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64" r:id="rId5"/>
    <p:sldId id="259" r:id="rId6"/>
    <p:sldId id="260" r:id="rId7"/>
    <p:sldId id="265" r:id="rId8"/>
    <p:sldId id="266" r:id="rId9"/>
    <p:sldId id="267" r:id="rId10"/>
    <p:sldId id="261" r:id="rId11"/>
    <p:sldId id="268" r:id="rId12"/>
    <p:sldId id="269" r:id="rId13"/>
    <p:sldId id="262" r:id="rId14"/>
    <p:sldId id="270" r:id="rId15"/>
    <p:sldId id="271" r:id="rId16"/>
    <p:sldId id="272" r:id="rId17"/>
    <p:sldId id="263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1" d="100"/>
          <a:sy n="61" d="100"/>
        </p:scale>
        <p:origin x="143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115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670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668628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7008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401081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317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6393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671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8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822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1267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295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6366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5/1/2025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5802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49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739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5/1/2025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549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312" y="1008994"/>
            <a:ext cx="8615363" cy="819806"/>
          </a:xfrm>
        </p:spPr>
        <p:txBody>
          <a:bodyPr/>
          <a:lstStyle/>
          <a:p>
            <a:pPr algn="ctr"/>
            <a:r>
              <a:rPr lang="en-US" sz="4800" b="1" dirty="0">
                <a:solidFill>
                  <a:schemeClr val="tx1"/>
                </a:solidFill>
                <a:effectLst/>
                <a:latin typeface="Agency FB" panose="020B05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Networking, Integration and Cooperation</a:t>
            </a:r>
            <a:endParaRPr sz="4800" dirty="0">
              <a:solidFill>
                <a:schemeClr val="tx1"/>
              </a:solidFill>
              <a:latin typeface="Agency FB" panose="020B05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4312" y="2049518"/>
            <a:ext cx="8715376" cy="4130566"/>
          </a:xfrm>
        </p:spPr>
        <p:txBody>
          <a:bodyPr>
            <a:normAutofit fontScale="62500" lnSpcReduction="20000"/>
          </a:bodyPr>
          <a:lstStyle/>
          <a:p>
            <a:pPr algn="ctr"/>
            <a:endParaRPr lang="en-US" sz="5100" dirty="0">
              <a:solidFill>
                <a:schemeClr val="tx1"/>
              </a:solidFill>
              <a:latin typeface="Agency FB" panose="020B0503020202020204" pitchFamily="34" charset="0"/>
            </a:endParaRPr>
          </a:p>
          <a:p>
            <a:pPr algn="ctr"/>
            <a:r>
              <a:rPr lang="en-US" sz="5100" dirty="0">
                <a:solidFill>
                  <a:schemeClr val="tx1"/>
                </a:solidFill>
                <a:latin typeface="Agency FB" panose="020B0503020202020204" pitchFamily="34" charset="0"/>
              </a:rPr>
              <a:t>Abuja:</a:t>
            </a:r>
          </a:p>
          <a:p>
            <a:pPr algn="ctr"/>
            <a:r>
              <a:rPr lang="en-US" sz="5100" dirty="0">
                <a:solidFill>
                  <a:schemeClr val="tx1"/>
                </a:solidFill>
                <a:latin typeface="Agency FB" panose="020B0503020202020204" pitchFamily="34" charset="0"/>
              </a:rPr>
              <a:t>Mandatory Public Practitioners’ Forum (MPPF) May, 2025</a:t>
            </a:r>
          </a:p>
          <a:p>
            <a:pPr algn="ctr"/>
            <a:endParaRPr lang="en-US" sz="5100" dirty="0">
              <a:solidFill>
                <a:schemeClr val="tx1"/>
              </a:solidFill>
              <a:latin typeface="Agency FB" panose="020B0503020202020204" pitchFamily="34" charset="0"/>
            </a:endParaRPr>
          </a:p>
          <a:p>
            <a:pPr algn="ctr"/>
            <a:r>
              <a:rPr lang="en-US" sz="5100" dirty="0">
                <a:solidFill>
                  <a:schemeClr val="tx1"/>
                </a:solidFill>
                <a:latin typeface="Agency FB" panose="020B0503020202020204" pitchFamily="34" charset="0"/>
              </a:rPr>
              <a:t>By</a:t>
            </a:r>
          </a:p>
          <a:p>
            <a:pPr algn="ctr"/>
            <a:endParaRPr lang="en-US" sz="5100" dirty="0">
              <a:solidFill>
                <a:schemeClr val="tx1"/>
              </a:solidFill>
              <a:latin typeface="Agency FB" panose="020B0503020202020204" pitchFamily="34" charset="0"/>
            </a:endParaRPr>
          </a:p>
          <a:p>
            <a:pPr algn="ctr"/>
            <a:r>
              <a:rPr lang="en-US" sz="5100" dirty="0">
                <a:solidFill>
                  <a:schemeClr val="tx1"/>
                </a:solidFill>
                <a:latin typeface="Agency FB" panose="020B0503020202020204" pitchFamily="34" charset="0"/>
              </a:rPr>
              <a:t>Dr. </a:t>
            </a:r>
            <a:r>
              <a:rPr lang="en-US" sz="5100" dirty="0" err="1">
                <a:solidFill>
                  <a:schemeClr val="tx1"/>
                </a:solidFill>
                <a:latin typeface="Agency FB" panose="020B0503020202020204" pitchFamily="34" charset="0"/>
              </a:rPr>
              <a:t>Ogbeide</a:t>
            </a:r>
            <a:r>
              <a:rPr lang="en-US" sz="5100" dirty="0">
                <a:solidFill>
                  <a:schemeClr val="tx1"/>
                </a:solidFill>
                <a:latin typeface="Agency FB" panose="020B0503020202020204" pitchFamily="34" charset="0"/>
              </a:rPr>
              <a:t> </a:t>
            </a:r>
            <a:r>
              <a:rPr lang="en-US" sz="5100" dirty="0" err="1">
                <a:solidFill>
                  <a:schemeClr val="tx1"/>
                </a:solidFill>
                <a:latin typeface="Agency FB" panose="020B0503020202020204" pitchFamily="34" charset="0"/>
              </a:rPr>
              <a:t>Eki</a:t>
            </a:r>
            <a:r>
              <a:rPr lang="en-US" sz="5100" dirty="0">
                <a:solidFill>
                  <a:schemeClr val="tx1"/>
                </a:solidFill>
                <a:latin typeface="Agency FB" panose="020B0503020202020204" pitchFamily="34" charset="0"/>
              </a:rPr>
              <a:t> Benjamin, </a:t>
            </a:r>
            <a:r>
              <a:rPr lang="en-US" sz="2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F</a:t>
            </a:r>
            <a:r>
              <a:rPr lang="en-US" sz="22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CNA, FCTI, </a:t>
            </a:r>
            <a:r>
              <a:rPr lang="en-US" sz="2200" b="1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FCCrFA</a:t>
            </a:r>
            <a:r>
              <a:rPr lang="en-US" sz="22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en-US" sz="2200" b="1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F.hCD</a:t>
            </a:r>
            <a:endParaRPr lang="en-US" sz="2200" dirty="0">
              <a:solidFill>
                <a:schemeClr val="tx1"/>
              </a:solidFill>
              <a:latin typeface="Agency FB" panose="020B0503020202020204" pitchFamily="34" charset="0"/>
            </a:endParaRPr>
          </a:p>
          <a:p>
            <a:pPr algn="ctr"/>
            <a:r>
              <a:rPr lang="en-US" sz="5100" dirty="0">
                <a:solidFill>
                  <a:schemeClr val="tx1"/>
                </a:solidFill>
                <a:latin typeface="Agency FB" panose="020B0503020202020204" pitchFamily="34" charset="0"/>
              </a:rPr>
              <a:t>Ibrahim Mohammed Umar, </a:t>
            </a:r>
            <a:r>
              <a:rPr lang="en-US" sz="22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ESQ, CNA, CCrFA, FCTI, FIMC, CMC, ACM, AMNIM</a:t>
            </a:r>
            <a:endParaRPr lang="en-US" sz="2200" dirty="0">
              <a:solidFill>
                <a:schemeClr val="tx1"/>
              </a:solidFill>
              <a:latin typeface="Agency FB" panose="020B0503020202020204" pitchFamily="34" charset="0"/>
            </a:endParaRPr>
          </a:p>
          <a:p>
            <a:pPr algn="ctr"/>
            <a:endParaRPr lang="en-US" sz="1500" dirty="0">
              <a:solidFill>
                <a:schemeClr val="tx1"/>
              </a:solidFill>
              <a:latin typeface="Agency FB" panose="020B0503020202020204" pitchFamily="34" charset="0"/>
            </a:endParaRPr>
          </a:p>
          <a:p>
            <a:pPr algn="ctr"/>
            <a:endParaRPr lang="en-US" sz="3600" dirty="0">
              <a:solidFill>
                <a:schemeClr val="tx1"/>
              </a:solidFill>
              <a:latin typeface="Agency FB" panose="020B0503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274638"/>
            <a:ext cx="7919546" cy="782637"/>
          </a:xfrm>
        </p:spPr>
        <p:txBody>
          <a:bodyPr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4200" b="1" kern="100" dirty="0">
                <a:effectLst/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Data Analytics and Real-Time Reporting</a:t>
            </a:r>
            <a:endParaRPr lang="en-US" sz="4200" kern="100" dirty="0">
              <a:effectLst/>
              <a:latin typeface="Agency FB" panose="020B0503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4438"/>
            <a:ext cx="8229600" cy="5368924"/>
          </a:xfrm>
        </p:spPr>
        <p:txBody>
          <a:bodyPr>
            <a:noAutofit/>
          </a:bodyPr>
          <a:lstStyle/>
          <a:p>
            <a:pPr marR="0" lvl="0">
              <a:lnSpc>
                <a:spcPct val="200000"/>
              </a:lnSpc>
              <a:spcBef>
                <a:spcPts val="0"/>
              </a:spcBef>
              <a:spcAft>
                <a:spcPts val="800"/>
              </a:spcAft>
              <a:buSzPct val="175000"/>
              <a:buFont typeface="Wingdings" panose="05000000000000000000" pitchFamily="2" charset="2"/>
              <a:buChar char="§"/>
              <a:tabLst>
                <a:tab pos="457200" algn="l"/>
              </a:tabLst>
            </a:pPr>
            <a:r>
              <a:rPr lang="en-US" sz="3600" kern="100" dirty="0">
                <a:effectLst/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Big data to forecast trends and outcomes.</a:t>
            </a:r>
          </a:p>
          <a:p>
            <a:pPr marR="0" lvl="0">
              <a:lnSpc>
                <a:spcPct val="200000"/>
              </a:lnSpc>
              <a:spcBef>
                <a:spcPts val="0"/>
              </a:spcBef>
              <a:spcAft>
                <a:spcPts val="800"/>
              </a:spcAft>
              <a:buSzPct val="175000"/>
              <a:buFont typeface="Wingdings" panose="05000000000000000000" pitchFamily="2" charset="2"/>
              <a:buChar char="§"/>
              <a:tabLst>
                <a:tab pos="457200" algn="l"/>
              </a:tabLst>
            </a:pPr>
            <a:r>
              <a:rPr lang="en-US" sz="3600" kern="100" dirty="0">
                <a:effectLst/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Improved financial guidance and strategic input.</a:t>
            </a:r>
          </a:p>
          <a:p>
            <a:pPr marR="0" lvl="0">
              <a:lnSpc>
                <a:spcPct val="200000"/>
              </a:lnSpc>
              <a:spcBef>
                <a:spcPts val="0"/>
              </a:spcBef>
              <a:spcAft>
                <a:spcPts val="800"/>
              </a:spcAft>
              <a:buSzPct val="175000"/>
              <a:buFont typeface="Wingdings" panose="05000000000000000000" pitchFamily="2" charset="2"/>
              <a:buChar char="§"/>
              <a:tabLst>
                <a:tab pos="457200" algn="l"/>
              </a:tabLst>
            </a:pPr>
            <a:r>
              <a:rPr lang="en-US" sz="3600" kern="100" dirty="0">
                <a:effectLst/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Enables proactive client engagement.</a:t>
            </a:r>
          </a:p>
          <a:p>
            <a:pPr marL="0" indent="0">
              <a:lnSpc>
                <a:spcPct val="200000"/>
              </a:lnSpc>
              <a:buNone/>
            </a:pPr>
            <a:endParaRPr sz="3600" dirty="0">
              <a:latin typeface="Agency FB" panose="020B0503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154E44-4ACC-BDFD-CEC5-FAEBBBE30B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457200"/>
            <a:ext cx="8091489" cy="1085850"/>
          </a:xfrm>
        </p:spPr>
        <p:txBody>
          <a:bodyPr>
            <a:no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4200" b="1" kern="100" dirty="0">
                <a:effectLst/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Security and Compliance</a:t>
            </a:r>
            <a:endParaRPr lang="en-US" sz="4200" kern="100" dirty="0">
              <a:effectLst/>
              <a:latin typeface="Agency FB" panose="020B0503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208799-E247-CAEE-7F3A-AD643FFB39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8" y="1308538"/>
            <a:ext cx="8091489" cy="5092262"/>
          </a:xfrm>
        </p:spPr>
        <p:txBody>
          <a:bodyPr>
            <a:normAutofit/>
          </a:bodyPr>
          <a:lstStyle/>
          <a:p>
            <a:pPr marR="0" lvl="0">
              <a:lnSpc>
                <a:spcPct val="200000"/>
              </a:lnSpc>
              <a:spcBef>
                <a:spcPts val="0"/>
              </a:spcBef>
              <a:spcAft>
                <a:spcPts val="800"/>
              </a:spcAft>
              <a:buSzPct val="175000"/>
              <a:buFont typeface="Courier New" panose="02070309020205020404" pitchFamily="49" charset="0"/>
              <a:buChar char="o"/>
              <a:tabLst>
                <a:tab pos="457200" algn="l"/>
              </a:tabLst>
            </a:pPr>
            <a:r>
              <a:rPr lang="en-US" sz="3600" kern="100" dirty="0">
                <a:effectLst/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Use of encryption, secure cloud storage.</a:t>
            </a:r>
          </a:p>
          <a:p>
            <a:pPr marR="0" lvl="0">
              <a:lnSpc>
                <a:spcPct val="200000"/>
              </a:lnSpc>
              <a:spcBef>
                <a:spcPts val="0"/>
              </a:spcBef>
              <a:spcAft>
                <a:spcPts val="800"/>
              </a:spcAft>
              <a:buSzPct val="175000"/>
              <a:buFont typeface="Courier New" panose="02070309020205020404" pitchFamily="49" charset="0"/>
              <a:buChar char="o"/>
              <a:tabLst>
                <a:tab pos="457200" algn="l"/>
              </a:tabLst>
            </a:pPr>
            <a:r>
              <a:rPr lang="en-US" sz="3600" kern="100" dirty="0"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3600" kern="100" dirty="0">
                <a:effectLst/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Adherence to GDPR and similar regulations.</a:t>
            </a:r>
          </a:p>
          <a:p>
            <a:pPr marR="0" lvl="0">
              <a:lnSpc>
                <a:spcPct val="200000"/>
              </a:lnSpc>
              <a:spcBef>
                <a:spcPts val="0"/>
              </a:spcBef>
              <a:spcAft>
                <a:spcPts val="800"/>
              </a:spcAft>
              <a:buSzPct val="175000"/>
              <a:buFont typeface="Courier New" panose="02070309020205020404" pitchFamily="49" charset="0"/>
              <a:buChar char="o"/>
              <a:tabLst>
                <a:tab pos="457200" algn="l"/>
              </a:tabLst>
            </a:pPr>
            <a:r>
              <a:rPr lang="en-US" sz="3600" kern="100" dirty="0"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3600" dirty="0">
                <a:effectLst/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Builds trust with clients.</a:t>
            </a:r>
            <a:endParaRPr lang="en-US" sz="3600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30015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FF708B-F7DA-0FDB-4995-4C4DFEE39E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775" y="342901"/>
            <a:ext cx="8401050" cy="823748"/>
          </a:xfrm>
        </p:spPr>
        <p:txBody>
          <a:bodyPr>
            <a:noAutofit/>
          </a:bodyPr>
          <a:lstStyle/>
          <a:p>
            <a:pPr algn="ctr"/>
            <a:r>
              <a:rPr lang="en-US" sz="4200" b="1" dirty="0">
                <a:effectLst/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Scalability and Flexibility</a:t>
            </a:r>
            <a:endParaRPr lang="en-US" sz="4200" dirty="0">
              <a:latin typeface="Agency FB" panose="020B0503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7B019C-65D5-F396-DC19-5FC386D0DA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8" y="1277007"/>
            <a:ext cx="8277226" cy="5238093"/>
          </a:xfrm>
        </p:spPr>
        <p:txBody>
          <a:bodyPr>
            <a:normAutofit/>
          </a:bodyPr>
          <a:lstStyle/>
          <a:p>
            <a:pPr marR="0" lvl="0">
              <a:lnSpc>
                <a:spcPct val="200000"/>
              </a:lnSpc>
              <a:spcBef>
                <a:spcPts val="0"/>
              </a:spcBef>
              <a:spcAft>
                <a:spcPts val="800"/>
              </a:spcAft>
              <a:buSzPct val="175000"/>
              <a:buFont typeface="Wingdings" panose="05000000000000000000" pitchFamily="2" charset="2"/>
              <a:buChar char="§"/>
              <a:tabLst>
                <a:tab pos="457200" algn="l"/>
              </a:tabLst>
            </a:pPr>
            <a:r>
              <a:rPr lang="en-US" sz="3600" kern="100" dirty="0">
                <a:effectLst/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Multi-source data integration.</a:t>
            </a:r>
          </a:p>
          <a:p>
            <a:pPr marR="0" lvl="0">
              <a:lnSpc>
                <a:spcPct val="200000"/>
              </a:lnSpc>
              <a:spcBef>
                <a:spcPts val="0"/>
              </a:spcBef>
              <a:spcAft>
                <a:spcPts val="800"/>
              </a:spcAft>
              <a:buSzPct val="175000"/>
              <a:buFont typeface="Wingdings" panose="05000000000000000000" pitchFamily="2" charset="2"/>
              <a:buChar char="§"/>
              <a:tabLst>
                <a:tab pos="457200" algn="l"/>
              </a:tabLst>
            </a:pPr>
            <a:r>
              <a:rPr lang="en-US" sz="3600" kern="100" dirty="0">
                <a:effectLst/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Remote access across devices.</a:t>
            </a:r>
          </a:p>
          <a:p>
            <a:pPr marR="0" lvl="0">
              <a:lnSpc>
                <a:spcPct val="200000"/>
              </a:lnSpc>
              <a:spcBef>
                <a:spcPts val="0"/>
              </a:spcBef>
              <a:spcAft>
                <a:spcPts val="800"/>
              </a:spcAft>
              <a:buSzPct val="175000"/>
              <a:buFont typeface="Wingdings" panose="05000000000000000000" pitchFamily="2" charset="2"/>
              <a:buChar char="§"/>
              <a:tabLst>
                <a:tab pos="457200" algn="l"/>
              </a:tabLst>
            </a:pPr>
            <a:r>
              <a:rPr lang="en-US" sz="3600" kern="100" dirty="0">
                <a:effectLst/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Adaptable services for diverse clients.</a:t>
            </a:r>
          </a:p>
          <a:p>
            <a:pPr marL="0" indent="0">
              <a:lnSpc>
                <a:spcPct val="200000"/>
              </a:lnSpc>
              <a:buNone/>
            </a:pPr>
            <a:endParaRPr lang="en-US" sz="3600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1905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656" y="274638"/>
            <a:ext cx="8812923" cy="750122"/>
          </a:xfrm>
        </p:spPr>
        <p:txBody>
          <a:bodyPr>
            <a:noAutofit/>
          </a:bodyPr>
          <a:lstStyle/>
          <a:p>
            <a:pPr algn="ctr"/>
            <a:r>
              <a:rPr lang="en-US" sz="4200" b="1" dirty="0">
                <a:solidFill>
                  <a:schemeClr val="tx1"/>
                </a:solidFill>
                <a:effectLst/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Cooperation – Collaborating for Greater Value</a:t>
            </a:r>
            <a:endParaRPr sz="4200" dirty="0">
              <a:solidFill>
                <a:schemeClr val="tx1"/>
              </a:solidFill>
              <a:latin typeface="Agency FB" panose="020B0503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7656" y="1150884"/>
            <a:ext cx="8812923" cy="5218385"/>
          </a:xfrm>
        </p:spPr>
        <p:txBody>
          <a:bodyPr>
            <a:noAutofit/>
          </a:bodyPr>
          <a:lstStyle/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3600" b="1" kern="100" dirty="0">
                <a:effectLst/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Definition:</a:t>
            </a:r>
            <a:r>
              <a:rPr lang="en-US" sz="3600" kern="100" dirty="0">
                <a:effectLst/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Working with stakeholders for holistic solutions.</a:t>
            </a:r>
          </a:p>
          <a:p>
            <a:pPr marR="0" lv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SzPct val="175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en-US" sz="3600" b="1" kern="100" dirty="0">
                <a:effectLst/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Interdisciplinary Teams:</a:t>
            </a:r>
            <a:r>
              <a:rPr lang="en-US" sz="3600" kern="100" dirty="0">
                <a:effectLst/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Accountants + legal + consultants.</a:t>
            </a:r>
          </a:p>
          <a:p>
            <a:pPr marR="0" lv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SzPct val="175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en-US" sz="3600" b="1" kern="100" dirty="0">
                <a:effectLst/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Client Trust:</a:t>
            </a:r>
            <a:r>
              <a:rPr lang="en-US" sz="3600" kern="100" dirty="0">
                <a:effectLst/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Open, ongoing communication.</a:t>
            </a:r>
          </a:p>
          <a:p>
            <a:pPr marR="0" lv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SzPct val="175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en-US" sz="3600" b="1" kern="100" dirty="0">
                <a:effectLst/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Regulatory Collaboration:</a:t>
            </a:r>
            <a:r>
              <a:rPr lang="en-US" sz="3600" kern="100" dirty="0">
                <a:effectLst/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Shaping and complying with standards.</a:t>
            </a:r>
          </a:p>
          <a:p>
            <a:pPr marR="0" lv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SzPct val="175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en-US" sz="3600" b="1" dirty="0">
                <a:effectLst/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Global Efforts:</a:t>
            </a:r>
            <a:r>
              <a:rPr lang="en-US" sz="3600" dirty="0">
                <a:effectLst/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International collaboration for innovation.</a:t>
            </a:r>
            <a:endParaRPr sz="3600" b="1" dirty="0">
              <a:latin typeface="Agency FB" panose="020B0503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6F0D1-E6E4-9655-BEB1-DF030DABE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609601"/>
            <a:ext cx="8034338" cy="762000"/>
          </a:xfrm>
        </p:spPr>
        <p:txBody>
          <a:bodyPr>
            <a:noAutofit/>
          </a:bodyPr>
          <a:lstStyle/>
          <a:p>
            <a:pPr algn="ctr"/>
            <a:r>
              <a:rPr lang="en-US" sz="4200" b="1" dirty="0">
                <a:effectLst/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Interdisciplinary Collaboration</a:t>
            </a:r>
            <a:endParaRPr lang="en-US" sz="4200" dirty="0">
              <a:latin typeface="Agency FB" panose="020B0503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26E641-2565-837D-4DA1-A1F1EE51A1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8" y="1671145"/>
            <a:ext cx="8034339" cy="4997669"/>
          </a:xfrm>
        </p:spPr>
        <p:txBody>
          <a:bodyPr>
            <a:noAutofit/>
          </a:bodyPr>
          <a:lstStyle/>
          <a:p>
            <a:pPr marR="0" lvl="0">
              <a:lnSpc>
                <a:spcPct val="200000"/>
              </a:lnSpc>
              <a:spcBef>
                <a:spcPts val="0"/>
              </a:spcBef>
              <a:spcAft>
                <a:spcPts val="800"/>
              </a:spcAft>
              <a:buSzPct val="175000"/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kern="100" dirty="0">
                <a:effectLst/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Solutions beyond standard accounting.</a:t>
            </a:r>
          </a:p>
          <a:p>
            <a:pPr marR="0" lvl="0">
              <a:lnSpc>
                <a:spcPct val="200000"/>
              </a:lnSpc>
              <a:spcBef>
                <a:spcPts val="0"/>
              </a:spcBef>
              <a:spcAft>
                <a:spcPts val="800"/>
              </a:spcAft>
              <a:buSzPct val="175000"/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kern="100" dirty="0">
                <a:effectLst/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Examples: Tax planning, business restructuring.</a:t>
            </a:r>
          </a:p>
          <a:p>
            <a:pPr marR="0" lvl="0">
              <a:lnSpc>
                <a:spcPct val="200000"/>
              </a:lnSpc>
              <a:spcBef>
                <a:spcPts val="0"/>
              </a:spcBef>
              <a:spcAft>
                <a:spcPts val="800"/>
              </a:spcAft>
              <a:buSzPct val="175000"/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kern="100" dirty="0">
                <a:effectLst/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Cross-functional expertise delivers better results.</a:t>
            </a:r>
          </a:p>
          <a:p>
            <a:pPr marL="0" indent="0">
              <a:lnSpc>
                <a:spcPct val="200000"/>
              </a:lnSpc>
              <a:buNone/>
            </a:pPr>
            <a:endParaRPr lang="en-US" sz="3600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59473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2852C0-AEDC-889C-011A-472DDB22FB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342900"/>
            <a:ext cx="8134351" cy="807984"/>
          </a:xfrm>
        </p:spPr>
        <p:txBody>
          <a:bodyPr>
            <a:noAutofit/>
          </a:bodyPr>
          <a:lstStyle/>
          <a:p>
            <a:pPr algn="ctr"/>
            <a:r>
              <a:rPr lang="en-US" sz="4200" b="1" dirty="0">
                <a:effectLst/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Fostering Client Trust</a:t>
            </a:r>
            <a:endParaRPr lang="en-US" sz="4200" dirty="0">
              <a:latin typeface="Agency FB" panose="020B0503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20832A-9DDA-3D25-E40A-CC27C33E40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8" y="1497724"/>
            <a:ext cx="8134351" cy="5017376"/>
          </a:xfrm>
        </p:spPr>
        <p:txBody>
          <a:bodyPr>
            <a:normAutofit/>
          </a:bodyPr>
          <a:lstStyle/>
          <a:p>
            <a:pPr marR="0" lvl="0">
              <a:lnSpc>
                <a:spcPct val="200000"/>
              </a:lnSpc>
              <a:spcBef>
                <a:spcPts val="0"/>
              </a:spcBef>
              <a:spcAft>
                <a:spcPts val="800"/>
              </a:spcAft>
              <a:buSzPct val="175000"/>
              <a:buFont typeface="Wingdings" panose="05000000000000000000" pitchFamily="2" charset="2"/>
              <a:buChar char="§"/>
              <a:tabLst>
                <a:tab pos="457200" algn="l"/>
              </a:tabLst>
            </a:pPr>
            <a:r>
              <a:rPr lang="en-US" sz="3600" kern="100" dirty="0">
                <a:effectLst/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Transparent, collaborative relationships.</a:t>
            </a:r>
          </a:p>
          <a:p>
            <a:pPr marR="0" lvl="0">
              <a:lnSpc>
                <a:spcPct val="200000"/>
              </a:lnSpc>
              <a:spcBef>
                <a:spcPts val="0"/>
              </a:spcBef>
              <a:spcAft>
                <a:spcPts val="800"/>
              </a:spcAft>
              <a:buSzPct val="175000"/>
              <a:buFont typeface="Wingdings" panose="05000000000000000000" pitchFamily="2" charset="2"/>
              <a:buChar char="§"/>
              <a:tabLst>
                <a:tab pos="457200" algn="l"/>
              </a:tabLst>
            </a:pPr>
            <a:r>
              <a:rPr lang="en-US" sz="3600" kern="100" dirty="0"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3600" kern="100" dirty="0">
                <a:effectLst/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Better alignment with client goals.</a:t>
            </a:r>
          </a:p>
          <a:p>
            <a:pPr marR="0" lvl="0">
              <a:lnSpc>
                <a:spcPct val="200000"/>
              </a:lnSpc>
              <a:spcBef>
                <a:spcPts val="0"/>
              </a:spcBef>
              <a:spcAft>
                <a:spcPts val="800"/>
              </a:spcAft>
              <a:buSzPct val="175000"/>
              <a:buFont typeface="Wingdings" panose="05000000000000000000" pitchFamily="2" charset="2"/>
              <a:buChar char="§"/>
              <a:tabLst>
                <a:tab pos="457200" algn="l"/>
              </a:tabLst>
            </a:pPr>
            <a:r>
              <a:rPr lang="en-US" sz="3600" kern="100" dirty="0"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3600" kern="100" dirty="0">
                <a:effectLst/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Higher retention and satisfaction.</a:t>
            </a:r>
          </a:p>
          <a:p>
            <a:pPr marL="0" indent="0">
              <a:lnSpc>
                <a:spcPct val="200000"/>
              </a:lnSpc>
              <a:buNone/>
            </a:pPr>
            <a:endParaRPr lang="en-US" sz="3600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5252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37D1F1-689E-AE35-B709-6E038821B9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314325"/>
            <a:ext cx="8062914" cy="789261"/>
          </a:xfrm>
        </p:spPr>
        <p:txBody>
          <a:bodyPr>
            <a:noAutofit/>
          </a:bodyPr>
          <a:lstStyle/>
          <a:p>
            <a:pPr algn="ctr"/>
            <a:r>
              <a:rPr lang="en-US" sz="4200" b="1" dirty="0">
                <a:effectLst/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Cooperation with Regulators</a:t>
            </a:r>
            <a:endParaRPr lang="en-US" sz="4200" dirty="0">
              <a:latin typeface="Agency FB" panose="020B0503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76713A-2A59-8220-2458-1E7FB7BAE8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" y="1466194"/>
            <a:ext cx="8062914" cy="5077482"/>
          </a:xfrm>
        </p:spPr>
        <p:txBody>
          <a:bodyPr>
            <a:normAutofit/>
          </a:bodyPr>
          <a:lstStyle/>
          <a:p>
            <a:pPr marR="0" lvl="0">
              <a:lnSpc>
                <a:spcPct val="200000"/>
              </a:lnSpc>
              <a:spcBef>
                <a:spcPts val="0"/>
              </a:spcBef>
              <a:spcAft>
                <a:spcPts val="800"/>
              </a:spcAft>
              <a:buSzPct val="175000"/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en-US" sz="3600" kern="100" dirty="0">
                <a:effectLst/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Stay current with laws and standards.</a:t>
            </a:r>
          </a:p>
          <a:p>
            <a:pPr marR="0" lvl="0">
              <a:lnSpc>
                <a:spcPct val="200000"/>
              </a:lnSpc>
              <a:spcBef>
                <a:spcPts val="0"/>
              </a:spcBef>
              <a:spcAft>
                <a:spcPts val="800"/>
              </a:spcAft>
              <a:buSzPct val="175000"/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en-US" sz="3600" kern="100" dirty="0">
                <a:effectLst/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Influence policy through active involvement.</a:t>
            </a:r>
          </a:p>
          <a:p>
            <a:pPr marR="0" lvl="0">
              <a:lnSpc>
                <a:spcPct val="200000"/>
              </a:lnSpc>
              <a:spcBef>
                <a:spcPts val="0"/>
              </a:spcBef>
              <a:spcAft>
                <a:spcPts val="800"/>
              </a:spcAft>
              <a:buSzPct val="175000"/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en-US" sz="3600" dirty="0">
                <a:effectLst/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Ensure client compliance and minimize risk.</a:t>
            </a:r>
            <a:endParaRPr lang="en-US" sz="3600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4919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4638"/>
            <a:ext cx="8229600" cy="954088"/>
          </a:xfrm>
        </p:spPr>
        <p:txBody>
          <a:bodyPr>
            <a:noAutofit/>
          </a:bodyPr>
          <a:lstStyle/>
          <a:p>
            <a:pPr algn="ctr"/>
            <a:r>
              <a:rPr lang="en-US" sz="4200" b="1" dirty="0">
                <a:effectLst/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Global Cooperation</a:t>
            </a:r>
            <a:endParaRPr sz="4200" dirty="0">
              <a:latin typeface="Agency FB" panose="020B0503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1144"/>
            <a:ext cx="8229600" cy="4912217"/>
          </a:xfrm>
        </p:spPr>
        <p:txBody>
          <a:bodyPr>
            <a:normAutofit/>
          </a:bodyPr>
          <a:lstStyle/>
          <a:p>
            <a:pPr marR="0" lvl="0">
              <a:lnSpc>
                <a:spcPct val="200000"/>
              </a:lnSpc>
              <a:spcBef>
                <a:spcPts val="0"/>
              </a:spcBef>
              <a:spcAft>
                <a:spcPts val="800"/>
              </a:spcAft>
              <a:buSzPct val="175000"/>
              <a:buFont typeface="Wingdings" panose="05000000000000000000" pitchFamily="2" charset="2"/>
              <a:buChar char="v"/>
              <a:tabLst>
                <a:tab pos="457200" algn="l"/>
              </a:tabLst>
            </a:pPr>
            <a:r>
              <a:rPr lang="en-US" sz="3600" kern="100" dirty="0">
                <a:effectLst/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Cross-border accounting for global clients.</a:t>
            </a:r>
          </a:p>
          <a:p>
            <a:pPr marR="0" lvl="0">
              <a:lnSpc>
                <a:spcPct val="200000"/>
              </a:lnSpc>
              <a:spcBef>
                <a:spcPts val="0"/>
              </a:spcBef>
              <a:spcAft>
                <a:spcPts val="800"/>
              </a:spcAft>
              <a:buSzPct val="175000"/>
              <a:buFont typeface="Wingdings" panose="05000000000000000000" pitchFamily="2" charset="2"/>
              <a:buChar char="v"/>
              <a:tabLst>
                <a:tab pos="457200" algn="l"/>
              </a:tabLst>
            </a:pPr>
            <a:r>
              <a:rPr lang="en-US" sz="3600" kern="100" dirty="0">
                <a:effectLst/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Access to diverse knowledge and market trends.</a:t>
            </a:r>
          </a:p>
          <a:p>
            <a:pPr marR="0" lvl="0">
              <a:lnSpc>
                <a:spcPct val="200000"/>
              </a:lnSpc>
              <a:spcBef>
                <a:spcPts val="0"/>
              </a:spcBef>
              <a:spcAft>
                <a:spcPts val="800"/>
              </a:spcAft>
              <a:buSzPct val="175000"/>
              <a:buFont typeface="Wingdings" panose="05000000000000000000" pitchFamily="2" charset="2"/>
              <a:buChar char="v"/>
              <a:tabLst>
                <a:tab pos="457200" algn="l"/>
              </a:tabLst>
            </a:pPr>
            <a:r>
              <a:rPr lang="en-US" sz="3600" kern="100" dirty="0">
                <a:effectLst/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Encourages innovative thinking.</a:t>
            </a:r>
          </a:p>
          <a:p>
            <a:pPr marL="0" indent="0">
              <a:lnSpc>
                <a:spcPct val="200000"/>
              </a:lnSpc>
              <a:buNone/>
            </a:pPr>
            <a:endParaRPr sz="3600" dirty="0">
              <a:latin typeface="Agency FB" panose="020B0503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8515A5-E3D1-9E84-BC7E-70EB531464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609600"/>
            <a:ext cx="8020050" cy="1320800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>
                <a:latin typeface="Agency FB" panose="020B0503020202020204" pitchFamily="34" charset="0"/>
              </a:rPr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309A67-562F-4F1D-653C-FA3095EC6A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8" y="1513490"/>
            <a:ext cx="8297919" cy="5038396"/>
          </a:xfrm>
        </p:spPr>
        <p:txBody>
          <a:bodyPr>
            <a:normAutofit fontScale="92500" lnSpcReduction="20000"/>
          </a:bodyPr>
          <a:lstStyle/>
          <a:p>
            <a:pPr marR="0" lvl="0">
              <a:lnSpc>
                <a:spcPct val="200000"/>
              </a:lnSpc>
              <a:spcBef>
                <a:spcPts val="0"/>
              </a:spcBef>
              <a:spcAft>
                <a:spcPts val="800"/>
              </a:spcAft>
              <a:buSzPct val="175000"/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en-US" sz="3600" b="1" kern="100" dirty="0">
                <a:effectLst/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Networking</a:t>
            </a:r>
            <a:r>
              <a:rPr lang="en-US" sz="3600" kern="100" dirty="0">
                <a:effectLst/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builds community and insight.</a:t>
            </a:r>
          </a:p>
          <a:p>
            <a:pPr marR="0" lvl="0">
              <a:lnSpc>
                <a:spcPct val="200000"/>
              </a:lnSpc>
              <a:spcBef>
                <a:spcPts val="0"/>
              </a:spcBef>
              <a:spcAft>
                <a:spcPts val="800"/>
              </a:spcAft>
              <a:buSzPct val="175000"/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en-US" sz="3600" b="1" kern="100" dirty="0">
                <a:effectLst/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Integration</a:t>
            </a:r>
            <a:r>
              <a:rPr lang="en-US" sz="3600" kern="100" dirty="0">
                <a:effectLst/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modernizes and streamlines operations.</a:t>
            </a:r>
          </a:p>
          <a:p>
            <a:pPr marR="0" lvl="0">
              <a:lnSpc>
                <a:spcPct val="200000"/>
              </a:lnSpc>
              <a:spcBef>
                <a:spcPts val="0"/>
              </a:spcBef>
              <a:spcAft>
                <a:spcPts val="800"/>
              </a:spcAft>
              <a:buSzPct val="175000"/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en-US" sz="3600" b="1" kern="100" dirty="0">
                <a:effectLst/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Cooperation</a:t>
            </a:r>
            <a:r>
              <a:rPr lang="en-US" sz="3600" kern="100" dirty="0">
                <a:effectLst/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amplifies value through collaboration.</a:t>
            </a:r>
          </a:p>
          <a:p>
            <a:pPr marR="0" lvl="0">
              <a:lnSpc>
                <a:spcPct val="200000"/>
              </a:lnSpc>
              <a:spcBef>
                <a:spcPts val="0"/>
              </a:spcBef>
              <a:spcAft>
                <a:spcPts val="800"/>
              </a:spcAft>
              <a:buSzPct val="175000"/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en-US" sz="3600" kern="100" dirty="0">
                <a:effectLst/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Together, these are </a:t>
            </a:r>
            <a:r>
              <a:rPr lang="en-US" sz="3600" b="1" kern="100" dirty="0">
                <a:effectLst/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essential for the accountant of tomorrow</a:t>
            </a:r>
            <a:r>
              <a:rPr lang="en-US" sz="3600" kern="100" dirty="0">
                <a:effectLst/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 marL="0" indent="0" algn="ctr">
              <a:lnSpc>
                <a:spcPct val="200000"/>
              </a:lnSpc>
              <a:buNone/>
            </a:pPr>
            <a:endParaRPr lang="en-US" sz="3600" b="1" dirty="0">
              <a:latin typeface="Agency FB" panose="020B0503020202020204" pitchFamily="34" charset="0"/>
            </a:endParaRP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D2E56068-05F8-D0AC-3BF6-44249A6384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10156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Open the floor for any questions from students.</a:t>
            </a:r>
            <a:endParaRPr kumimoji="0" lang="en-US" altLang="en-US" sz="9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5774DF3A-CAB4-2F65-1AD9-1255AF14C1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19050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prstDash val="solid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896970"/>
      </p:ext>
    </p:extLst>
  </p:cSld>
  <p:clrMapOvr>
    <a:masterClrMapping/>
  </p:clrMapOvr>
  <p:transition spd="slow">
    <p:cover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2D6834-B217-E810-7791-5995EC94F8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609600"/>
            <a:ext cx="8219091" cy="1320800"/>
          </a:xfrm>
        </p:spPr>
        <p:txBody>
          <a:bodyPr>
            <a:normAutofit/>
          </a:bodyPr>
          <a:lstStyle/>
          <a:p>
            <a:pPr algn="ctr"/>
            <a:r>
              <a:rPr lang="en-US" sz="4200" dirty="0">
                <a:latin typeface="Agency FB" panose="020B0503020202020204" pitchFamily="34" charset="0"/>
              </a:rPr>
              <a:t>Final Notes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C997FE-3D35-F19F-E736-8275F9CBE3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8" y="1718442"/>
            <a:ext cx="8219091" cy="4322922"/>
          </a:xfrm>
        </p:spPr>
        <p:txBody>
          <a:bodyPr>
            <a:normAutofit/>
          </a:bodyPr>
          <a:lstStyle/>
          <a:p>
            <a:pPr marR="0" lvl="0">
              <a:lnSpc>
                <a:spcPct val="200000"/>
              </a:lnSpc>
              <a:spcBef>
                <a:spcPts val="0"/>
              </a:spcBef>
              <a:spcAft>
                <a:spcPts val="800"/>
              </a:spcAft>
              <a:buSzPct val="175000"/>
              <a:buFont typeface="Courier New" panose="02070309020205020404" pitchFamily="49" charset="0"/>
              <a:buChar char="o"/>
              <a:tabLst>
                <a:tab pos="457200" algn="l"/>
              </a:tabLst>
            </a:pPr>
            <a:r>
              <a:rPr lang="en-US" sz="3600" kern="100" dirty="0">
                <a:effectLst/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Networking, integration, and cooperation are more than trends, they are </a:t>
            </a:r>
            <a:r>
              <a:rPr lang="en-US" sz="3600" b="1" kern="100" dirty="0">
                <a:effectLst/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strategic imperatives</a:t>
            </a:r>
            <a:r>
              <a:rPr lang="en-US" sz="3600" kern="100" dirty="0">
                <a:effectLst/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 marR="0" lvl="0">
              <a:lnSpc>
                <a:spcPct val="200000"/>
              </a:lnSpc>
              <a:spcBef>
                <a:spcPts val="0"/>
              </a:spcBef>
              <a:spcAft>
                <a:spcPts val="800"/>
              </a:spcAft>
              <a:buSzPct val="175000"/>
              <a:buFont typeface="Courier New" panose="02070309020205020404" pitchFamily="49" charset="0"/>
              <a:buChar char="o"/>
              <a:tabLst>
                <a:tab pos="457200" algn="l"/>
              </a:tabLst>
            </a:pPr>
            <a:r>
              <a:rPr lang="en-US" sz="3600" kern="100" dirty="0"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3600" kern="100" dirty="0">
                <a:effectLst/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Accountants must adopt these values to thrive.</a:t>
            </a:r>
          </a:p>
          <a:p>
            <a:pPr marL="0" indent="0" algn="ctr">
              <a:lnSpc>
                <a:spcPct val="200000"/>
              </a:lnSpc>
              <a:buNone/>
            </a:pPr>
            <a:endParaRPr lang="en-US" sz="3600" b="1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34539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8171794" cy="1320800"/>
          </a:xfrm>
        </p:spPr>
        <p:txBody>
          <a:bodyPr>
            <a:noAutofit/>
          </a:bodyPr>
          <a:lstStyle/>
          <a:p>
            <a:pPr algn="ctr"/>
            <a:r>
              <a:rPr lang="en-US" sz="4400" b="1" dirty="0">
                <a:effectLst/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Overview of the Presentation</a:t>
            </a:r>
            <a:endParaRPr sz="4400" dirty="0">
              <a:latin typeface="Agency FB" panose="020B0503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599" y="1930400"/>
            <a:ext cx="8297918" cy="4470400"/>
          </a:xfrm>
        </p:spPr>
        <p:txBody>
          <a:bodyPr>
            <a:normAutofit/>
          </a:bodyPr>
          <a:lstStyle/>
          <a:p>
            <a:r>
              <a:rPr lang="en-US" sz="3600" kern="100" dirty="0">
                <a:effectLst/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Introduction</a:t>
            </a:r>
          </a:p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3600" kern="100" dirty="0">
                <a:effectLst/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Networking: The Gateway to Growth and Opportunities</a:t>
            </a:r>
          </a:p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3600" kern="100" dirty="0">
                <a:effectLst/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Integration: Embracing Technology for Efficiency and Accuracy</a:t>
            </a:r>
          </a:p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3600" kern="100" dirty="0">
                <a:effectLst/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Cooperation: Collaborating for Greater Value</a:t>
            </a:r>
          </a:p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3600" dirty="0">
                <a:effectLst/>
                <a:latin typeface="Agency FB" panose="020B0503020202020204" pitchFamily="34" charset="0"/>
                <a:ea typeface="Calibri" panose="020F0502020204030204" pitchFamily="34" charset="0"/>
              </a:rPr>
              <a:t>Conclusion</a:t>
            </a:r>
            <a:endParaRPr lang="en-US" sz="3600" kern="100" dirty="0">
              <a:effectLst/>
              <a:latin typeface="Agency FB" panose="020B0503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sz="3600" dirty="0">
              <a:latin typeface="Agency FB" panose="020B0503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0B86CC-E26E-A674-73B9-A535EDAB31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609600"/>
            <a:ext cx="8077201" cy="13208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97836C-654C-521A-C7E6-02D7AA7061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8" y="2160590"/>
            <a:ext cx="8219091" cy="3880773"/>
          </a:xfrm>
        </p:spPr>
        <p:txBody>
          <a:bodyPr/>
          <a:lstStyle/>
          <a:p>
            <a:endParaRPr lang="en-US" sz="4600" kern="100" dirty="0">
              <a:effectLst/>
              <a:latin typeface="Agency FB" panose="020B0503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n-US" sz="4600" b="1" kern="100" dirty="0">
                <a:effectLst/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Thank you for your attention!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3755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1DF601-3635-E2BF-CF87-4F6B3E5C6F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609600"/>
            <a:ext cx="8219090" cy="13208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24A7DA-5264-81AC-6EE9-0CF47461F0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8" y="2160590"/>
            <a:ext cx="8219091" cy="3880773"/>
          </a:xfrm>
        </p:spPr>
        <p:txBody>
          <a:bodyPr>
            <a:normAutofit/>
          </a:bodyPr>
          <a:lstStyle/>
          <a:p>
            <a:pPr marL="0" marR="0" lvl="0" indent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SzPts val="1000"/>
              <a:buNone/>
              <a:tabLst>
                <a:tab pos="457200" algn="l"/>
              </a:tabLst>
            </a:pPr>
            <a:endParaRPr lang="en-US" sz="8000" i="1" dirty="0">
              <a:effectLst/>
              <a:latin typeface="Agency FB" panose="020B0503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SzPts val="1000"/>
              <a:buNone/>
              <a:tabLst>
                <a:tab pos="457200" algn="l"/>
              </a:tabLst>
            </a:pPr>
            <a:r>
              <a:rPr lang="en-US" sz="8000" i="1" dirty="0">
                <a:effectLst/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Questions</a:t>
            </a:r>
            <a:endParaRPr lang="en-US" sz="8000" kern="100" dirty="0">
              <a:effectLst/>
              <a:latin typeface="Agency FB" panose="020B0503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9159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274638"/>
            <a:ext cx="8077202" cy="623996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400" b="1" dirty="0">
                <a:effectLst/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INTRODUCTION</a:t>
            </a:r>
            <a:endParaRPr sz="4400" dirty="0">
              <a:latin typeface="Agency FB" panose="020B0503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898634"/>
            <a:ext cx="8466083" cy="5684728"/>
          </a:xfrm>
        </p:spPr>
        <p:txBody>
          <a:bodyPr>
            <a:noAutofit/>
          </a:bodyPr>
          <a:lstStyle/>
          <a:p>
            <a:pPr lvl="1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SzPct val="175000"/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en-US" sz="3200" kern="100" dirty="0">
                <a:effectLst/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 the fast-evolving world of accounting, the ability to network, integrate technologies, and cooperate with various stakeholders has become paramount. </a:t>
            </a:r>
          </a:p>
          <a:p>
            <a:pPr lvl="1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SzPct val="175000"/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en-US" sz="3200" kern="100" dirty="0">
                <a:effectLst/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These factors are not merely trends but foundational pillars that support the growth and sustainability of accounting practices in a globalized environment. </a:t>
            </a:r>
          </a:p>
          <a:p>
            <a:pPr lvl="1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SzPct val="175000"/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en-US" sz="3200" kern="100" dirty="0">
                <a:effectLst/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Networking, integration, and cooperation are interconnected, enabling accountants to stay relevant, competitive, and aligned with the changing needs of clients and the industry at large. </a:t>
            </a:r>
            <a:endParaRPr lang="en-US" sz="3200" kern="100" dirty="0">
              <a:effectLst/>
              <a:latin typeface="Agency FB" panose="020B0503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3200" dirty="0">
              <a:latin typeface="Agency FB" panose="020B0503020202020204" pitchFamily="34" charset="0"/>
            </a:endParaRPr>
          </a:p>
          <a:p>
            <a:pPr marL="0" indent="0">
              <a:buNone/>
            </a:pPr>
            <a:endParaRPr sz="3600" dirty="0">
              <a:latin typeface="Agency FB" panose="020B0503020202020204" pitchFamily="34" charset="0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877EE8A-9083-2FC8-0959-05E829EE88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8014" y="346842"/>
            <a:ext cx="8418786" cy="725214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effectLst/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NETWORKING – GATEWAY TO GROWTH</a:t>
            </a:r>
            <a:endParaRPr lang="en-US" dirty="0">
              <a:latin typeface="Agency FB" panose="020B0503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E5F884-8BD6-6C2C-5E66-B054A5C790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8014" y="1072055"/>
            <a:ext cx="8623737" cy="5439104"/>
          </a:xfrm>
        </p:spPr>
        <p:txBody>
          <a:bodyPr>
            <a:normAutofit/>
          </a:bodyPr>
          <a:lstStyle/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SzPct val="175000"/>
              <a:buNone/>
            </a:pPr>
            <a:r>
              <a:rPr lang="en-US" sz="3600" b="1" kern="100" dirty="0">
                <a:effectLst/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Definition:</a:t>
            </a:r>
            <a:r>
              <a:rPr lang="en-US" sz="3600" kern="100" dirty="0">
                <a:effectLst/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Building strategic relationships to enhance opportunities.</a:t>
            </a:r>
          </a:p>
          <a:p>
            <a:pPr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SzPct val="175000"/>
              <a:buFont typeface="Arial" panose="020B0604020202020204" pitchFamily="34" charset="0"/>
              <a:buChar char="•"/>
            </a:pPr>
            <a:r>
              <a:rPr lang="en-US" sz="3600" b="1" kern="100" dirty="0">
                <a:effectLst/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Client Relationships:</a:t>
            </a:r>
            <a:r>
              <a:rPr lang="en-US" sz="3600" kern="100" dirty="0">
                <a:effectLst/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Understanding and anticipating client needs.</a:t>
            </a:r>
          </a:p>
          <a:p>
            <a:pPr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SzPct val="175000"/>
              <a:buFont typeface="Arial" panose="020B0604020202020204" pitchFamily="34" charset="0"/>
              <a:buChar char="•"/>
            </a:pPr>
            <a:r>
              <a:rPr lang="en-US" sz="3600" b="1" kern="100" dirty="0">
                <a:effectLst/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Professional Development:</a:t>
            </a:r>
            <a:r>
              <a:rPr lang="en-US" sz="3600" kern="100" dirty="0">
                <a:effectLst/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Access to mentorship and industry trends.</a:t>
            </a:r>
          </a:p>
          <a:p>
            <a:pPr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SzPct val="175000"/>
              <a:buFont typeface="Arial" panose="020B0604020202020204" pitchFamily="34" charset="0"/>
              <a:buChar char="•"/>
            </a:pPr>
            <a:r>
              <a:rPr lang="en-US" sz="3600" b="1" kern="100" dirty="0">
                <a:effectLst/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Collaborative Opportunities:</a:t>
            </a:r>
            <a:r>
              <a:rPr lang="en-US" sz="3600" kern="100" dirty="0">
                <a:effectLst/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Connect across industries and share knowledge.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3200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8718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8250622" cy="809297"/>
          </a:xfrm>
        </p:spPr>
        <p:txBody>
          <a:bodyPr>
            <a:no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4000" b="1" kern="100" dirty="0">
                <a:effectLst/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Building Client Relationships</a:t>
            </a:r>
            <a:endParaRPr lang="en-US" sz="4000" kern="100" dirty="0">
              <a:effectLst/>
              <a:latin typeface="Agency FB" panose="020B0503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598" y="1418898"/>
            <a:ext cx="8250621" cy="4622466"/>
          </a:xfrm>
        </p:spPr>
        <p:txBody>
          <a:bodyPr>
            <a:normAutofit/>
          </a:bodyPr>
          <a:lstStyle/>
          <a:p>
            <a:pPr marR="0" lv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SzPct val="175000"/>
              <a:buFont typeface="Wingdings" panose="05000000000000000000" pitchFamily="2" charset="2"/>
              <a:buChar char="v"/>
              <a:tabLst>
                <a:tab pos="457200" algn="l"/>
              </a:tabLst>
            </a:pPr>
            <a:endParaRPr lang="en-US" sz="3600" kern="100" dirty="0">
              <a:effectLst/>
              <a:latin typeface="Agency FB" panose="020B0503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R="0" lv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SzPct val="175000"/>
              <a:buFont typeface="Wingdings" panose="05000000000000000000" pitchFamily="2" charset="2"/>
              <a:buChar char="v"/>
              <a:tabLst>
                <a:tab pos="457200" algn="l"/>
              </a:tabLst>
            </a:pPr>
            <a:r>
              <a:rPr lang="en-US" sz="3600" kern="100" dirty="0">
                <a:effectLst/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Trusted advisor role for accountants.</a:t>
            </a:r>
          </a:p>
          <a:p>
            <a:pPr marR="0" lv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SzPct val="175000"/>
              <a:buFont typeface="Wingdings" panose="05000000000000000000" pitchFamily="2" charset="2"/>
              <a:buChar char="v"/>
              <a:tabLst>
                <a:tab pos="457200" algn="l"/>
              </a:tabLst>
            </a:pPr>
            <a:r>
              <a:rPr lang="en-US" sz="3600" kern="100" dirty="0">
                <a:effectLst/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Insight into emerging trends and client-specific needs.</a:t>
            </a:r>
          </a:p>
          <a:p>
            <a:pPr marR="0" lv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SzPct val="175000"/>
              <a:buFont typeface="Wingdings" panose="05000000000000000000" pitchFamily="2" charset="2"/>
              <a:buChar char="v"/>
              <a:tabLst>
                <a:tab pos="457200" algn="l"/>
              </a:tabLst>
            </a:pPr>
            <a:r>
              <a:rPr lang="en-US" sz="3600" kern="100" dirty="0">
                <a:effectLst/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Long-term, trust-based relationships.</a:t>
            </a:r>
          </a:p>
          <a:p>
            <a:pPr marL="0" indent="0">
              <a:buNone/>
            </a:pPr>
            <a:endParaRPr sz="3600" dirty="0">
              <a:latin typeface="Agency FB" panose="020B0503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274637"/>
            <a:ext cx="8229600" cy="954087"/>
          </a:xfrm>
        </p:spPr>
        <p:txBody>
          <a:bodyPr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4000" b="1" kern="100" dirty="0">
                <a:solidFill>
                  <a:schemeClr val="tx1"/>
                </a:solidFill>
                <a:effectLst/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Professional Development through Networking</a:t>
            </a:r>
            <a:endParaRPr lang="en-US" sz="4000" kern="100" dirty="0">
              <a:solidFill>
                <a:schemeClr val="tx1"/>
              </a:solidFill>
              <a:effectLst/>
              <a:latin typeface="Agency FB" panose="020B0503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228725"/>
            <a:ext cx="8381999" cy="5354637"/>
          </a:xfrm>
        </p:spPr>
        <p:txBody>
          <a:bodyPr>
            <a:normAutofit/>
          </a:bodyPr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en-US" sz="3600" kern="100" dirty="0">
              <a:effectLst/>
              <a:latin typeface="Agency FB" panose="020B0503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R="0" lv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SzPct val="175000"/>
              <a:buFont typeface="Courier New" panose="02070309020205020404" pitchFamily="49" charset="0"/>
              <a:buChar char="o"/>
              <a:tabLst>
                <a:tab pos="457200" algn="l"/>
              </a:tabLst>
            </a:pPr>
            <a:r>
              <a:rPr lang="en-US" sz="3600" kern="100" dirty="0">
                <a:effectLst/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Continuous learning via webinars, associations, forums.</a:t>
            </a:r>
          </a:p>
          <a:p>
            <a:pPr marR="0" lv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SzPct val="175000"/>
              <a:buFont typeface="Courier New" panose="02070309020205020404" pitchFamily="49" charset="0"/>
              <a:buChar char="o"/>
              <a:tabLst>
                <a:tab pos="457200" algn="l"/>
              </a:tabLst>
            </a:pPr>
            <a:r>
              <a:rPr lang="en-US" sz="3600" kern="100" dirty="0">
                <a:effectLst/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Mentorship and career guidance.</a:t>
            </a:r>
          </a:p>
          <a:p>
            <a:pPr marR="0" lv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SzPct val="175000"/>
              <a:buFont typeface="Courier New" panose="02070309020205020404" pitchFamily="49" charset="0"/>
              <a:buChar char="o"/>
              <a:tabLst>
                <a:tab pos="457200" algn="l"/>
              </a:tabLst>
            </a:pPr>
            <a:r>
              <a:rPr lang="en-US" sz="3600" kern="100" dirty="0">
                <a:effectLst/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Exposure to innovations and regulatory updates.</a:t>
            </a:r>
          </a:p>
          <a:p>
            <a:pPr marL="0" indent="0">
              <a:buNone/>
            </a:pPr>
            <a:endParaRPr sz="3600" dirty="0">
              <a:latin typeface="Agency FB" panose="020B0503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58990-2CE0-D929-74E7-EB3E04228F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285750"/>
            <a:ext cx="8362951" cy="1228725"/>
          </a:xfrm>
        </p:spPr>
        <p:txBody>
          <a:bodyPr>
            <a:noAutofit/>
          </a:bodyPr>
          <a:lstStyle/>
          <a:p>
            <a:pPr algn="ctr"/>
            <a:r>
              <a:rPr lang="en-US" sz="4200" b="1" dirty="0">
                <a:solidFill>
                  <a:schemeClr val="tx1"/>
                </a:solidFill>
                <a:effectLst/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Access to Collaborative Opportunities</a:t>
            </a:r>
            <a:endParaRPr lang="en-US" sz="4200" dirty="0">
              <a:solidFill>
                <a:schemeClr val="tx1"/>
              </a:solidFill>
              <a:latin typeface="Agency FB" panose="020B0503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0E9757-6EA1-7A30-93A1-68B1E05F62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" y="1514476"/>
            <a:ext cx="8362950" cy="5057774"/>
          </a:xfrm>
        </p:spPr>
        <p:txBody>
          <a:bodyPr>
            <a:normAutofit/>
          </a:bodyPr>
          <a:lstStyle/>
          <a:p>
            <a:pPr marR="0" lv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SzPct val="175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endParaRPr lang="en-US" sz="3600" kern="100" dirty="0">
              <a:effectLst/>
              <a:latin typeface="Agency FB" panose="020B0503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R="0" lv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SzPct val="175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en-US" sz="3600" kern="100" dirty="0">
                <a:effectLst/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Cross-industry interaction enhances adaptability.</a:t>
            </a:r>
          </a:p>
          <a:p>
            <a:pPr marR="0" lv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SzPct val="175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en-US" sz="3600" kern="100" dirty="0">
                <a:effectLst/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Broader knowledge base and shared tools/resources.</a:t>
            </a:r>
          </a:p>
          <a:p>
            <a:pPr marR="0" lv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SzPct val="175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en-US" sz="3600" kern="100" dirty="0">
                <a:effectLst/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Builds a cooperative professional ecosystem.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3600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9186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CB94F9-E264-F5AB-0066-D201445C1F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609600"/>
            <a:ext cx="8034339" cy="825062"/>
          </a:xfrm>
        </p:spPr>
        <p:txBody>
          <a:bodyPr>
            <a:norm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4200" b="1" kern="100" dirty="0">
                <a:effectLst/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Integration – Embracing Technology</a:t>
            </a:r>
            <a:endParaRPr lang="en-US" sz="4200" kern="100" dirty="0">
              <a:effectLst/>
              <a:latin typeface="Agency FB" panose="020B0503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79F03B-901E-341E-98FA-9A89402860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8" y="1686910"/>
            <a:ext cx="8034340" cy="4792718"/>
          </a:xfrm>
        </p:spPr>
        <p:txBody>
          <a:bodyPr>
            <a:normAutofit/>
          </a:bodyPr>
          <a:lstStyle/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3600" b="1" kern="100" dirty="0">
                <a:effectLst/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Definition:</a:t>
            </a:r>
            <a:r>
              <a:rPr lang="en-US" sz="3600" kern="100" dirty="0">
                <a:effectLst/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Use of digital tools to improve accuracy and efficiency.</a:t>
            </a:r>
          </a:p>
          <a:p>
            <a:pPr marR="0" lv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SzPct val="175000"/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b="1" kern="100" dirty="0">
                <a:effectLst/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Automation:</a:t>
            </a:r>
            <a:r>
              <a:rPr lang="en-US" sz="3600" kern="100" dirty="0">
                <a:effectLst/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Saves time, reduces errors.</a:t>
            </a:r>
          </a:p>
          <a:p>
            <a:pPr marR="0" lv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SzPct val="175000"/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b="1" kern="100" dirty="0">
                <a:effectLst/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Analytics:</a:t>
            </a:r>
            <a:r>
              <a:rPr lang="en-US" sz="3600" kern="100" dirty="0">
                <a:effectLst/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Informed, real-time decisions.</a:t>
            </a:r>
          </a:p>
          <a:p>
            <a:pPr marR="0" lv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SzPct val="175000"/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b="1" kern="100" dirty="0">
                <a:effectLst/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Security &amp; Compliance:</a:t>
            </a:r>
            <a:r>
              <a:rPr lang="en-US" sz="3600" kern="100" dirty="0">
                <a:effectLst/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Ensures data safety and regulation adherence.</a:t>
            </a:r>
          </a:p>
          <a:p>
            <a:pPr marR="0" lv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SzPct val="175000"/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b="1" kern="100" dirty="0">
                <a:effectLst/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Scalability:</a:t>
            </a:r>
            <a:r>
              <a:rPr lang="en-US" sz="3600" kern="100" dirty="0">
                <a:effectLst/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Grows with business needs.</a:t>
            </a:r>
          </a:p>
          <a:p>
            <a:pPr marL="0" indent="0">
              <a:buNone/>
            </a:pPr>
            <a:endParaRPr lang="en-US" sz="3600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33517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642814-F5A1-8311-E34F-7DAD6EADB3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328614"/>
            <a:ext cx="8162926" cy="885332"/>
          </a:xfrm>
        </p:spPr>
        <p:txBody>
          <a:bodyPr>
            <a:noAutofit/>
          </a:bodyPr>
          <a:lstStyle/>
          <a:p>
            <a:pPr algn="ctr"/>
            <a:r>
              <a:rPr lang="en-US" sz="4200" b="1" dirty="0">
                <a:effectLst/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Automation and Efficiency</a:t>
            </a:r>
            <a:endParaRPr lang="en-US" sz="4200" dirty="0">
              <a:latin typeface="Agency FB" panose="020B0503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558D60-3E47-0798-2282-53CA9BE3D7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8" y="1387366"/>
            <a:ext cx="8162926" cy="4653997"/>
          </a:xfrm>
        </p:spPr>
        <p:txBody>
          <a:bodyPr>
            <a:noAutofit/>
          </a:bodyPr>
          <a:lstStyle/>
          <a:p>
            <a:pPr marR="0" lvl="0">
              <a:lnSpc>
                <a:spcPct val="200000"/>
              </a:lnSpc>
              <a:spcBef>
                <a:spcPts val="0"/>
              </a:spcBef>
              <a:spcAft>
                <a:spcPts val="800"/>
              </a:spcAft>
              <a:buSzPct val="175000"/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en-US" sz="3600" kern="100" dirty="0">
                <a:effectLst/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Tools: QuickBooks, Xero, Sage, etc.</a:t>
            </a:r>
          </a:p>
          <a:p>
            <a:pPr marR="0" lvl="0">
              <a:lnSpc>
                <a:spcPct val="200000"/>
              </a:lnSpc>
              <a:spcBef>
                <a:spcPts val="0"/>
              </a:spcBef>
              <a:spcAft>
                <a:spcPts val="800"/>
              </a:spcAft>
              <a:buSzPct val="175000"/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en-US" sz="3600" kern="100" dirty="0">
                <a:effectLst/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Reduces manual tasks—focus on analysis and strategy.</a:t>
            </a:r>
          </a:p>
          <a:p>
            <a:pPr marR="0" lvl="0">
              <a:lnSpc>
                <a:spcPct val="200000"/>
              </a:lnSpc>
              <a:spcBef>
                <a:spcPts val="0"/>
              </a:spcBef>
              <a:spcAft>
                <a:spcPts val="800"/>
              </a:spcAft>
              <a:buSzPct val="175000"/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en-US" sz="3600" kern="100" dirty="0">
                <a:effectLst/>
                <a:latin typeface="Agency FB" panose="020B05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Enhances productivity.</a:t>
            </a:r>
          </a:p>
          <a:p>
            <a:pPr marL="0" indent="0">
              <a:lnSpc>
                <a:spcPct val="200000"/>
              </a:lnSpc>
              <a:buNone/>
            </a:pPr>
            <a:endParaRPr lang="en-US" sz="3600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4477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Facet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486</TotalTime>
  <Words>627</Words>
  <Application>Microsoft Office PowerPoint</Application>
  <PresentationFormat>On-screen Show (4:3)</PresentationFormat>
  <Paragraphs>97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1" baseType="lpstr">
      <vt:lpstr>Agency FB</vt:lpstr>
      <vt:lpstr>Arial</vt:lpstr>
      <vt:lpstr>Calibri</vt:lpstr>
      <vt:lpstr>Courier New</vt:lpstr>
      <vt:lpstr>Symbol</vt:lpstr>
      <vt:lpstr>Times New Roman</vt:lpstr>
      <vt:lpstr>Trebuchet MS</vt:lpstr>
      <vt:lpstr>Wingdings</vt:lpstr>
      <vt:lpstr>Wingdings 3</vt:lpstr>
      <vt:lpstr>Facet</vt:lpstr>
      <vt:lpstr>Networking, Integration and Cooperation</vt:lpstr>
      <vt:lpstr>Overview of the Presentation</vt:lpstr>
      <vt:lpstr>INTRODUCTION</vt:lpstr>
      <vt:lpstr>NETWORKING – GATEWAY TO GROWTH</vt:lpstr>
      <vt:lpstr>Building Client Relationships</vt:lpstr>
      <vt:lpstr>Professional Development through Networking</vt:lpstr>
      <vt:lpstr>Access to Collaborative Opportunities</vt:lpstr>
      <vt:lpstr>Integration – Embracing Technology</vt:lpstr>
      <vt:lpstr>Automation and Efficiency</vt:lpstr>
      <vt:lpstr>Data Analytics and Real-Time Reporting</vt:lpstr>
      <vt:lpstr>Security and Compliance</vt:lpstr>
      <vt:lpstr>Scalability and Flexibility</vt:lpstr>
      <vt:lpstr>Cooperation – Collaborating for Greater Value</vt:lpstr>
      <vt:lpstr>Interdisciplinary Collaboration</vt:lpstr>
      <vt:lpstr>Fostering Client Trust</vt:lpstr>
      <vt:lpstr>Cooperation with Regulators</vt:lpstr>
      <vt:lpstr>Global Cooperation</vt:lpstr>
      <vt:lpstr>Conclusion</vt:lpstr>
      <vt:lpstr>Final Notes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I. M. UMAR &amp; CO</dc:creator>
  <cp:keywords/>
  <dc:description>generated using python-pptx</dc:description>
  <cp:lastModifiedBy>Ibrahim Umar</cp:lastModifiedBy>
  <cp:revision>74</cp:revision>
  <dcterms:created xsi:type="dcterms:W3CDTF">2013-01-27T09:14:16Z</dcterms:created>
  <dcterms:modified xsi:type="dcterms:W3CDTF">2025-05-01T08:39:30Z</dcterms:modified>
  <cp:category/>
</cp:coreProperties>
</file>