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8"/>
  </p:notesMasterIdLst>
  <p:sldIdLst>
    <p:sldId id="281" r:id="rId2"/>
    <p:sldId id="274" r:id="rId3"/>
    <p:sldId id="280" r:id="rId4"/>
    <p:sldId id="273" r:id="rId5"/>
    <p:sldId id="284" r:id="rId6"/>
    <p:sldId id="286" r:id="rId7"/>
    <p:sldId id="287" r:id="rId8"/>
    <p:sldId id="292" r:id="rId9"/>
    <p:sldId id="330" r:id="rId10"/>
    <p:sldId id="291" r:id="rId11"/>
    <p:sldId id="293" r:id="rId12"/>
    <p:sldId id="290" r:id="rId13"/>
    <p:sldId id="289" r:id="rId14"/>
    <p:sldId id="288" r:id="rId15"/>
    <p:sldId id="282" r:id="rId16"/>
    <p:sldId id="294" r:id="rId17"/>
    <p:sldId id="299" r:id="rId18"/>
    <p:sldId id="298" r:id="rId19"/>
    <p:sldId id="297" r:id="rId20"/>
    <p:sldId id="296" r:id="rId21"/>
    <p:sldId id="301" r:id="rId22"/>
    <p:sldId id="300" r:id="rId23"/>
    <p:sldId id="295" r:id="rId24"/>
    <p:sldId id="304" r:id="rId25"/>
    <p:sldId id="306" r:id="rId26"/>
    <p:sldId id="305" r:id="rId27"/>
    <p:sldId id="307" r:id="rId28"/>
    <p:sldId id="303" r:id="rId29"/>
    <p:sldId id="302" r:id="rId30"/>
    <p:sldId id="308" r:id="rId31"/>
    <p:sldId id="309" r:id="rId32"/>
    <p:sldId id="313" r:id="rId33"/>
    <p:sldId id="319" r:id="rId34"/>
    <p:sldId id="312" r:id="rId35"/>
    <p:sldId id="318" r:id="rId36"/>
    <p:sldId id="317" r:id="rId37"/>
    <p:sldId id="311" r:id="rId38"/>
    <p:sldId id="329" r:id="rId39"/>
    <p:sldId id="328" r:id="rId40"/>
    <p:sldId id="327" r:id="rId41"/>
    <p:sldId id="316" r:id="rId42"/>
    <p:sldId id="326" r:id="rId43"/>
    <p:sldId id="325" r:id="rId44"/>
    <p:sldId id="283" r:id="rId45"/>
    <p:sldId id="321" r:id="rId46"/>
    <p:sldId id="320"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4" autoAdjust="0"/>
    <p:restoredTop sz="93426" autoAdjust="0"/>
  </p:normalViewPr>
  <p:slideViewPr>
    <p:cSldViewPr>
      <p:cViewPr varScale="1">
        <p:scale>
          <a:sx n="79" d="100"/>
          <a:sy n="79" d="100"/>
        </p:scale>
        <p:origin x="1382"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0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03A3C97-B650-4B88-B784-58F777306D17}" type="datetimeFigureOut">
              <a:rPr lang="en-US"/>
              <a:pPr>
                <a:defRPr/>
              </a:pPr>
              <a:t>5/18/2025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F7DB4DB-56E6-46B3-B653-E6CD12D6C2B6}" type="slidenum">
              <a:rPr lang="en-US"/>
              <a:pPr>
                <a:defRPr/>
              </a:pPr>
              <a:t>‹#›</a:t>
            </a:fld>
            <a:endParaRPr lang="en-US"/>
          </a:p>
        </p:txBody>
      </p:sp>
    </p:spTree>
    <p:extLst>
      <p:ext uri="{BB962C8B-B14F-4D97-AF65-F5344CB8AC3E}">
        <p14:creationId xmlns:p14="http://schemas.microsoft.com/office/powerpoint/2010/main" val="41888209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buNone/>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ANAN 2014 ICFR </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Auditors’ Report on Internal Controls</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Report of independent auditors to the members of </a:t>
            </a: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Association of Nigerian Accountants of Nigeria (ANAN)</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We have audited the internal control over financial reporting of Association of Nigerian Accountants of Nigeria (ANAN) as of 31 December 2014. As described in management’s report on internal control over financial reporting. Management has included in its assessment the internal control over financial reporting of Nigerian College of Accountancy(NCA) Jos, an entity which it has the ability to dictate or modify the control. </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The Association’s Council is responsible for maintaining effective internal control over financial reporting and for its assessment of the effectiveness of internal control over financial reporting, included in the management report on internal control over financial reporting. Our responsibility is to express an opinion on the Association’s internal control over financial reporting based on our audit.</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We conducted our audit in accordance with generally accepted audit standards. Those standards require that we plan and perform the audit to obtain reasonable assurance about whether effective internal control over financial reporting was maintained in all material respects. Our audit included obtaining an understanding of internal control over financial reporting, assessing the risk where a material weakness exists, testing and evaluating the design and operating effectiveness of internal control based on the assessed risk, and performing such other procedures as we considered necessary in the circumstances. We believe that our audit provides a reasonable basis for our opinion.</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The internal control of Association over financial reporting is a process designed by, or under the supervision of, the Association’s President, Treasurer, the Registrar, as Principal Financial Officers and Chief Executive, or persons performing similar functions, and affected by the Association’s Council, Management, and other personnel to provide reasonable assurance regarding the reliability of financial reporting and the preparation of financial statements for external purposes in accordance with general accepted accounting principles. The Association’s internal control over financial reporting policies and procedures that:</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Pertain to the maintenance of records that, in reasonable detail, accurately and fairly reflect transactions and dispositions of the assets of the Association.</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Provide reasonable assurance that transactions are recorded as necessary to preparation  of financial statements in accordance with general council and management of the Association and</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Provide reasonable assurance regarding prevention or timely detection of unauthorized acquisition, use, or disposition of the Association’s assets that could have a material effect on the financial statements.</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marL="228600">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Due to the inherent limitation of control over financial reporting, including the possibility of  collusion or improper management overrides of controls, material misstatements due to fraud may not be prevented or detected on a timely basis. Also projections of any evaluation of the effectiveness of the internal control over financial reporting to future periods are subject to the risk that the controls may become inadequate because of changes in conditions or that the degree of compliance with the policies or procedures may deteriorate.</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marL="457200">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In our opinion, the Association maintained, in all material respects, effective internal control over financial reporting as of 31 December 2014.</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buNone/>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We have also audited the Consolidated Financial Statements of the Association as of and for the year ended 31 December 2014. The Financial Statements are in conformity with International Financial Reporting Standards (IFRS), as issued by the International Accounting Standard Board (IASB). </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Our report dated 10th March, 2015, expressed an unqualified opinion on those Financial Statements.</a:t>
            </a:r>
            <a:endParaRPr lang="en-NG" sz="12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5</a:t>
            </a:fld>
            <a:endParaRPr lang="en-US"/>
          </a:p>
        </p:txBody>
      </p:sp>
    </p:spTree>
    <p:extLst>
      <p:ext uri="{BB962C8B-B14F-4D97-AF65-F5344CB8AC3E}">
        <p14:creationId xmlns:p14="http://schemas.microsoft.com/office/powerpoint/2010/main" val="3712400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override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particularly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 of the increased involvement of senior management in performing controls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period-end</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address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override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larger</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rely</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detailed</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 that focuses on the risk of management override.</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i="1" kern="0" dirty="0">
                <a:solidFill>
                  <a:srgbClr val="000000"/>
                </a:solidFill>
                <a:effectLst/>
                <a:latin typeface="Georgia Cursiva"/>
                <a:ea typeface="Georgia Cursiva"/>
                <a:cs typeface="Georgia Cursiva"/>
              </a:rPr>
              <a:t>Control Environment</a:t>
            </a:r>
            <a:r>
              <a:rPr lang="en-US" sz="1800" b="1" i="1" kern="0" dirty="0">
                <a:solidFill>
                  <a:srgbClr val="000000"/>
                </a:solidFill>
                <a:effectLst/>
                <a:latin typeface="Georgia Cursiva"/>
                <a:ea typeface="Georgia Cursiva"/>
                <a:cs typeface="Georgia Cursiva"/>
              </a:rPr>
              <a:t> (very important)</a:t>
            </a:r>
            <a:r>
              <a:rPr lang="en-NG" sz="1800" b="1" i="1" kern="0" spc="285" dirty="0">
                <a:solidFill>
                  <a:srgbClr val="000000"/>
                </a:solidFill>
                <a:effectLst/>
                <a:latin typeface="Georgia Cursiva"/>
                <a:ea typeface="Georgia Cursiva"/>
                <a:cs typeface="Georgia Cursiva"/>
              </a:rPr>
              <a:t>.</a:t>
            </a:r>
            <a:r>
              <a:rPr lang="en-US" sz="1800" b="1" i="1" kern="0" spc="285" dirty="0">
                <a:solidFill>
                  <a:srgbClr val="000000"/>
                </a:solidFill>
                <a:effectLst/>
                <a:latin typeface="Georgia Cursiva"/>
                <a:ea typeface="Georgia Cursiva"/>
                <a:cs typeface="Georgia Cursiva"/>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 of its importance to effective internal control over</a:t>
            </a:r>
            <a:r>
              <a:rPr lang="en-NG" sz="1800" b="1" i="1" kern="0" dirty="0">
                <a:solidFill>
                  <a:srgbClr val="000000"/>
                </a:solidFill>
                <a:effectLst/>
                <a:latin typeface="Georgia Cursiva"/>
                <a:ea typeface="Georgia Cursiva"/>
                <a:cs typeface="Georgia Cursiva"/>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environment</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 part of evaluating the control environment, the practitioner should assess –</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 management's philosophy and operating style promote effective internal control over financial reporting;</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rPr>
              <a:t>b.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 sound integrity and ethical values, particularly of top management, are</a:t>
            </a:r>
            <a:endParaRPr lang="en-US" sz="1800" b="1"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developed and understood; and</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100" dirty="0">
                <a:effectLst/>
                <a:latin typeface="Calibri" panose="020F0502020204030204" pitchFamily="34" charset="0"/>
                <a:ea typeface="SimSun" panose="02010600030101010101" pitchFamily="2" charset="-122"/>
                <a:cs typeface="Times New Roman" panose="02020603050405020304" pitchFamily="18" charset="0"/>
              </a:rPr>
              <a:t>c.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Board</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understands</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exercises</a:t>
            </a:r>
            <a:r>
              <a:rPr lang="en-NG" sz="1800" b="1"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responsibility over financial reporting and internal control.</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17</a:t>
            </a:fld>
            <a:endParaRPr lang="en-US"/>
          </a:p>
        </p:txBody>
      </p:sp>
    </p:spTree>
    <p:extLst>
      <p:ext uri="{BB962C8B-B14F-4D97-AF65-F5344CB8AC3E}">
        <p14:creationId xmlns:p14="http://schemas.microsoft.com/office/powerpoint/2010/main" val="1845812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 OF RISKS OF MATERIAL MISSTATEMENT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classes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balances,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disclosures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need</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considered</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consideration</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directly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further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kern="0" spc="30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pervasively</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whole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potentially affect many assertions.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Use of Assertions</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representing</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applicable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framework,</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implicitly</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explicitly</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recognition,</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measurement,</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presentation,</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disclosure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various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elements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disclosures.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used</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types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potential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occur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fall into the following three categories and may take the following form</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Negreta"/>
                <a:ea typeface="Georgia Negreta"/>
                <a:cs typeface="Georgia Negreta"/>
              </a:rPr>
              <a:t>A</a:t>
            </a:r>
            <a:r>
              <a:rPr lang="en-US" sz="1800" b="1" kern="0" spc="2960" dirty="0">
                <a:solidFill>
                  <a:srgbClr val="000000"/>
                </a:solidFill>
                <a:effectLst/>
                <a:latin typeface="Georgia Negreta"/>
                <a:ea typeface="Georgia Negreta"/>
                <a:cs typeface="Georgia Negreta"/>
              </a:rPr>
              <a:t>.</a:t>
            </a:r>
            <a:r>
              <a:rPr lang="en-NG" sz="1800" b="1" kern="0" dirty="0">
                <a:solidFill>
                  <a:srgbClr val="000000"/>
                </a:solidFill>
                <a:effectLst/>
                <a:latin typeface="Georgia Negreta"/>
                <a:ea typeface="Georgia Negreta"/>
                <a:cs typeface="Georgia Negreta"/>
              </a:rPr>
              <a:t>Assertions</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about</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classes</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of</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transactions</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and</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events</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for</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the</a:t>
            </a:r>
            <a:r>
              <a:rPr lang="en-NG" sz="1800" b="1" kern="0" spc="18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period</a:t>
            </a:r>
            <a:r>
              <a:rPr lang="en-US" sz="1800" b="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b="1" kern="0" dirty="0">
                <a:solidFill>
                  <a:srgbClr val="000000"/>
                </a:solidFill>
                <a:effectLst/>
                <a:latin typeface="Georgia Negreta"/>
                <a:ea typeface="Georgia Negreta"/>
                <a:cs typeface="Georgia Negreta"/>
              </a:rPr>
              <a:t>under audit:</a:t>
            </a:r>
            <a:endParaRPr lang="en-US" sz="1800" b="1"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314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Occurrence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 and events that have been recorded have occurred and pertain to the entity.</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startAt="2"/>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Completeness—all transactions and events that should have been recorded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 been recorded.</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startAt="2"/>
              <a:tabLst/>
              <a:defRPr/>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ccuracy</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—amounts and other data relating to recorded transactions and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events have been recorded appropriately.</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startAt="2"/>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Cutoff—transactions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events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recorded</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correct</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 period.</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startAt="2"/>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Classification—transactions and events have been recorded in the </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proper accounts.</a:t>
            </a:r>
            <a:endParaRPr lang="en-US" sz="1800" b="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Negreta"/>
                <a:ea typeface="Georgia Negreta"/>
                <a:cs typeface="Georgia Negreta"/>
              </a:rPr>
              <a:t>B</a:t>
            </a:r>
            <a:r>
              <a:rPr lang="en-NG" sz="1800" b="1" kern="0" spc="2960" dirty="0">
                <a:solidFill>
                  <a:srgbClr val="000000"/>
                </a:solidFill>
                <a:effectLst/>
                <a:latin typeface="Georgia Negreta"/>
                <a:ea typeface="Georgia Negreta"/>
                <a:cs typeface="Georgia Negreta"/>
              </a:rPr>
              <a:t>.</a:t>
            </a:r>
            <a:r>
              <a:rPr lang="en-NG" sz="1800" b="1" kern="0" dirty="0">
                <a:solidFill>
                  <a:srgbClr val="000000"/>
                </a:solidFill>
                <a:effectLst/>
                <a:latin typeface="Georgia Negreta"/>
                <a:ea typeface="Georgia Negreta"/>
                <a:cs typeface="Georgia Negreta"/>
              </a:rPr>
              <a:t> Assertions about account balances at the period end:</a:t>
            </a:r>
            <a:endParaRPr lang="en-US" sz="1800" b="1"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78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 liabilities, and equity interests exist.</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49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Rights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obligations—the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holds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rights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liabilities are the obligations of the entity.</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20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Completeness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liabilities,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equity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interests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recorded.</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29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Valuation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allocation—assets,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liabilities,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equity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interests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amounts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resulting</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valuation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allocation adjustments are appropriately recorded.</a:t>
            </a:r>
            <a:endParaRPr lang="en-US" sz="1800" b="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err="1">
                <a:solidFill>
                  <a:srgbClr val="000000"/>
                </a:solidFill>
                <a:effectLst/>
                <a:latin typeface="Georgia Negreta"/>
                <a:ea typeface="Georgia Negreta"/>
                <a:cs typeface="Georgia Negreta"/>
              </a:rPr>
              <a:t>C</a:t>
            </a:r>
            <a:r>
              <a:rPr lang="en-NG" sz="1800" b="1" kern="0" spc="2555" dirty="0" err="1">
                <a:solidFill>
                  <a:srgbClr val="000000"/>
                </a:solidFill>
                <a:effectLst/>
                <a:latin typeface="Georgia Negreta"/>
                <a:ea typeface="Georgia Negreta"/>
                <a:cs typeface="Georgia Negreta"/>
              </a:rPr>
              <a:t>.</a:t>
            </a:r>
            <a:r>
              <a:rPr lang="en-NG" sz="1800" b="1" kern="0" dirty="0" err="1">
                <a:solidFill>
                  <a:srgbClr val="000000"/>
                </a:solidFill>
                <a:effectLst/>
                <a:latin typeface="Georgia Negreta"/>
                <a:ea typeface="Georgia Negreta"/>
                <a:cs typeface="Georgia Negreta"/>
              </a:rPr>
              <a:t>Assertions</a:t>
            </a:r>
            <a:r>
              <a:rPr lang="en-NG" sz="1800" b="1" kern="0" dirty="0">
                <a:solidFill>
                  <a:srgbClr val="000000"/>
                </a:solidFill>
                <a:effectLst/>
                <a:latin typeface="Georgia Negreta"/>
                <a:ea typeface="Georgia Negreta"/>
                <a:cs typeface="Georgia Negreta"/>
              </a:rPr>
              <a:t> about presentation and disclosure:</a:t>
            </a:r>
            <a:endParaRPr lang="en-US" sz="1800" b="1"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33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Occurrence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rights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obligations—disclosed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events,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 matters have occurred and pertain to the entity.</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49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Completeness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disclosures</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 statements have been included.</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20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Classification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understandability—financial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 is appropriately</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presented and described, and disclosures are clearly expressed.</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29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Accuracy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valuation—financial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disclosed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fairly</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at appropriate amounts.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315</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paragraph</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25(b)</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 through understanding the entity and its environment, which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provides additional information on financial statement assertions.</a:t>
            </a:r>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18</a:t>
            </a:fld>
            <a:endParaRPr lang="en-US"/>
          </a:p>
        </p:txBody>
      </p:sp>
    </p:spTree>
    <p:extLst>
      <p:ext uri="{BB962C8B-B14F-4D97-AF65-F5344CB8AC3E}">
        <p14:creationId xmlns:p14="http://schemas.microsoft.com/office/powerpoint/2010/main" val="528110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 THE WORK OF INTERNAL AUDITORS</a:t>
            </a: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 of the degree of judgment required, the practitioner should either perform  the procedures that achieve the objectives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 potential misstatement, h</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imself</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or herself or supervise the work of others who provide direct assistance to the practitioner, as described in ISAE 3000 paragraphs 52 – 55 </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considerations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same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engaged</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set</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financialstatements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Accordingly,</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apply</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guidance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44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b="1" kern="0" dirty="0" err="1">
                <a:solidFill>
                  <a:srgbClr val="000000"/>
                </a:solidFill>
                <a:effectLst/>
                <a:latin typeface="Georgia Negreta"/>
                <a:ea typeface="Georgia Negreta"/>
                <a:cs typeface="Georgia Negreta"/>
              </a:rPr>
              <a:t>ISA</a:t>
            </a:r>
            <a:r>
              <a:rPr lang="en-NG" sz="1800" b="1" kern="0" spc="15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315</a:t>
            </a:r>
            <a:r>
              <a:rPr lang="en-NG" sz="1800" b="1" kern="0" spc="15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and</a:t>
            </a:r>
            <a:r>
              <a:rPr lang="en-US" sz="1800" b="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b="1" kern="0" dirty="0">
                <a:solidFill>
                  <a:srgbClr val="000000"/>
                </a:solidFill>
                <a:effectLst/>
                <a:latin typeface="Georgia Negreta"/>
                <a:ea typeface="Georgia Negreta"/>
                <a:cs typeface="Georgia Negreta"/>
              </a:rPr>
              <a:t>610(R).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355"/>
              </a:spcBef>
              <a:spcAft>
                <a:spcPts val="800"/>
              </a:spcAft>
              <a:buNone/>
            </a:pPr>
            <a:r>
              <a:rPr lang="en-NG" sz="1800" b="1" kern="0" dirty="0" err="1">
                <a:solidFill>
                  <a:srgbClr val="000000"/>
                </a:solidFill>
                <a:effectLst/>
                <a:latin typeface="Georgia Negreta"/>
                <a:ea typeface="Georgia Negreta"/>
                <a:cs typeface="Georgia Negreta"/>
              </a:rPr>
              <a:t>a</a:t>
            </a:r>
            <a:r>
              <a:rPr lang="en-NG" sz="1800" b="1" kern="0" spc="690" dirty="0" err="1">
                <a:solidFill>
                  <a:srgbClr val="000000"/>
                </a:solidFill>
                <a:effectLst/>
                <a:latin typeface="Georgia Negreta"/>
                <a:ea typeface="Georgia Negreta"/>
                <a:cs typeface="Georgia Negreta"/>
              </a:rPr>
              <a:t>.</a:t>
            </a:r>
            <a:r>
              <a:rPr lang="en-NG" sz="1800" b="1" kern="0" dirty="0" err="1">
                <a:solidFill>
                  <a:srgbClr val="000000"/>
                </a:solidFill>
                <a:effectLst/>
                <a:latin typeface="Georgia Negreta"/>
                <a:ea typeface="Georgia Negreta"/>
                <a:cs typeface="Georgia Negreta"/>
              </a:rPr>
              <a:t>This</a:t>
            </a:r>
            <a:r>
              <a:rPr lang="en-NG" sz="1800" b="1" kern="0" dirty="0">
                <a:solidFill>
                  <a:srgbClr val="000000"/>
                </a:solidFill>
                <a:effectLst/>
                <a:latin typeface="Georgia Negreta"/>
                <a:ea typeface="Georgia Negreta"/>
                <a:cs typeface="Georgia Negreta"/>
              </a:rPr>
              <a:t> </a:t>
            </a:r>
            <a:r>
              <a:rPr lang="en-NG" sz="1800" b="1" kern="0" dirty="0" err="1">
                <a:solidFill>
                  <a:srgbClr val="000000"/>
                </a:solidFill>
                <a:effectLst/>
                <a:latin typeface="Georgia Negreta"/>
                <a:ea typeface="Georgia Negreta"/>
                <a:cs typeface="Georgia Negreta"/>
              </a:rPr>
              <a:t>guidanc</a:t>
            </a:r>
            <a:r>
              <a:rPr lang="en-NG" sz="1800" b="1" kern="0" spc="300" dirty="0" err="1">
                <a:solidFill>
                  <a:srgbClr val="000000"/>
                </a:solidFill>
                <a:effectLst/>
                <a:latin typeface="Georgia Negreta"/>
                <a:ea typeface="Georgia Negreta"/>
                <a:cs typeface="Georgia Negreta"/>
              </a:rPr>
              <a:t>e</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deals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with the practitioner’s responsibilities if using the work 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3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3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obtaining</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3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 under the direction, supervision, and review of the practitioner.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350"/>
              </a:spcBef>
              <a:spcAft>
                <a:spcPts val="800"/>
              </a:spcAft>
              <a:buNone/>
            </a:pPr>
            <a:r>
              <a:rPr lang="en-NG" sz="1800" b="1" kern="0" dirty="0" err="1">
                <a:solidFill>
                  <a:srgbClr val="000000"/>
                </a:solidFill>
                <a:effectLst/>
                <a:latin typeface="Georgia Negreta"/>
                <a:ea typeface="Georgia Negreta"/>
                <a:cs typeface="Georgia Negreta"/>
              </a:rPr>
              <a:t>b</a:t>
            </a:r>
            <a:r>
              <a:rPr lang="en-NG" sz="1800" b="1" kern="0" spc="630" dirty="0" err="1">
                <a:solidFill>
                  <a:srgbClr val="000000"/>
                </a:solidFill>
                <a:effectLst/>
                <a:latin typeface="Georgia Negreta"/>
                <a:ea typeface="Georgia Negreta"/>
                <a:cs typeface="Georgia Negreta"/>
              </a:rPr>
              <a:t>.</a:t>
            </a:r>
            <a:r>
              <a:rPr lang="en-NG" sz="1800" b="1" kern="0" dirty="0" err="1">
                <a:solidFill>
                  <a:srgbClr val="000000"/>
                </a:solidFill>
                <a:effectLst/>
                <a:latin typeface="Georgia Negreta"/>
                <a:ea typeface="Georgia Negreta"/>
                <a:cs typeface="Georgia Negreta"/>
              </a:rPr>
              <a:t>This</a:t>
            </a:r>
            <a:r>
              <a:rPr lang="en-NG" sz="1800" b="1" kern="0" dirty="0">
                <a:solidFill>
                  <a:srgbClr val="000000"/>
                </a:solidFill>
                <a:effectLst/>
                <a:latin typeface="Georgia Negreta"/>
                <a:ea typeface="Georgia Negreta"/>
                <a:cs typeface="Georgia Negreta"/>
              </a:rPr>
              <a:t> </a:t>
            </a:r>
            <a:r>
              <a:rPr lang="en-NG" sz="1800" b="1" kern="0" dirty="0" err="1">
                <a:solidFill>
                  <a:srgbClr val="000000"/>
                </a:solidFill>
                <a:effectLst/>
                <a:latin typeface="Georgia Negreta"/>
                <a:ea typeface="Georgia Negreta"/>
                <a:cs typeface="Georgia Negreta"/>
              </a:rPr>
              <a:t>guidanc</a:t>
            </a:r>
            <a:r>
              <a:rPr lang="en-NG" sz="1800" b="1" kern="0" spc="300" dirty="0" err="1">
                <a:solidFill>
                  <a:srgbClr val="000000"/>
                </a:solidFill>
                <a:effectLst/>
                <a:latin typeface="Georgia Negreta"/>
                <a:ea typeface="Georgia Negreta"/>
                <a:cs typeface="Georgia Negreta"/>
              </a:rPr>
              <a:t>e</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not apply if the entity does not have an internal 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 (Ref ISA 610: Para. A2)</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310"/>
              </a:spcBef>
              <a:spcAft>
                <a:spcPts val="800"/>
              </a:spcAft>
              <a:buNone/>
            </a:pPr>
            <a:r>
              <a:rPr lang="en-NG" sz="1800" b="1" kern="0" dirty="0" err="1">
                <a:solidFill>
                  <a:srgbClr val="000000"/>
                </a:solidFill>
                <a:effectLst/>
                <a:latin typeface="Georgia Negreta"/>
                <a:ea typeface="Georgia Negreta"/>
                <a:cs typeface="Georgia Negreta"/>
              </a:rPr>
              <a:t>c</a:t>
            </a:r>
            <a:r>
              <a:rPr lang="en-NG" sz="1800" b="1" kern="0" spc="765" dirty="0" err="1">
                <a:solidFill>
                  <a:srgbClr val="000000"/>
                </a:solidFill>
                <a:effectLst/>
                <a:latin typeface="Georgia Negreta"/>
                <a:ea typeface="Georgia Negreta"/>
                <a:cs typeface="Georgia Negreta"/>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entity has an internal audit function, the requirements in this guidance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 to using the work of that function do not apply if: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9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responsibilities and activities of the function are not relevant to 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 Engagement; 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preliminary</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expect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 the function in obtaining audit evidence.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Nothing</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2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b="1" kern="0" dirty="0" err="1">
                <a:solidFill>
                  <a:srgbClr val="000000"/>
                </a:solidFill>
                <a:effectLst/>
                <a:latin typeface="Georgia Negreta"/>
                <a:ea typeface="Georgia Negreta"/>
                <a:cs typeface="Georgia Negreta"/>
              </a:rPr>
              <a:t>this</a:t>
            </a:r>
            <a:r>
              <a:rPr lang="en-NG" sz="1800" b="1" kern="0" spc="-7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guidance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modify</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reduce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directly</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remains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decision</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establishing the overall assurance engagement strategy.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Furthermore,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requirements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b="1" kern="0" dirty="0" err="1">
                <a:solidFill>
                  <a:srgbClr val="000000"/>
                </a:solidFill>
                <a:effectLst/>
                <a:latin typeface="Georgia Negreta"/>
                <a:ea typeface="Georgia Negreta"/>
                <a:cs typeface="Georgia Negreta"/>
              </a:rPr>
              <a:t>this</a:t>
            </a:r>
            <a:r>
              <a:rPr lang="en-NG" sz="1800" b="1" kern="0" spc="13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guidance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apply</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910"/>
              </a:lnSpc>
              <a:spcBef>
                <a:spcPts val="635"/>
              </a:spcBef>
              <a:spcAft>
                <a:spcPts val="800"/>
              </a:spcAft>
              <a:buNone/>
            </a:pPr>
            <a:r>
              <a:rPr lang="en-NG" sz="1800" i="1" kern="0" dirty="0">
                <a:solidFill>
                  <a:srgbClr val="000000"/>
                </a:solidFill>
                <a:effectLst/>
                <a:latin typeface="Georgia Cursiva"/>
                <a:ea typeface="Georgia Cursiva"/>
                <a:cs typeface="Georgia Cursiva"/>
              </a:rPr>
              <a:t>The</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guidelines</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do</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not</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override</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laws</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or</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regulations</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that</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govern</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an</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assurance</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engagement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910"/>
              </a:lnSpc>
              <a:spcBef>
                <a:spcPts val="280"/>
              </a:spcBef>
              <a:spcAft>
                <a:spcPts val="800"/>
              </a:spcAft>
              <a:buNone/>
            </a:pPr>
            <a:r>
              <a:rPr lang="en-NG" sz="1800" i="1" kern="0" dirty="0">
                <a:solidFill>
                  <a:srgbClr val="000000"/>
                </a:solidFill>
                <a:effectLst/>
                <a:latin typeface="Georgia Cursiva"/>
                <a:ea typeface="Georgia Cursiva"/>
                <a:cs typeface="Georgia Cursiva"/>
              </a:rPr>
              <a:t>on</a:t>
            </a:r>
            <a:r>
              <a:rPr lang="en-NG" sz="1800" i="1" kern="0" spc="30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internal</a:t>
            </a:r>
            <a:r>
              <a:rPr lang="en-NG" sz="1800" i="1" kern="0" spc="31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control</a:t>
            </a:r>
            <a:r>
              <a:rPr lang="en-NG" sz="1800" i="1" kern="0" spc="30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over</a:t>
            </a:r>
            <a:r>
              <a:rPr lang="en-NG" sz="1800" i="1" kern="0" spc="31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financial</a:t>
            </a:r>
            <a:r>
              <a:rPr lang="en-NG" sz="1800" i="1" kern="0" spc="31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reporting.</a:t>
            </a:r>
            <a:r>
              <a:rPr lang="en-NG" sz="1800" i="1" kern="0" spc="31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Such</a:t>
            </a:r>
            <a:r>
              <a:rPr lang="en-NG" sz="1800" i="1" kern="0" spc="31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prohibitions</a:t>
            </a:r>
            <a:r>
              <a:rPr lang="en-NG" sz="1800" i="1" kern="0" spc="31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or</a:t>
            </a:r>
            <a:r>
              <a:rPr lang="en-NG" sz="1800" i="1" kern="0" spc="31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restrictions</a:t>
            </a:r>
            <a:r>
              <a:rPr lang="en-NG" sz="1800" i="1" kern="0" spc="31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will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910"/>
              </a:lnSpc>
              <a:spcBef>
                <a:spcPts val="280"/>
              </a:spcBef>
              <a:spcAft>
                <a:spcPts val="800"/>
              </a:spcAft>
              <a:buNone/>
            </a:pPr>
            <a:r>
              <a:rPr lang="en-NG" sz="1800" i="1" kern="0" dirty="0">
                <a:solidFill>
                  <a:srgbClr val="000000"/>
                </a:solidFill>
                <a:effectLst/>
                <a:latin typeface="Georgia Cursiva"/>
                <a:ea typeface="Georgia Cursiva"/>
                <a:cs typeface="Georgia Cursiva"/>
              </a:rPr>
              <a:t>therefore</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not</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prevent</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practitioner</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from</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complying</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with</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guidance.</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(Ref</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ISA</a:t>
            </a:r>
            <a:r>
              <a:rPr lang="en-NG" sz="1800" i="1" kern="0" spc="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610:</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910"/>
              </a:lnSpc>
              <a:spcBef>
                <a:spcPts val="280"/>
              </a:spcBef>
              <a:spcAft>
                <a:spcPts val="800"/>
              </a:spcAft>
              <a:buNone/>
            </a:pPr>
            <a:r>
              <a:rPr lang="en-NG" sz="1800" i="1" kern="0" dirty="0">
                <a:solidFill>
                  <a:srgbClr val="000000"/>
                </a:solidFill>
                <a:effectLst/>
                <a:latin typeface="Georgia Cursiva"/>
                <a:ea typeface="Georgia Cursiva"/>
                <a:cs typeface="Georgia Cursiva"/>
              </a:rPr>
              <a:t>Para. A31).</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Many</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establish</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structures.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responsibilities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status,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authority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accountability,</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vary</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widely</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depend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size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structure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requirements of management and, where applicable, those charged with 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315</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(Revised)</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addresses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knowledge</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experience</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environment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identification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315</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(Revised)</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explains</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between</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creates</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environment</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informed of significant matters that may affect the external auditor’s work.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Depending</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organizational</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status</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adequately</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competency</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applies</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systematic</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disciplined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approach,</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able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constructive</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complementary</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manner.</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addresses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responsibilities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preliminary</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315</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(Revised),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expects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2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modifies</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reduces</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 directly by the external auditor.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addition,</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addresses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responsibilities</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considering</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a:t>
            </a:r>
            <a:r>
              <a:rPr lang="en-NG" sz="1800" kern="0" spc="5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direction, supervision, and review of the external auditor.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individuals</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similar</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However,</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unless</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competent</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applies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systematic</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disciplined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approach,</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quality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responses to assessed risks in accordance with</a:t>
            </a:r>
            <a:r>
              <a:rPr lang="en-NG" sz="1800" b="1" kern="0" dirty="0">
                <a:solidFill>
                  <a:srgbClr val="000000"/>
                </a:solidFill>
                <a:effectLst/>
                <a:latin typeface="Georgia Negreta"/>
                <a:ea typeface="Georgia Negreta"/>
                <a:cs typeface="Georgia Negreta"/>
              </a:rPr>
              <a:t> ISA 330.</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2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975"/>
              </a:spcBef>
              <a:spcAft>
                <a:spcPts val="800"/>
              </a:spcAft>
              <a:buNone/>
            </a:pPr>
            <a:r>
              <a:rPr lang="en-NG" sz="1800" b="1" kern="0" dirty="0">
                <a:solidFill>
                  <a:srgbClr val="000000"/>
                </a:solidFill>
                <a:effectLst/>
                <a:latin typeface="Georgia Negreta"/>
                <a:ea typeface="Georgia Negreta"/>
                <a:cs typeface="Georgia Negreta"/>
              </a:rPr>
              <a:t>The Practitioner’s Responsibility for the Assurance Engagement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sole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reduced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Although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similar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neither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nor</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independent</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required</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b="1" kern="0" dirty="0" err="1">
                <a:solidFill>
                  <a:srgbClr val="000000"/>
                </a:solidFill>
                <a:effectLst/>
                <a:latin typeface="Georgia Negreta"/>
                <a:ea typeface="Georgia Negreta"/>
                <a:cs typeface="Georgia Negreta"/>
              </a:rPr>
              <a:t>This</a:t>
            </a:r>
            <a:r>
              <a:rPr lang="en-NG" sz="1800" b="1" kern="0" spc="8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guidance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therefore,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defines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kern="0" spc="23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able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defines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effort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providing</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adequate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purposes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requirements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designed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framework</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 to prevent over or undue use of such work.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2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1465"/>
              </a:spcBef>
              <a:spcAft>
                <a:spcPts val="800"/>
              </a:spcAft>
              <a:buNone/>
            </a:pPr>
            <a:r>
              <a:rPr lang="en-NG" sz="1800" b="1" kern="0" dirty="0">
                <a:solidFill>
                  <a:srgbClr val="000000"/>
                </a:solidFill>
                <a:effectLst/>
                <a:latin typeface="Georgia Negreta"/>
                <a:ea typeface="Georgia Negreta"/>
                <a:cs typeface="Georgia Negreta"/>
              </a:rPr>
              <a:t>Objectives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expects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modify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reduce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directly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 internal auditors to provide direct assistance, are: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27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 from internal auditors can be used, and if so, in which areas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what extent;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6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having made that determination: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2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 using the work of the internal audit function, to determine whether 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 is adequate for purposes of the assurance engagement;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26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provide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appropriately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 supervise and review their work.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5"/>
              </a:spcBef>
              <a:spcAft>
                <a:spcPts val="800"/>
              </a:spcAft>
              <a:buNone/>
            </a:pPr>
            <a:r>
              <a:rPr lang="en-NG" sz="1800" b="1" kern="0" dirty="0">
                <a:solidFill>
                  <a:srgbClr val="000000"/>
                </a:solidFill>
                <a:effectLst/>
                <a:latin typeface="Georgia Negreta"/>
                <a:ea typeface="Georgia Negreta"/>
                <a:cs typeface="Georgia Negreta"/>
              </a:rPr>
              <a:t>Definition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purposes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guidance,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following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terms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meaning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attributed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below:</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27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audit function – A function of an entity that performs assurance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7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consulting</a:t>
            </a:r>
            <a:r>
              <a:rPr lang="en-NG" sz="1800" kern="0" spc="6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a:t>
            </a:r>
            <a:r>
              <a:rPr lang="en-NG" sz="1800" kern="0" spc="6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designed</a:t>
            </a:r>
            <a:r>
              <a:rPr lang="en-NG" sz="1800" kern="0" spc="6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6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improve</a:t>
            </a:r>
            <a:r>
              <a:rPr lang="en-NG" sz="1800" kern="0" spc="6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processes. (Ref ISA 610: Para. A1–A4)</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2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direction,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supervision,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b="1" kern="0" dirty="0">
                <a:solidFill>
                  <a:srgbClr val="000000"/>
                </a:solidFill>
                <a:effectLst/>
                <a:latin typeface="Georgia Negreta"/>
                <a:ea typeface="Georgia Negreta"/>
                <a:cs typeface="Georgia Negreta"/>
              </a:rPr>
              <a:t>Requirements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5035">
              <a:lnSpc>
                <a:spcPts val="1090"/>
              </a:lnSpc>
              <a:spcBef>
                <a:spcPts val="670"/>
              </a:spcBef>
              <a:spcAft>
                <a:spcPts val="800"/>
              </a:spcAft>
              <a:buNone/>
            </a:pPr>
            <a:r>
              <a:rPr lang="en-NG" sz="1800" b="1" kern="0" dirty="0">
                <a:solidFill>
                  <a:srgbClr val="000000"/>
                </a:solidFill>
                <a:effectLst/>
                <a:latin typeface="Georgia Negreta"/>
                <a:ea typeface="Georgia Negreta"/>
                <a:cs typeface="Georgia Negreta"/>
              </a:rPr>
              <a:t>Determining Whether, in Which Areas, and to What Extent the Work of 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b="1" kern="0" dirty="0">
                <a:solidFill>
                  <a:srgbClr val="000000"/>
                </a:solidFill>
                <a:effectLst/>
                <a:latin typeface="Georgia Negreta"/>
                <a:ea typeface="Georgia Negreta"/>
                <a:cs typeface="Georgia Negreta"/>
              </a:rPr>
              <a:t>Internal Audit Function Can Be Used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 the Internal Audit Function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used for purposes of the assurance engagement by evaluating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27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extent to which the internal audit function’s organizational status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 (Ref ISA 610: Para. A5–A9)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2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level of competence of the internal audit function; and (Ref ISA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610:Para. A5–A9)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26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 the internal audit function applies a systematic and disciplined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approach, including quality control. (Ref ISA 610: Para. A10–A11).</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9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 determines 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4</a:t>
            </a:r>
            <a:r>
              <a:rPr lang="en-NG" sz="1800" kern="0" spc="25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function’s organizational status and relevant policies and procedures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 not adequately support the objectivity of internal 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5</a:t>
            </a:r>
            <a:r>
              <a:rPr lang="en-NG" sz="1800" kern="0" spc="26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function lacks sufficient competence; 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6</a:t>
            </a:r>
            <a:r>
              <a:rPr lang="en-NG" sz="1800" kern="0" spc="25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function does not apply a systematic and disciplined approach,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 quality control. (Ref 610: Para. A12–A14)</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1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 been performed or is planned to be performed, by the internal audit function and its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relevance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overall</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strategy</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610:</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A15–A17).</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4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 undue use of the work of the internal audit function,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 plan to use less of the work of the function and perform more of the work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0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directly: (Ref ISA 610: Para. A15–A17).</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27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more judgment is involved 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20574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Planning</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performing relevant review procedures;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20574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80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evidence gathered; (Ref 610: Para. A18–A19)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2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higher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assessed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 with special consideration given to risks identified as significant;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 ISA 610: Para. A20–A22)</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26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status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 and procedures adequately support the objectivity of the 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4</a:t>
            </a:r>
            <a:r>
              <a:rPr lang="en-NG" sz="1800" kern="0" spc="25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lower the level of competence of the internal audit function.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6729095">
              <a:lnSpc>
                <a:spcPts val="900"/>
              </a:lnSpc>
              <a:spcBef>
                <a:spcPts val="1035"/>
              </a:spcBef>
              <a:spcAft>
                <a:spcPts val="800"/>
              </a:spcAft>
              <a:buNone/>
            </a:pPr>
            <a:r>
              <a:rPr lang="en-NG" sz="1800"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50</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br>
              <a:rPr lang="en-NG" sz="1800" dirty="0">
                <a:effectLst/>
                <a:latin typeface="Calibri" panose="020F0502020204030204" pitchFamily="34" charset="0"/>
                <a:ea typeface="SimSun" panose="02010600030101010101" pitchFamily="2" charset="-122"/>
                <a:cs typeface="Times New Roman" panose="02020603050405020304" pitchFamily="18" charset="0"/>
              </a:rPr>
            </a:b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aggregate,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43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610:</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A15–A22)</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planned</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still</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43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sufficiently</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involved</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given</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43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 sole responsibility for the report issued on the assurance engagement.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8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communicating</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4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overview</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planned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4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260,</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planned</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4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audit function (Ref ISA 610: Para. A23).</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5"/>
              </a:spcBef>
              <a:spcAft>
                <a:spcPts val="800"/>
              </a:spcAft>
              <a:buNone/>
            </a:pPr>
            <a:r>
              <a:rPr lang="en-NG" sz="1800" b="1" kern="0" dirty="0">
                <a:solidFill>
                  <a:srgbClr val="000000"/>
                </a:solidFill>
                <a:effectLst/>
                <a:latin typeface="Georgia Negreta"/>
                <a:ea typeface="Georgia Negreta"/>
                <a:cs typeface="Georgia Negreta"/>
              </a:rPr>
              <a:t>Using the Work of the Internal Audit Function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discuss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planned</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coordinating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 respective activities. (Ref 610: Para.A24–A26)</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read</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nature and extent of review procedures it performed and the related findings.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5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body</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whole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adequacy for purposes of the review engagement, including evaluating whether: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27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work of the function had been properly planned, performed,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supervised, reviewed and documented;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2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 appropriate evidence had been obtained to enable the function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draw reasonable conclusions;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26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Conclusions reached are appropriate in the circumstances and the reports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prepared</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consistent</a:t>
            </a:r>
            <a:r>
              <a:rPr lang="en-NG" sz="1800" kern="0" spc="3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results</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 (Ref ISA610: Para. A27–A30)</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responsive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 evaluation 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4</a:t>
            </a:r>
            <a:r>
              <a:rPr lang="en-NG" sz="1800" kern="0" spc="25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amount of judgment involved;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5</a:t>
            </a:r>
            <a:r>
              <a:rPr lang="en-NG" sz="1800" kern="0" spc="26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assessed risk of material misstatement;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6</a:t>
            </a:r>
            <a:r>
              <a:rPr lang="en-NG" sz="1800" kern="0" spc="25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extent to which the internal audit function’s organizational status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7</a:t>
            </a:r>
            <a:r>
              <a:rPr lang="en-NG" sz="1800" kern="0" spc="26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level of competence of the function; (Ref ISA 610: Para. A27–A29)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shall include reperformance of some of the work. (Ref ISA 610: Para.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A30)</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conclusions</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paragraph</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16</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2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b="1" kern="0" dirty="0" err="1">
                <a:solidFill>
                  <a:srgbClr val="000000"/>
                </a:solidFill>
                <a:effectLst/>
                <a:latin typeface="Georgia Negreta"/>
                <a:ea typeface="Georgia Negreta"/>
                <a:cs typeface="Georgia Negreta"/>
              </a:rPr>
              <a:t>this</a:t>
            </a:r>
            <a:r>
              <a:rPr lang="en-NG" sz="1800" b="1" kern="0" spc="-1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guidance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purposes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paragraphs 18–19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29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b="1" kern="0" dirty="0" err="1">
                <a:solidFill>
                  <a:srgbClr val="000000"/>
                </a:solidFill>
                <a:effectLst/>
                <a:latin typeface="Georgia Negreta"/>
                <a:ea typeface="Georgia Negreta"/>
                <a:cs typeface="Georgia Negreta"/>
              </a:rPr>
              <a:t>this</a:t>
            </a:r>
            <a:r>
              <a:rPr lang="en-NG" sz="1800" b="1" kern="0" dirty="0">
                <a:solidFill>
                  <a:srgbClr val="000000"/>
                </a:solidFill>
                <a:effectLst/>
                <a:latin typeface="Georgia Negreta"/>
                <a:ea typeface="Georgia Negreta"/>
                <a:cs typeface="Georgia Negreta"/>
              </a:rPr>
              <a:t> guidance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remain appropriate.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5035">
              <a:lnSpc>
                <a:spcPts val="1090"/>
              </a:lnSpc>
              <a:spcBef>
                <a:spcPts val="675"/>
              </a:spcBef>
              <a:spcAft>
                <a:spcPts val="800"/>
              </a:spcAft>
              <a:buNone/>
            </a:pPr>
            <a:r>
              <a:rPr lang="en-NG" sz="1800" b="1" kern="0" dirty="0">
                <a:solidFill>
                  <a:srgbClr val="000000"/>
                </a:solidFill>
                <a:effectLst/>
                <a:latin typeface="Georgia Negreta"/>
                <a:ea typeface="Georgia Negreta"/>
                <a:cs typeface="Georgia Negreta"/>
              </a:rPr>
              <a:t>Determining Whether, in Which Areas, and to What Extent 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b="1" kern="0" dirty="0">
                <a:solidFill>
                  <a:srgbClr val="000000"/>
                </a:solidFill>
                <a:effectLst/>
                <a:latin typeface="Georgia Negreta"/>
                <a:ea typeface="Georgia Negreta"/>
                <a:cs typeface="Georgia Negreta"/>
              </a:rPr>
              <a:t>Auditors Can Be Used to Provide Direct Assistance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5035">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 Whether Internal Auditors Can Be Used to Provide Direct Assistance for</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Purposes of the 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prohibited</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law</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regulation</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obtaining</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paragraphs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27–35</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37</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610: Para. 31)</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9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prohibited</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law</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regulation,</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800" kern="0" spc="5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significance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threats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providing</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significance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threats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interests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relationships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create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threat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 objectivity. (Ref ISA 610: Para. A32–A34)</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5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external auditor shall not use an internal auditor to provide direct assistance if: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27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 are significant threats to the objectivity of the internal auditor; 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2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internal auditor lacks sufficient competence to perform the proposed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 (Ref ISA 610: Para. A32–A34)</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Assigned</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 Providing Direct Assistance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assigned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direction,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supervision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 in the circumstances, the external auditor shall consider: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9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27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amount of judgment involved 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20574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1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Planning</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performing relevant audit procedures;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2057400">
              <a:lnSpc>
                <a:spcPts val="1090"/>
              </a:lnSpc>
              <a:spcBef>
                <a:spcPts val="2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audit evidence gathered;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2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assessed risk of material misstatement;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26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significance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threats to the objectivity and level of competence of the internal 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 will be providing such assistance. (Ref: ISA 610 Para. A35–A39)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9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 procedures 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4</a:t>
            </a:r>
            <a:r>
              <a:rPr lang="en-NG" sz="1800" kern="0" spc="25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 making significant judgments in the audit; (Ref ISA 610: Para.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A19)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5</a:t>
            </a:r>
            <a:r>
              <a:rPr lang="en-NG" sz="1800" kern="0" spc="26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higher</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assessed</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32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required</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32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 the audit evidence gathered is more than ; (Ref: Para. A38)</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6</a:t>
            </a:r>
            <a:r>
              <a:rPr lang="en-NG" sz="1800" kern="0" spc="25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 to work with which the internal auditors have been involved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already</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reported</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 with governance by the internal audit function; 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7</a:t>
            </a:r>
            <a:r>
              <a:rPr lang="en-NG" sz="1800" kern="0" spc="26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 to decisions the external auditor makes in accordance with this ISA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 (Ref: Para. A35–A39)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appropriately</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what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0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used</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0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communicating</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overview</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planned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0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timing of the audit in accordance with ISA 260, communicate the nature and extent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0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planned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reach</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mutual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0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excessive</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05"/>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 ISA 610: Para. A39)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aggregate,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planned,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together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planned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still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sufficiently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given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sole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opinion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b="1" kern="0" dirty="0">
                <a:solidFill>
                  <a:srgbClr val="000000"/>
                </a:solidFill>
                <a:effectLst/>
                <a:latin typeface="Georgia Negreta"/>
                <a:ea typeface="Georgia Negreta"/>
                <a:cs typeface="Georgia Negreta"/>
              </a:rPr>
              <a:t>Using Internal Auditors to Provide Direct Assistance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Prior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purposes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external auditor shall: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27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written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agreement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authorized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representative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allowed</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follow</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instructions, and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entity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 not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intervene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 the 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 performs for the external auditor;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2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 written agreement from the internal auditors that they will keep</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confidential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specific</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matters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instructed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 the external auditor of any threat to their objectivity.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3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external auditor shall direct, supervise and review the work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performed by internal auditors on the engagement in accordance 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ISA 220. In so doing: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26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direction,</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supervision,</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recognize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independent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 responsive to the outcome of the evaluation of the factors in paragraph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29 of this ISA;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4</a:t>
            </a:r>
            <a:r>
              <a:rPr lang="en-NG" sz="1800" kern="0" spc="25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review procedures shall include the external auditor checking back 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underlying</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satisfied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 the conclusions based on that work. (Ref: ISA 610Para. A40–A41)</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directing,</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supervising</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reviewing</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remain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alert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indications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paragraph 27 are no longer appropriate.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2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985"/>
              </a:spcBef>
              <a:spcAft>
                <a:spcPts val="800"/>
              </a:spcAft>
              <a:buNone/>
            </a:pPr>
            <a:r>
              <a:rPr lang="en-NG" sz="1800" b="1" kern="0" dirty="0">
                <a:solidFill>
                  <a:srgbClr val="000000"/>
                </a:solidFill>
                <a:effectLst/>
                <a:latin typeface="Georgia Negreta"/>
                <a:ea typeface="Georgia Negreta"/>
                <a:cs typeface="Georgia Negreta"/>
              </a:rPr>
              <a:t>Documentation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11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 include in the audit documentation: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9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evaluation 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7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6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function’s organizational status and relevant policies and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procedures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adequately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260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level of competence of the function;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273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applies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systematic</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disciplined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approach,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 quality 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nature and extent of the work used and the basis for that decision;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8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audit procedures performed by the external auditor to evaluate the adequacy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 the work used.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uses</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 the external auditor shall include in the audit documentation: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significance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threats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auditors, and the level of competence of the internal auditors used to provide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 assistance;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 The basis for the decision regarding the nature and extent of the work performed by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internal 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 Who reviewed the work performed and the date and extent of that review 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 with ISA 230;</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 The written agreements obtained from an authorized representative of the entity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internal auditors under paragraph 33 of </a:t>
            </a:r>
            <a:r>
              <a:rPr lang="en-NG" sz="1800" b="1" kern="0" dirty="0">
                <a:solidFill>
                  <a:srgbClr val="000000"/>
                </a:solidFill>
                <a:effectLst/>
                <a:latin typeface="Georgia Negreta"/>
                <a:ea typeface="Georgia Negreta"/>
                <a:cs typeface="Georgia Negreta"/>
              </a:rPr>
              <a:t>this guidance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 The working papers prepared by the internal auditors who provided direct assistance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 the assurance engagement.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b="1" kern="0" dirty="0">
                <a:solidFill>
                  <a:srgbClr val="000000"/>
                </a:solidFill>
                <a:effectLst/>
                <a:latin typeface="Georgia Negreta"/>
                <a:ea typeface="Georgia Negreta"/>
                <a:cs typeface="Georgia Negreta"/>
              </a:rPr>
              <a:t>Application and Other Explanatory Material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0"/>
              </a:spcBef>
              <a:spcAft>
                <a:spcPts val="800"/>
              </a:spcAft>
              <a:buNone/>
            </a:pPr>
            <a:r>
              <a:rPr lang="en-NG" sz="1800" b="1" kern="0" dirty="0">
                <a:solidFill>
                  <a:srgbClr val="000000"/>
                </a:solidFill>
                <a:effectLst/>
                <a:latin typeface="Georgia Negreta"/>
                <a:ea typeface="Georgia Negreta"/>
                <a:cs typeface="Georgia Negreta"/>
              </a:rPr>
              <a:t>Definition of Internal Audit Functio</a:t>
            </a:r>
            <a:r>
              <a:rPr lang="en-NG" sz="1800" b="1" kern="0" spc="300" dirty="0">
                <a:solidFill>
                  <a:srgbClr val="000000"/>
                </a:solidFill>
                <a:effectLst/>
                <a:latin typeface="Georgia Negreta"/>
                <a:ea typeface="Georgia Negreta"/>
                <a:cs typeface="Georgia Negreta"/>
              </a:rPr>
              <a:t>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 ISA 610: Para. 2, 14a)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A1. The objectives and scope of internal audit functions typically include assurance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consulting</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designed</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improve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 processes, risk management and internal control such as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 Relating to 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accomplishment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ethics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values,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performance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accountability, communicating risk and control information to appropriate</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areas</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among</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 with governance, external and internal auditors, and 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 Relating to Risk 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internal audit function may assist the entity by identifying and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exposures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contributing</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improvement of risk management and internal control (including effectiveness of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financial reporting process).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detection of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b="1" kern="0" dirty="0">
                <a:solidFill>
                  <a:srgbClr val="000000"/>
                </a:solidFill>
                <a:effectLst/>
                <a:latin typeface="Georgia Negreta"/>
                <a:ea typeface="Georgia Negreta"/>
                <a:cs typeface="Georgia Negreta"/>
              </a:rPr>
              <a:t>Activities Relating to Internal 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b="1" kern="0" dirty="0" err="1">
                <a:solidFill>
                  <a:srgbClr val="000000"/>
                </a:solidFill>
                <a:effectLst/>
                <a:latin typeface="Georgia Negreta"/>
                <a:ea typeface="Georgia Negreta"/>
                <a:cs typeface="Georgia Negreta"/>
              </a:rPr>
              <a:t>i</a:t>
            </a:r>
            <a:r>
              <a:rPr lang="en-NG" sz="1800" b="1" kern="0" dirty="0">
                <a:solidFill>
                  <a:srgbClr val="000000"/>
                </a:solidFill>
                <a:effectLst/>
                <a:latin typeface="Georgia Negreta"/>
                <a:ea typeface="Georgia Negreta"/>
                <a:cs typeface="Georgia Negreta"/>
              </a:rPr>
              <a:t>.</a:t>
            </a:r>
            <a:r>
              <a:rPr lang="en-NG" sz="1800" b="1" kern="0" spc="-3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Evaluation</a:t>
            </a:r>
            <a:r>
              <a:rPr lang="en-NG" sz="1800" b="1" kern="0" spc="-3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of</a:t>
            </a:r>
            <a:r>
              <a:rPr lang="en-NG" sz="1800" b="1" kern="0" spc="-3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internal</a:t>
            </a:r>
            <a:r>
              <a:rPr lang="en-NG" sz="1800" b="1" kern="0" spc="-3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control.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assigned specific responsibility for reviewing controls, evaluating their operation and</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recommending improvements thereto. In doing so, the internal audit function provides assurance on the control. For example, the internal audit function might plan and perform tests or other procedures to provide assurance to</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 and those charged with governance regarding the design,  implementation,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 controls that are relevant to the 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55"/>
              </a:spcBef>
              <a:spcAft>
                <a:spcPts val="800"/>
              </a:spcAft>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21</a:t>
            </a:fld>
            <a:endParaRPr lang="en-US"/>
          </a:p>
        </p:txBody>
      </p:sp>
    </p:spTree>
    <p:extLst>
      <p:ext uri="{BB962C8B-B14F-4D97-AF65-F5344CB8AC3E}">
        <p14:creationId xmlns:p14="http://schemas.microsoft.com/office/powerpoint/2010/main" val="925691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complex</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achieve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manner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larger,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complex</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complex</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fewer</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limiting</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opportunities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segregate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duties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leading</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implement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alternative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achieve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 evaluate whether those alternative controls are effective.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24</a:t>
            </a:fld>
            <a:endParaRPr lang="en-US"/>
          </a:p>
        </p:txBody>
      </p:sp>
    </p:spTree>
    <p:extLst>
      <p:ext uri="{BB962C8B-B14F-4D97-AF65-F5344CB8AC3E}">
        <p14:creationId xmlns:p14="http://schemas.microsoft.com/office/powerpoint/2010/main" val="1016902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situations,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particularly</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third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assistance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certain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personnel</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responsible</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associated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take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into</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combined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personnel</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parties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25</a:t>
            </a:fld>
            <a:endParaRPr lang="en-US"/>
          </a:p>
        </p:txBody>
      </p:sp>
    </p:spTree>
    <p:extLst>
      <p:ext uri="{BB962C8B-B14F-4D97-AF65-F5344CB8AC3E}">
        <p14:creationId xmlns:p14="http://schemas.microsoft.com/office/powerpoint/2010/main" val="234291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cannot,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absolute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achieving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necessarily</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without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deviation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evidence provided by the practitioner's tests of the effectiveness of controls depends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upon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mix</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Further,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combinations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timing,</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associated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27</a:t>
            </a:fld>
            <a:endParaRPr lang="en-US"/>
          </a:p>
        </p:txBody>
      </p:sp>
    </p:spTree>
    <p:extLst>
      <p:ext uri="{BB962C8B-B14F-4D97-AF65-F5344CB8AC3E}">
        <p14:creationId xmlns:p14="http://schemas.microsoft.com/office/powerpoint/2010/main" val="2718337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b="1" dirty="0"/>
              <a:t>Evaluating the deficiencies….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 evaluating the severity of a deficiency, or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combination of deficiencies, the practitioner</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detail</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degree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satisfy</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prudent</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officials</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conduct</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own</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affairs</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reasonable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3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recorded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permit</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preparation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conformity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generally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accepted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principles.</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determines</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deficiency,</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combination</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prudent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officials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conduct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own</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affairs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concluding</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reasonable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recorded</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permit</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preparation</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conformity</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generally</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accepted</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principles,</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then</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treat</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deficiency, or combination of deficiencies, as an indicator of a material weakness.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29</a:t>
            </a:fld>
            <a:endParaRPr lang="en-US"/>
          </a:p>
        </p:txBody>
      </p:sp>
    </p:spTree>
    <p:extLst>
      <p:ext uri="{BB962C8B-B14F-4D97-AF65-F5344CB8AC3E}">
        <p14:creationId xmlns:p14="http://schemas.microsoft.com/office/powerpoint/2010/main" val="17179321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G" sz="2800" b="1" i="1" kern="0" dirty="0">
                <a:solidFill>
                  <a:srgbClr val="000000"/>
                </a:solidFill>
                <a:effectLst/>
                <a:latin typeface="Georgia Cursiva"/>
                <a:ea typeface="Georgia Cursiva"/>
                <a:cs typeface="Georgia Cursiva"/>
              </a:rPr>
              <a:t>Scope</a:t>
            </a:r>
            <a:r>
              <a:rPr lang="en-NG" sz="2800" b="1" i="1" kern="0" spc="325" dirty="0">
                <a:solidFill>
                  <a:srgbClr val="000000"/>
                </a:solidFill>
                <a:effectLst/>
                <a:latin typeface="Georgia Cursiva"/>
                <a:ea typeface="Georgia Cursiva"/>
                <a:cs typeface="Georgia Cursiva"/>
              </a:rPr>
              <a:t> </a:t>
            </a:r>
            <a:r>
              <a:rPr lang="en-NG" sz="2800" b="1" i="1" kern="0" dirty="0">
                <a:solidFill>
                  <a:srgbClr val="000000"/>
                </a:solidFill>
                <a:effectLst/>
                <a:latin typeface="Georgia Cursiva"/>
                <a:ea typeface="Georgia Cursiva"/>
                <a:cs typeface="Georgia Cursiva"/>
              </a:rPr>
              <a:t>Limitations</a:t>
            </a:r>
            <a:r>
              <a:rPr lang="en-NG" sz="2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US" sz="2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2800" b="1"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only</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able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apply</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restrictions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withdraw</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over 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disclaiming</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US" sz="1800" b="1" kern="1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was</a:t>
            </a:r>
            <a:r>
              <a:rPr lang="en-NG" sz="1800" b="1"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b="1"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b="1"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warrant</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expression</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separate</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paragraph</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b="1"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paragraphs,</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substantive</a:t>
            </a:r>
            <a:r>
              <a:rPr lang="en-NG" sz="1800" b="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reasons</a:t>
            </a:r>
            <a:r>
              <a:rPr lang="en-NG" sz="1800" b="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b="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disclaimer.</a:t>
            </a:r>
            <a:r>
              <a:rPr lang="en-NG" sz="1800" b="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b="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b="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b="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a:t>
            </a:r>
            <a:r>
              <a:rPr lang="en-NG" sz="1800" b="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were</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nor</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describing</a:t>
            </a:r>
            <a:r>
              <a:rPr lang="en-NG" sz="1800" b="1"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characteristics</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b="1"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b="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b="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b="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a:t>
            </a:r>
            <a:r>
              <a:rPr lang="en-NG" sz="1800" b="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a:t>
            </a:r>
            <a:r>
              <a:rPr lang="en-NG" sz="1800" b="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b="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overshadow</a:t>
            </a:r>
            <a:r>
              <a:rPr lang="en-NG" sz="1800" b="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disclaimer.</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you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you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caused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you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 exists,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your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 also should include:</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definition of a material weakness,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as explained in this work</a:t>
            </a:r>
          </a:p>
          <a:p>
            <a:pPr marL="400050" marR="0" lvl="0" indent="-400050" algn="l" defTabSz="914400" rtl="0" eaLnBrk="0" fontAlgn="base" latinLnBrk="0" hangingPunct="0">
              <a:lnSpc>
                <a:spcPct val="100000"/>
              </a:lnSpc>
              <a:spcBef>
                <a:spcPct val="30000"/>
              </a:spcBef>
              <a:spcAft>
                <a:spcPct val="0"/>
              </a:spcAft>
              <a:buClrTx/>
              <a:buSzTx/>
              <a:buFontTx/>
              <a:buAutoNum type="romanLcPeriod"/>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description</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weaknesses</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company’s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description</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users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specific</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actual</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potential</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presentation</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company's</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issued</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during</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8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spc="47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disclaiming</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US" sz="1800" kern="0" spc="47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soon</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concludes</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additional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disclaimer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 she will not be able to obtain sufficient evidence to express a conclusion.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concludes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cannot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writing,</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cannot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 satisfactorily completed.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marR="0" lvl="0" indent="-400050" algn="l" defTabSz="914400" rtl="0" eaLnBrk="0" fontAlgn="base" latinLnBrk="0" hangingPunct="0">
              <a:lnSpc>
                <a:spcPct val="100000"/>
              </a:lnSpc>
              <a:spcBef>
                <a:spcPct val="30000"/>
              </a:spcBef>
              <a:spcAft>
                <a:spcPct val="0"/>
              </a:spcAft>
              <a:buClrTx/>
              <a:buSzTx/>
              <a:buFontTx/>
              <a:buAutoNum type="romanLcPeriod"/>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2800" b="1"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31</a:t>
            </a:fld>
            <a:endParaRPr lang="en-US"/>
          </a:p>
        </p:txBody>
      </p:sp>
    </p:spTree>
    <p:extLst>
      <p:ext uri="{BB962C8B-B14F-4D97-AF65-F5344CB8AC3E}">
        <p14:creationId xmlns:p14="http://schemas.microsoft.com/office/powerpoint/2010/main" val="16867505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rather,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over financial reporting of which he or she is aware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endParaRPr lang="en-US" sz="1800" kern="0" dirty="0">
              <a:solidFill>
                <a:srgbClr val="000000"/>
              </a:solidFill>
              <a:effectLst/>
              <a:latin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 an assurance engagement on internal control over financial reporting does not</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she</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severe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 stating that no such deficiencies were noted during the engagement.</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 performing an assurance engagement on internal control over financial reporting,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become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aware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possible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illegal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matters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timely</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order</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5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primary</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responsibility</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prevention</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detection</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matters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responsibilities.</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Note:</a:t>
            </a:r>
            <a:r>
              <a:rPr lang="en-NG" sz="1800" b="1"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Unless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 the practitioner has identified or suspects fraud or illegal acts involving:</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663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27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who have significant roles in internal control; or</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155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others</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results</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matters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timely</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suspects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involving</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suspicions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 with governance and discuss with them the nature, timing and extent of</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 necessary to complete the assurance engagement.</a:t>
            </a: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matters</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 to their responsibilities.</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suspects</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responsibility</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occurrence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suspicion</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party</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outside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Although</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professional</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duty</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maintain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confidentiality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client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preclude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legal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responsibilities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override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duty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confidentiality</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some circumstances.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36</a:t>
            </a:fld>
            <a:endParaRPr lang="en-US"/>
          </a:p>
        </p:txBody>
      </p:sp>
    </p:spTree>
    <p:extLst>
      <p:ext uri="{BB962C8B-B14F-4D97-AF65-F5344CB8AC3E}">
        <p14:creationId xmlns:p14="http://schemas.microsoft.com/office/powerpoint/2010/main" val="1737686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INDEPENDENT AUDITORS’ REPORT OF ASSURANCE ENGAGEMENT ON INTERNAL CONTROL OVER FINANCIAL REPORTING </a:t>
            </a:r>
          </a:p>
          <a:p>
            <a:endParaRPr lang="en-US" dirty="0"/>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We have audited the internal control over financial reporting of XYZ PLC as of 31 December 2098. As described in the Management’s Report on Internal Control Over Financial Reporting. </a:t>
            </a:r>
            <a:endParaRPr lang="en-NG" sz="1800" dirty="0">
              <a:effectLst/>
              <a:latin typeface="Calibri" panose="020F0502020204030204" pitchFamily="34" charset="0"/>
              <a:ea typeface="DengXian" panose="02010600030101010101" pitchFamily="2" charset="-122"/>
              <a:cs typeface="Times New Roman" panose="02020603050405020304" pitchFamily="18" charset="0"/>
            </a:endParaRPr>
          </a:p>
          <a:p>
            <a:pPr>
              <a:lnSpc>
                <a:spcPct val="107000"/>
              </a:lnSpc>
              <a:spcAft>
                <a:spcPts val="800"/>
              </a:spcAf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XYZ PLC Management is responsible for maintaining effective internal control over financial reporting and for its assessment of the effectiveness of internal control over financial reporting. </a:t>
            </a:r>
          </a:p>
          <a:p>
            <a:pPr>
              <a:lnSpc>
                <a:spcPct val="107000"/>
              </a:lnSpc>
              <a:spcAft>
                <a:spcPts val="800"/>
              </a:spcAf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Management made the report on Internal Control Over Financial Reporting as set out in pages ………to ……..</a:t>
            </a:r>
          </a:p>
          <a:p>
            <a:pPr>
              <a:lnSpc>
                <a:spcPct val="107000"/>
              </a:lnSpc>
              <a:spcAft>
                <a:spcPts val="800"/>
              </a:spcAf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Our responsibility is to express an independent opinion on the report of XYZ PLC, internal control over financial reporting, based on our assurance engagement.</a:t>
            </a:r>
            <a:endParaRPr lang="en-NG" sz="1800" dirty="0">
              <a:effectLst/>
              <a:latin typeface="Calibri" panose="020F0502020204030204" pitchFamily="34" charset="0"/>
              <a:ea typeface="DengXian" panose="02010600030101010101" pitchFamily="2" charset="-122"/>
              <a:cs typeface="Times New Roman" panose="02020603050405020304" pitchFamily="18" charset="0"/>
            </a:endParaRP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Negreta"/>
                <a:ea typeface="Georgia Negreta"/>
                <a:cs typeface="Georgia Negreta"/>
              </a:rPr>
              <a:t>Internal</a:t>
            </a:r>
            <a:r>
              <a:rPr lang="en-NG" sz="1800" b="1" kern="0" spc="55" dirty="0">
                <a:solidFill>
                  <a:srgbClr val="000000"/>
                </a:solidFill>
                <a:effectLst/>
                <a:latin typeface="Georgia Negreta"/>
                <a:ea typeface="Georgia Negreta"/>
                <a:cs typeface="Georgia Negreta"/>
              </a:rPr>
              <a:t> </a:t>
            </a:r>
            <a:r>
              <a:rPr lang="en-US" sz="1800" b="1" kern="0" spc="55" dirty="0">
                <a:solidFill>
                  <a:srgbClr val="000000"/>
                </a:solidFill>
                <a:effectLst/>
                <a:latin typeface="Georgia Negreta"/>
                <a:ea typeface="Georgia Negreta"/>
                <a:cs typeface="Georgia Negreta"/>
              </a:rPr>
              <a:t>C</a:t>
            </a:r>
            <a:r>
              <a:rPr lang="en-NG" sz="1800" b="1" kern="0" dirty="0" err="1">
                <a:solidFill>
                  <a:srgbClr val="000000"/>
                </a:solidFill>
                <a:effectLst/>
                <a:latin typeface="Georgia Negreta"/>
                <a:ea typeface="Georgia Negreta"/>
                <a:cs typeface="Georgia Negreta"/>
              </a:rPr>
              <a:t>ontrol</a:t>
            </a:r>
            <a:r>
              <a:rPr lang="en-NG" sz="1800" b="1" kern="0" spc="55" dirty="0">
                <a:solidFill>
                  <a:srgbClr val="000000"/>
                </a:solidFill>
                <a:effectLst/>
                <a:latin typeface="Georgia Negreta"/>
                <a:ea typeface="Georgia Negreta"/>
                <a:cs typeface="Georgia Negreta"/>
              </a:rPr>
              <a:t> </a:t>
            </a:r>
            <a:r>
              <a:rPr lang="en-US" sz="1800" b="1" kern="0" spc="55" dirty="0">
                <a:solidFill>
                  <a:srgbClr val="000000"/>
                </a:solidFill>
                <a:effectLst/>
                <a:latin typeface="Georgia Negreta"/>
                <a:ea typeface="Georgia Negreta"/>
                <a:cs typeface="Georgia Negreta"/>
              </a:rPr>
              <a:t>O</a:t>
            </a:r>
            <a:r>
              <a:rPr lang="en-NG" sz="1800" b="1" kern="0" dirty="0" err="1">
                <a:solidFill>
                  <a:srgbClr val="000000"/>
                </a:solidFill>
                <a:effectLst/>
                <a:latin typeface="Georgia Negreta"/>
                <a:ea typeface="Georgia Negreta"/>
                <a:cs typeface="Georgia Negreta"/>
              </a:rPr>
              <a:t>ver</a:t>
            </a:r>
            <a:r>
              <a:rPr lang="en-NG" sz="1800" b="1" kern="0" spc="55" dirty="0">
                <a:solidFill>
                  <a:srgbClr val="000000"/>
                </a:solidFill>
                <a:effectLst/>
                <a:latin typeface="Georgia Negreta"/>
                <a:ea typeface="Georgia Negreta"/>
                <a:cs typeface="Georgia Negreta"/>
              </a:rPr>
              <a:t> </a:t>
            </a:r>
            <a:r>
              <a:rPr lang="en-US" sz="1800" b="1" kern="0" spc="55" dirty="0">
                <a:solidFill>
                  <a:srgbClr val="000000"/>
                </a:solidFill>
                <a:effectLst/>
                <a:latin typeface="Georgia Negreta"/>
                <a:ea typeface="Georgia Negreta"/>
                <a:cs typeface="Georgia Negreta"/>
              </a:rPr>
              <a:t>F</a:t>
            </a:r>
            <a:r>
              <a:rPr lang="en-NG" sz="1800" b="1" kern="0" dirty="0" err="1">
                <a:solidFill>
                  <a:srgbClr val="000000"/>
                </a:solidFill>
                <a:effectLst/>
                <a:latin typeface="Georgia Negreta"/>
                <a:ea typeface="Georgia Negreta"/>
                <a:cs typeface="Georgia Negreta"/>
              </a:rPr>
              <a:t>inancial</a:t>
            </a:r>
            <a:r>
              <a:rPr lang="en-NG" sz="1800" b="1" kern="0" spc="55" dirty="0">
                <a:solidFill>
                  <a:srgbClr val="000000"/>
                </a:solidFill>
                <a:effectLst/>
                <a:latin typeface="Georgia Negreta"/>
                <a:ea typeface="Georgia Negreta"/>
                <a:cs typeface="Georgia Negreta"/>
              </a:rPr>
              <a:t> </a:t>
            </a:r>
            <a:r>
              <a:rPr lang="en-US" sz="1800" b="1" kern="0" spc="55" dirty="0">
                <a:solidFill>
                  <a:srgbClr val="000000"/>
                </a:solidFill>
                <a:effectLst/>
                <a:latin typeface="Georgia Negreta"/>
                <a:ea typeface="Georgia Negreta"/>
                <a:cs typeface="Georgia Negreta"/>
              </a:rPr>
              <a:t>R</a:t>
            </a:r>
            <a:r>
              <a:rPr lang="en-NG" sz="1800" b="1" kern="0" dirty="0" err="1">
                <a:solidFill>
                  <a:srgbClr val="000000"/>
                </a:solidFill>
                <a:effectLst/>
                <a:latin typeface="Georgia Negreta"/>
                <a:ea typeface="Georgia Negreta"/>
                <a:cs typeface="Georgia Negreta"/>
              </a:rPr>
              <a:t>eportin</a:t>
            </a:r>
            <a:r>
              <a:rPr lang="en-NG" sz="1800" b="1" kern="0" spc="360" dirty="0" err="1">
                <a:solidFill>
                  <a:srgbClr val="000000"/>
                </a:solidFill>
                <a:effectLst/>
                <a:latin typeface="Georgia Negreta"/>
                <a:ea typeface="Georgia Negreta"/>
                <a:cs typeface="Georgia Negreta"/>
              </a:rPr>
              <a:t>g</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designed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supervision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XYZ PLC Chief Executive Officer, CEO a</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Chief Finance Officer, CFO</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effected</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XYZ PLC Board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D</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irectors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anagement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personnel,</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reasonable</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reliability</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preparation</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inancial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S</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tatements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purposes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GAAP</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 and procedures that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rPr>
              <a:t>	a.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Pertain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maintenance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records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reasonable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detail,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accurately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fairly</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reflect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dispositions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rPr>
              <a:t>	b.</a:t>
            </a: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 reasonable assurance that transactions are recorded as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permit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preparation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generally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accepted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principles,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receipts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expenditures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made</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only</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authorizations</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anagement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irectors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of the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XYZ PLC</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rPr>
              <a:t>	c.</a:t>
            </a: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reasonable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prevention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timely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detection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unauthorized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acquisition,</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disposition</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could have a material effect on the financial statements.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0" kern="100" dirty="0">
                <a:effectLst/>
                <a:latin typeface="Calibri" panose="020F0502020204030204" pitchFamily="34" charset="0"/>
                <a:ea typeface="SimSun" panose="02010600030101010101" pitchFamily="2" charset="-122"/>
                <a:cs typeface="Times New Roman" panose="02020603050405020304" pitchFamily="18" charset="0"/>
              </a:rPr>
              <a:t>This limited Assurance engagement, which was in compliance with Section 7(1 and 2f) FRC (Amendment) Act of 2023 was conducted in line with the Guideline on Internal Control over Financial Reporting.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Guideline requires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that the practitioner plan and perform</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limited assurance engagement to report on internal control over financial reporting to obtain limited assurance about whether effective  internal control over financial reporting was maintained in all material  respects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limited assurance engagement includes obtaining an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exists,</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a:t>
            </a:r>
            <a:r>
              <a:rPr lang="en-NG" sz="1800"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assessed</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 may</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circumstances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 believe </a:t>
            </a:r>
            <a:r>
              <a:rPr lang="en-US"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tha</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our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place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 financial reporting</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Internal Control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operated effectively throughout the year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ecause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of inherent limitations, internal control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projections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future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subject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become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changes</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degree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compliance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 deteriorate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rPr>
              <a:t>N</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othing</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came to our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attention that 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procedures over financial reporting put in place by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 are not adequate as of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 31</a:t>
            </a:r>
            <a:r>
              <a:rPr lang="en-US" sz="1800" kern="0" baseline="300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December 2098, based on the control criteria.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MESSRS AEO&amp; CO			ANAN STAMP &amp; SEAL</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FRC/2022/COY/429439</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Emmanuel Abuchi Ogbuju (ANAN PC No………..)</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FRC/2024/PRO/ANAN/004/00000048345</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ABUJA, NIGERIA</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24</a:t>
            </a:r>
            <a:r>
              <a:rPr lang="en-US" sz="1800" kern="100" baseline="30000" dirty="0">
                <a:effectLst/>
                <a:latin typeface="Calibri" panose="020F0502020204030204" pitchFamily="34" charset="0"/>
                <a:ea typeface="SimSun" panose="02010600030101010101" pitchFamily="2" charset="-122"/>
                <a:cs typeface="Times New Roman" panose="02020603050405020304" pitchFamily="18" charset="0"/>
              </a:rPr>
              <a:t>th</a:t>
            </a: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 March 2099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100" dirty="0">
                <a:effectLst/>
                <a:latin typeface="Calibri" panose="020F0502020204030204" pitchFamily="34" charset="0"/>
                <a:ea typeface="SimSun" panose="02010600030101010101" pitchFamily="2" charset="-122"/>
                <a:cs typeface="Times New Roman" panose="02020603050405020304" pitchFamily="18" charset="0"/>
              </a:rPr>
              <a:t>Note:</a:t>
            </a: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either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 part of an entity's internal control over financial reporting</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Note:</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inherent</a:t>
            </a:r>
            <a:r>
              <a:rPr lang="en-NG" sz="18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limitations.</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human</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diligence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compliance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subject</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lapses</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breakdowns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resulting</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human</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failures.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circumvented</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collusion</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improper</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override.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limitations,</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timely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However,</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inherent</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limitations</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known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features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Therefore,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possible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 into the process safeguards to reduce, though not eliminate, this risk.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b="1"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37</a:t>
            </a:fld>
            <a:endParaRPr lang="en-US"/>
          </a:p>
        </p:txBody>
      </p:sp>
    </p:spTree>
    <p:extLst>
      <p:ext uri="{BB962C8B-B14F-4D97-AF65-F5344CB8AC3E}">
        <p14:creationId xmlns:p14="http://schemas.microsoft.com/office/powerpoint/2010/main" val="76272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REMEMBER:</a:t>
            </a:r>
          </a:p>
          <a:p>
            <a:r>
              <a:rPr lang="en-US" b="1" dirty="0"/>
              <a:t>THIS DEFINITION SHOULD BE PART OF THE REPORT IN PARAGRAPHS 3 OR 4 OF THE REPORT.</a:t>
            </a:r>
            <a:r>
              <a:rPr lang="en-US" dirty="0"/>
              <a:t>  </a:t>
            </a: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b="1"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b="1"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b="1"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b="1"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b="1"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b="1"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inherent</a:t>
            </a:r>
            <a:r>
              <a:rPr lang="en-NG" sz="1800" b="1"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limitations.</a:t>
            </a:r>
            <a:endParaRPr lang="en-US" sz="1800" b="1"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human</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diligence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compliance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subject</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lapses</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breakdowns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resulting</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human</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failures.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 also</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circumvented</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collusion</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improper</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override.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limitations,</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timely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However,</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inherent</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limitations</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known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features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Therefore,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possible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 into the process safeguards to reduce, though not eliminate, this risk</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7</a:t>
            </a:fld>
            <a:endParaRPr lang="en-US"/>
          </a:p>
        </p:txBody>
      </p:sp>
    </p:spTree>
    <p:extLst>
      <p:ext uri="{BB962C8B-B14F-4D97-AF65-F5344CB8AC3E}">
        <p14:creationId xmlns:p14="http://schemas.microsoft.com/office/powerpoint/2010/main" val="41970917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you have further responsibility by another regulator to report on ICFR, YOU SHOULD CONTINUE WITH THIS</a:t>
            </a:r>
          </a:p>
          <a:p>
            <a:endParaRPr lang="en-US" dirty="0"/>
          </a:p>
          <a:p>
            <a:pPr marL="1231900">
              <a:lnSpc>
                <a:spcPts val="910"/>
              </a:lnSpc>
              <a:spcBef>
                <a:spcPts val="665"/>
              </a:spcBef>
              <a:spcAft>
                <a:spcPts val="800"/>
              </a:spcAft>
              <a:buNone/>
            </a:pPr>
            <a:r>
              <a:rPr lang="en-NG" sz="1800" i="1" kern="0" dirty="0">
                <a:solidFill>
                  <a:srgbClr val="000000"/>
                </a:solidFill>
                <a:effectLst/>
                <a:latin typeface="Georgia Cursiva"/>
                <a:ea typeface="Georgia Cursiva"/>
                <a:cs typeface="Georgia Cursiva"/>
              </a:rPr>
              <a:t>In</a:t>
            </a:r>
            <a:r>
              <a:rPr lang="en-NG" sz="1800" i="1" kern="0" spc="1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accordance</a:t>
            </a:r>
            <a:r>
              <a:rPr lang="en-NG" sz="1800" i="1" kern="0" spc="1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with</a:t>
            </a:r>
            <a:r>
              <a:rPr lang="en-NG" sz="1800" i="1" kern="0" spc="1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1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requirements</a:t>
            </a:r>
            <a:r>
              <a:rPr lang="en-NG" sz="1800" i="1" kern="0" spc="1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of</a:t>
            </a:r>
            <a:r>
              <a:rPr lang="en-NG" sz="1800" i="1" kern="0" spc="1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1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Financial</a:t>
            </a:r>
            <a:r>
              <a:rPr lang="en-NG" sz="1800" i="1" kern="0" spc="1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Reporting</a:t>
            </a:r>
            <a:r>
              <a:rPr lang="en-NG" sz="1800" i="1" kern="0" spc="1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Council,</a:t>
            </a:r>
            <a:r>
              <a:rPr lang="en-NG" sz="1800" i="1" kern="0" spc="1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we</a:t>
            </a:r>
            <a:r>
              <a:rPr lang="en-NG" sz="1800" i="1" kern="0" spc="1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performed</a:t>
            </a:r>
            <a:r>
              <a:rPr lang="en-NG" sz="1800" i="1" kern="0" spc="1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a:t>
            </a:r>
            <a:r>
              <a:rPr lang="en-NG" sz="1800" i="1" kern="0" spc="14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limited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910"/>
              </a:lnSpc>
              <a:spcBef>
                <a:spcPts val="230"/>
              </a:spcBef>
              <a:spcAft>
                <a:spcPts val="800"/>
              </a:spcAft>
              <a:buNone/>
            </a:pPr>
            <a:r>
              <a:rPr lang="en-NG" sz="1800" i="1" kern="0" dirty="0">
                <a:solidFill>
                  <a:srgbClr val="000000"/>
                </a:solidFill>
                <a:effectLst/>
                <a:latin typeface="Georgia Cursiva"/>
                <a:ea typeface="Georgia Cursiva"/>
                <a:cs typeface="Georgia Cursiva"/>
              </a:rPr>
              <a:t>assurance</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engagement</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and</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reported</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on</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management’s</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assessment</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of</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Entity's</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internal</a:t>
            </a:r>
            <a:r>
              <a:rPr lang="en-NG" sz="1800" i="1" kern="0" spc="12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75"/>
              </a:spcBef>
              <a:spcAft>
                <a:spcPts val="800"/>
              </a:spcAft>
              <a:buNone/>
            </a:pPr>
            <a:r>
              <a:rPr lang="en-NG" sz="1800" i="1" kern="0" dirty="0">
                <a:solidFill>
                  <a:srgbClr val="000000"/>
                </a:solidFill>
                <a:effectLst/>
                <a:latin typeface="Georgia Cursiva"/>
                <a:ea typeface="Georgia Cursiva"/>
                <a:cs typeface="Georgia Cursiva"/>
              </a:rPr>
              <a:t>over</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financial</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reporting</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as</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of</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December</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31,</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202x.</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15" dirty="0">
                <a:solidFill>
                  <a:srgbClr val="000000"/>
                </a:solidFill>
                <a:effectLst/>
                <a:latin typeface="Georgia Cursiva"/>
                <a:ea typeface="Georgia Cursiva"/>
                <a:cs typeface="Georgia Cursiva"/>
              </a:rPr>
              <a:t> </a:t>
            </a:r>
            <a:r>
              <a:rPr lang="en-NG" sz="1800" i="1" kern="0" dirty="0" err="1">
                <a:solidFill>
                  <a:srgbClr val="000000"/>
                </a:solidFill>
                <a:effectLst/>
                <a:latin typeface="Georgia Cursiva"/>
                <a:ea typeface="Georgia Cursiva"/>
                <a:cs typeface="Georgia Cursiva"/>
              </a:rPr>
              <a:t>wor</a:t>
            </a:r>
            <a:r>
              <a:rPr lang="en-NG" sz="1800" i="1" kern="0" spc="220" dirty="0" err="1">
                <a:solidFill>
                  <a:srgbClr val="000000"/>
                </a:solidFill>
                <a:effectLst/>
                <a:latin typeface="Georgia Cursiva"/>
                <a:ea typeface="Georgia Cursiva"/>
                <a:cs typeface="Georgia Cursiva"/>
              </a:rPr>
              <a:t>k</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done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910"/>
              </a:lnSpc>
              <a:spcBef>
                <a:spcPts val="235"/>
              </a:spcBef>
              <a:spcAft>
                <a:spcPts val="800"/>
              </a:spcAft>
              <a:buNone/>
            </a:pPr>
            <a:r>
              <a:rPr lang="en-NG" sz="1800" i="1" kern="0" dirty="0">
                <a:solidFill>
                  <a:srgbClr val="000000"/>
                </a:solidFill>
                <a:effectLst/>
                <a:latin typeface="Georgia Cursiva"/>
                <a:ea typeface="Georgia Cursiva"/>
                <a:cs typeface="Georgia Cursiva"/>
              </a:rPr>
              <a:t>with</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(this</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Guidance),</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and</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we</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have</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issued</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[include</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nature</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of</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conclusion]</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in</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our</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report</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dated</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[date</a:t>
            </a:r>
            <a:r>
              <a:rPr lang="en-NG" sz="1800" i="1" kern="0" spc="-1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of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910"/>
              </a:lnSpc>
              <a:spcBef>
                <a:spcPts val="230"/>
              </a:spcBef>
              <a:spcAft>
                <a:spcPts val="800"/>
              </a:spcAft>
              <a:buNone/>
            </a:pPr>
            <a:r>
              <a:rPr lang="en-NG" sz="1800" i="1" kern="0" dirty="0">
                <a:solidFill>
                  <a:srgbClr val="000000"/>
                </a:solidFill>
                <a:effectLst/>
                <a:latin typeface="Georgia Cursiva"/>
                <a:ea typeface="Georgia Cursiva"/>
                <a:cs typeface="Georgia Cursiva"/>
              </a:rPr>
              <a:t>report,</a:t>
            </a:r>
            <a:r>
              <a:rPr lang="en-NG" sz="1800" i="1" kern="0" spc="-3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which</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should</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be</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same</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as</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date</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of</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auditor’s</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report</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on</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the</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financial</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statements].</a:t>
            </a:r>
            <a:r>
              <a:rPr lang="en-NG" sz="1800" i="1" kern="0" spc="-35"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910"/>
              </a:lnSpc>
              <a:spcBef>
                <a:spcPts val="230"/>
              </a:spcBef>
              <a:spcAft>
                <a:spcPts val="800"/>
              </a:spcAft>
            </a:pPr>
            <a:r>
              <a:rPr lang="en-NG" sz="1800" i="1" kern="0" dirty="0">
                <a:solidFill>
                  <a:srgbClr val="000000"/>
                </a:solidFill>
                <a:effectLst/>
                <a:latin typeface="Georgia Cursiva"/>
                <a:ea typeface="Georgia Cursiva"/>
                <a:cs typeface="Georgia Cursiva"/>
              </a:rPr>
              <a:t>report is included on page XX of the financial statements]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39</a:t>
            </a:fld>
            <a:endParaRPr lang="en-US"/>
          </a:p>
        </p:txBody>
      </p:sp>
    </p:spTree>
    <p:extLst>
      <p:ext uri="{BB962C8B-B14F-4D97-AF65-F5344CB8AC3E}">
        <p14:creationId xmlns:p14="http://schemas.microsoft.com/office/powerpoint/2010/main" val="668031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 Weakness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spc="3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dirty="0" err="1">
                <a:solidFill>
                  <a:srgbClr val="000000"/>
                </a:solidFill>
                <a:effectLst/>
                <a:latin typeface="Georgia Negreta"/>
                <a:ea typeface="Georgia Negreta"/>
                <a:cs typeface="Georgia Negreta"/>
              </a:rPr>
              <a:t>material</a:t>
            </a:r>
            <a:r>
              <a:rPr lang="en-NG" sz="1800" b="1" kern="0" spc="8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weakness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deficiency,</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combination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33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dirty="0" err="1">
                <a:solidFill>
                  <a:srgbClr val="000000"/>
                </a:solidFill>
                <a:effectLst/>
                <a:latin typeface="Georgia Negreta"/>
                <a:ea typeface="Georgia Negreta"/>
                <a:cs typeface="Georgia Negreta"/>
              </a:rPr>
              <a:t>reasonable</a:t>
            </a:r>
            <a:r>
              <a:rPr lang="en-NG" sz="1800" b="1" kern="0" spc="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possibility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annual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interim</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 prevented or detected on a timely basis.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34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dirty="0" err="1">
                <a:solidFill>
                  <a:srgbClr val="000000"/>
                </a:solidFill>
                <a:effectLst/>
                <a:latin typeface="Georgia Negreta"/>
                <a:ea typeface="Georgia Negreta"/>
                <a:cs typeface="Georgia Negreta"/>
              </a:rPr>
              <a:t>reasonable</a:t>
            </a:r>
            <a:r>
              <a:rPr lang="en-NG" sz="1800" b="1" kern="0" spc="10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possibility</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event,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standard,</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likelihood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event</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either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"reasonably</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possible"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"probable,"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terms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37</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Provisions,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contingent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liabilities,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contingent</a:t>
            </a:r>
            <a:r>
              <a:rPr lang="en-US" sz="1800" kern="10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i="1" kern="0" dirty="0">
                <a:solidFill>
                  <a:srgbClr val="FF0000"/>
                </a:solidFill>
                <a:latin typeface="Georgia" panose="02040502050405020303" pitchFamily="18" charset="0"/>
              </a:rPr>
              <a:t>Note: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1800" kern="0" spc="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assessment,</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modified</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state</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but</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Additionally,</a:t>
            </a:r>
            <a:r>
              <a:rPr lang="en-NG"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report</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include</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description</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users</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specific</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actual</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potential</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effect</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presentation</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issued</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during</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b="1" i="1"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t>
            </a:r>
            <a:r>
              <a:rPr lang="en-NG" sz="1800" b="1" i="1"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US" sz="1800" b="1" i="1"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(State the material weakness and effects as long as it exists)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case,</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practitioner</a:t>
            </a:r>
            <a:r>
              <a:rPr lang="en-US" sz="1800" kern="0" dirty="0">
                <a:solidFill>
                  <a:srgbClr val="FF0000"/>
                </a:solidFill>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dirty="0" err="1">
                <a:solidFill>
                  <a:srgbClr val="FF0000"/>
                </a:solidFill>
                <a:effectLst/>
                <a:latin typeface="Georgia" panose="02040502050405020303" pitchFamily="18" charset="0"/>
                <a:ea typeface="Georgia" panose="02040502050405020303" pitchFamily="18" charset="0"/>
                <a:cs typeface="Georgia" panose="02040502050405020303" pitchFamily="18" charset="0"/>
              </a:rPr>
              <a:t>lso</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writing</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was</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disclosed</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If</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3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3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but</a:t>
            </a:r>
            <a:r>
              <a:rPr lang="en-NG" sz="1800" kern="0" spc="3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concludes</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disclosure</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fairly</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presented</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respects,</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describe</a:t>
            </a:r>
            <a:r>
              <a:rPr lang="en-NG" sz="18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this</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3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well</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fairly</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describe</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i="1" dirty="0">
                <a:solidFill>
                  <a:srgbClr val="000000"/>
                </a:solidFill>
                <a:latin typeface="Segoe UI" panose="020B0502040204020203" pitchFamily="34" charset="0"/>
              </a:rPr>
              <a:t>(Communicate to the Audit Committee that the material weakness was not disclosed or identified by the  Management in its assessment. If the practitioner concludes that it was not properly described or couched by the Management, he should report what he noted is the correct position as at that date.)</a:t>
            </a:r>
            <a:endParaRPr lang="en-US" sz="1800" b="1" i="1" dirty="0">
              <a:solidFill>
                <a:prstClr val="black"/>
              </a:solidFill>
              <a:latin typeface="Segoe UI" panose="020B0502040204020203"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b="1" i="1" dirty="0">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00"/>
              </a:lnSpc>
              <a:spcAft>
                <a:spcPts val="800"/>
              </a:spcAft>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42</a:t>
            </a:fld>
            <a:endParaRPr lang="en-US"/>
          </a:p>
        </p:txBody>
      </p:sp>
    </p:spTree>
    <p:extLst>
      <p:ext uri="{BB962C8B-B14F-4D97-AF65-F5344CB8AC3E}">
        <p14:creationId xmlns:p14="http://schemas.microsoft.com/office/powerpoint/2010/main" val="5108949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QUALIFIED CONCLUSION SAMPLES: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Q</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lifi</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b="1"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b="1"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ted</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ts</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ssta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edu</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rf</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nd</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xc</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ct</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escr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Qu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ied</a:t>
            </a:r>
            <a:r>
              <a:rPr lang="en-NG" sz="1800" i="1"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sect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ou</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thin</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eli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pp</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nt</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oes</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ects,</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mpl</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XY</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Z l</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aw.</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dv</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er</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b="1"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usio</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b="1"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mpl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rv</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sstat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emen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3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able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ignif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escribe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sect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ou</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iate</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rl</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mpli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XY</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Z</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aw.</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isc</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ai</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er</a:t>
            </a:r>
            <a:r>
              <a:rPr lang="en-NG" sz="1800" b="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b="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b="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b="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b="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amp</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easo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ed</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fica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atter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ou</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abl</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ain</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pp</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rop</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ate</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lu</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rd</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ingl</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ss</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i="1"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US" sz="1800" i="1"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cases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lu</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nd</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bject</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rma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ater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mpl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mp</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easu</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orre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ly</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non-compliance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anc</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sstat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essi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q</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erse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ing</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nqu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lifi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emphasi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z</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ter</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ic</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ly</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ing</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ort</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1800" kern="100" spc="0" dirty="0">
                <a:solidFill>
                  <a:schemeClr val="tx1"/>
                </a:solidFill>
                <a:effectLst/>
                <a:latin typeface="Calibri" panose="020F0502020204030204" pitchFamily="34" charset="0"/>
                <a:ea typeface="SimSun" panose="02010600030101010101" pitchFamily="2" charset="-122"/>
                <a:cs typeface="Times New Roman" panose="02020603050405020304"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300</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0</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9</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89100">
              <a:lnSpc>
                <a:spcPts val="1000"/>
              </a:lnSpc>
              <a:spcAft>
                <a:spcPts val="800"/>
              </a:spcAft>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43</a:t>
            </a:fld>
            <a:endParaRPr lang="en-US"/>
          </a:p>
        </p:txBody>
      </p:sp>
    </p:spTree>
    <p:extLst>
      <p:ext uri="{BB962C8B-B14F-4D97-AF65-F5344CB8AC3E}">
        <p14:creationId xmlns:p14="http://schemas.microsoft.com/office/powerpoint/2010/main" val="358111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44</a:t>
            </a:fld>
            <a:endParaRPr lang="en-US"/>
          </a:p>
        </p:txBody>
      </p:sp>
    </p:spTree>
    <p:extLst>
      <p:ext uri="{BB962C8B-B14F-4D97-AF65-F5344CB8AC3E}">
        <p14:creationId xmlns:p14="http://schemas.microsoft.com/office/powerpoint/2010/main" val="1031950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31850">
              <a:lnSpc>
                <a:spcPts val="1090"/>
              </a:lnSpc>
              <a:spcBef>
                <a:spcPts val="465"/>
              </a:spcBef>
              <a:spcAft>
                <a:spcPts val="800"/>
              </a:spcAft>
              <a:buNone/>
            </a:pPr>
            <a:r>
              <a:rPr lang="en-US" sz="1800" kern="100" dirty="0">
                <a:effectLst/>
                <a:latin typeface="Georgia" panose="02040502050405020303" pitchFamily="18" charset="0"/>
                <a:ea typeface="Georgia" panose="02040502050405020303" pitchFamily="18" charset="0"/>
                <a:cs typeface="Georgia" panose="02040502050405020303" pitchFamily="18" charset="0"/>
              </a:rPr>
              <a:t>What CEO &amp; CFO will confirm that they have done</a:t>
            </a:r>
          </a:p>
          <a:p>
            <a:pPr marL="831850">
              <a:lnSpc>
                <a:spcPts val="1090"/>
              </a:lnSpc>
              <a:spcBef>
                <a:spcPts val="465"/>
              </a:spcBef>
              <a:spcAft>
                <a:spcPts val="800"/>
              </a:spcAft>
              <a:buNone/>
            </a:pPr>
            <a:r>
              <a:rPr lang="en-NG" sz="1800" kern="100" dirty="0">
                <a:effectLst/>
                <a:latin typeface="Georgia" panose="02040502050405020303" pitchFamily="18" charset="0"/>
                <a:ea typeface="Georgia" panose="02040502050405020303" pitchFamily="18" charset="0"/>
                <a:cs typeface="Georgia" panose="02040502050405020303" pitchFamily="18" charset="0"/>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3805">
              <a:lnSpc>
                <a:spcPts val="1090"/>
              </a:lnSpc>
              <a:spcBef>
                <a:spcPts val="4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5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responsible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establishing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maintaining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3805">
              <a:lnSpc>
                <a:spcPts val="1090"/>
              </a:lnSpc>
              <a:spcBef>
                <a:spcPts val="29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78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designed</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ensure</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consolidated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subsidiaries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applicable)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made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known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officers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within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particularly</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during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period in which the periodic reports are being prepared;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3805">
              <a:lnSpc>
                <a:spcPts val="1090"/>
              </a:lnSpc>
              <a:spcBef>
                <a:spcPts val="30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91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evaluated</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 reporting as of 90 days prior to the report;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3805">
              <a:lnSpc>
                <a:spcPts val="1090"/>
              </a:lnSpc>
              <a:spcBef>
                <a:spcPts val="30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76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3805">
              <a:lnSpc>
                <a:spcPts val="1090"/>
              </a:lnSpc>
              <a:spcBef>
                <a:spcPts val="31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8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disclosed</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definition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Appendix</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10)</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operation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adversely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ability</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record,</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summarize</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data</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 for the entity’s auditors any material weakness in internal controls over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3805">
              <a:lnSpc>
                <a:spcPts val="1090"/>
              </a:lnSpc>
              <a:spcBef>
                <a:spcPts val="31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06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role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 reporting;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3805">
              <a:lnSpc>
                <a:spcPts val="1090"/>
              </a:lnSpc>
              <a:spcBef>
                <a:spcPts val="29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kern="0" spc="84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were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changes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could</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significantly</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after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7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7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7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7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corrective</a:t>
            </a:r>
            <a:r>
              <a:rPr lang="en-NG" sz="1800" kern="0" spc="7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actions</a:t>
            </a:r>
            <a:r>
              <a:rPr lang="en-NG" sz="1800" kern="0" spc="7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7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 and material weakness.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8</a:t>
            </a:fld>
            <a:endParaRPr lang="en-US"/>
          </a:p>
        </p:txBody>
      </p:sp>
    </p:spTree>
    <p:extLst>
      <p:ext uri="{BB962C8B-B14F-4D97-AF65-F5344CB8AC3E}">
        <p14:creationId xmlns:p14="http://schemas.microsoft.com/office/powerpoint/2010/main" val="2132950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11</a:t>
            </a:fld>
            <a:endParaRPr lang="en-US"/>
          </a:p>
        </p:txBody>
      </p:sp>
    </p:spTree>
    <p:extLst>
      <p:ext uri="{BB962C8B-B14F-4D97-AF65-F5344CB8AC3E}">
        <p14:creationId xmlns:p14="http://schemas.microsoft.com/office/powerpoint/2010/main" val="1223551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03300">
              <a:lnSpc>
                <a:spcPts val="1090"/>
              </a:lnSpc>
              <a:spcBef>
                <a:spcPts val="310"/>
              </a:spcBef>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r>
              <a:rPr lang="en-NG" sz="1800" b="1" kern="0" dirty="0">
                <a:solidFill>
                  <a:srgbClr val="000000"/>
                </a:solidFill>
                <a:effectLst/>
                <a:latin typeface="Times New Roman" panose="02020603050405020304" pitchFamily="18" charset="0"/>
                <a:ea typeface="Georgia Negreta cursiva"/>
                <a:cs typeface="Times New Roman" panose="02020603050405020304" pitchFamily="18" charset="0"/>
              </a:rPr>
              <a:t>Planning the Assurance Engagement</a:t>
            </a:r>
            <a:r>
              <a:rPr lang="en-US" sz="1800" b="1" kern="0" dirty="0">
                <a:solidFill>
                  <a:srgbClr val="000000"/>
                </a:solidFill>
                <a:effectLst/>
                <a:latin typeface="Times New Roman" panose="02020603050405020304" pitchFamily="18" charset="0"/>
                <a:ea typeface="Georgia Negreta cursiva"/>
                <a:cs typeface="Times New Roman" panose="02020603050405020304" pitchFamily="18" charset="0"/>
              </a:rPr>
              <a:t>: TOOLS THAT MAY HELP YOU</a:t>
            </a:r>
          </a:p>
          <a:p>
            <a:pPr marL="1003300">
              <a:lnSpc>
                <a:spcPts val="1000"/>
              </a:lnSpc>
              <a:spcAft>
                <a:spcPts val="800"/>
              </a:spcAft>
              <a:buNone/>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54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Knowledge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during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4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 engagements performed by the practitioner;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51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80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Matters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affecting</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industry</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operates,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practices,</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economic</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laws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regulations,</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technological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changes;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93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Matters</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business,</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t>
            </a:r>
            <a:r>
              <a:rPr lang="en-NG" sz="1800" kern="0" spc="3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characteristics, and capital structure;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2000"/>
              </a:lnSpc>
              <a:spcAft>
                <a:spcPts val="800"/>
              </a:spcAft>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recent</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changes,</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operations,</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over 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89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preliminary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materiality,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 to the determination of material weaknesses;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08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previously</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communicated</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kern="0" spc="86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Legal</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regulatory</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matter</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aware</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kern="0" spc="7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type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available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over 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1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Preliminary</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j</a:t>
            </a:r>
            <a:r>
              <a:rPr lang="en-NG" sz="1800" kern="0" spc="11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Public</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likelihood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over 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k</a:t>
            </a:r>
            <a:r>
              <a:rPr lang="en-NG" sz="1800" kern="0" spc="83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Knowledge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client acceptance and retention evaluation;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605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730"/>
              </a:spcBef>
              <a:spcAft>
                <a:spcPts val="800"/>
              </a:spcAft>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13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relative complexity of the entity's operations.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12</a:t>
            </a:fld>
            <a:endParaRPr lang="en-US"/>
          </a:p>
        </p:txBody>
      </p:sp>
    </p:spTree>
    <p:extLst>
      <p:ext uri="{BB962C8B-B14F-4D97-AF65-F5344CB8AC3E}">
        <p14:creationId xmlns:p14="http://schemas.microsoft.com/office/powerpoint/2010/main" val="3744060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G" sz="1800" b="1" kern="0" dirty="0">
                <a:solidFill>
                  <a:srgbClr val="000000"/>
                </a:solidFill>
                <a:effectLst/>
                <a:latin typeface="Georgia Negreta"/>
                <a:ea typeface="Georgia Negreta"/>
                <a:cs typeface="Georgia Negreta"/>
              </a:rPr>
              <a:t>Fraud Risk Assessment</a:t>
            </a:r>
            <a:endParaRPr lang="en-US" sz="1800" b="1" kern="0" dirty="0">
              <a:solidFill>
                <a:srgbClr val="000000"/>
              </a:solidFill>
              <a:effectLst/>
              <a:latin typeface="Georgia Negreta"/>
              <a:ea typeface="Georgia Negreta"/>
              <a:cs typeface="Georgia Negreta"/>
            </a:endParaRPr>
          </a:p>
          <a:p>
            <a:endParaRPr lang="en-US" sz="1800" b="1" kern="0" dirty="0">
              <a:solidFill>
                <a:srgbClr val="000000"/>
              </a:solidFill>
              <a:effectLst/>
              <a:latin typeface="Georgia Negreta"/>
            </a:endParaRPr>
          </a:p>
          <a:p>
            <a:pPr marL="914400">
              <a:lnSpc>
                <a:spcPts val="1090"/>
              </a:lnSpc>
              <a:spcBef>
                <a:spcPts val="9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requirements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similar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accordingly,</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encouraged</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guidance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240</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i="1" kern="0" dirty="0">
                <a:solidFill>
                  <a:srgbClr val="000000"/>
                </a:solidFill>
                <a:effectLst/>
                <a:latin typeface="Georgia Cursiva"/>
                <a:ea typeface="Georgia Cursiva"/>
                <a:cs typeface="Georgia Cursiva"/>
              </a:rPr>
              <a:t>The</a:t>
            </a:r>
            <a:r>
              <a:rPr lang="en-NG" sz="1800" i="1" kern="0" spc="30" dirty="0">
                <a:solidFill>
                  <a:srgbClr val="000000"/>
                </a:solidFill>
                <a:effectLst/>
                <a:latin typeface="Georgia Cursiva"/>
                <a:ea typeface="Georgia Cursiva"/>
                <a:cs typeface="Georgia Cursiva"/>
              </a:rPr>
              <a:t> </a:t>
            </a:r>
            <a:r>
              <a:rPr lang="en-NG" sz="1800" i="1" kern="0" dirty="0">
                <a:solidFill>
                  <a:srgbClr val="000000"/>
                </a:solidFill>
                <a:effectLst/>
                <a:latin typeface="Georgia Cursiva"/>
                <a:ea typeface="Georgia Cursiva"/>
                <a:cs typeface="Georgia Cursiva"/>
              </a:rPr>
              <a:t>auditor's</a:t>
            </a:r>
            <a:r>
              <a:rPr lang="en-NG" sz="1800" i="1" kern="0" spc="30" dirty="0">
                <a:solidFill>
                  <a:srgbClr val="000000"/>
                </a:solidFill>
                <a:effectLst/>
                <a:latin typeface="Georgia Cursiva"/>
                <a:ea typeface="Georgia Cursiva"/>
                <a:cs typeface="Georgia Cursiva"/>
              </a:rPr>
              <a:t> </a:t>
            </a:r>
            <a:r>
              <a:rPr lang="en-NG" sz="1800" i="1" kern="0" dirty="0" err="1">
                <a:solidFill>
                  <a:srgbClr val="000000"/>
                </a:solidFill>
                <a:effectLst/>
                <a:latin typeface="Georgia Cursiva"/>
                <a:ea typeface="Georgia Cursiva"/>
                <a:cs typeface="Georgia Cursiva"/>
              </a:rPr>
              <a:t>responsibilit</a:t>
            </a:r>
            <a:r>
              <a:rPr lang="en-NG" sz="1800" i="1" kern="0" spc="320" dirty="0" err="1">
                <a:solidFill>
                  <a:srgbClr val="000000"/>
                </a:solidFill>
                <a:effectLst/>
                <a:latin typeface="Georgia Cursiva"/>
                <a:ea typeface="Georgia Cursiva"/>
                <a:cs typeface="Georgia Cursiva"/>
              </a:rPr>
              <a:t>y</a:t>
            </a:r>
            <a:r>
              <a:rPr lang="en-NG" sz="1800" i="1" kern="0" dirty="0" err="1">
                <a:solidFill>
                  <a:srgbClr val="000000"/>
                </a:solidFill>
                <a:effectLst/>
                <a:latin typeface="Georgia Cursiva"/>
                <a:ea typeface="Georgia Cursiva"/>
                <a:cs typeface="Georgia Cursiva"/>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85"/>
              </a:spcBef>
              <a:spcAft>
                <a:spcPts val="800"/>
              </a:spcAft>
              <a:buNone/>
            </a:pPr>
            <a:r>
              <a:rPr lang="en-NG" sz="1800" i="1" kern="0" dirty="0">
                <a:solidFill>
                  <a:srgbClr val="000000"/>
                </a:solidFill>
                <a:effectLst/>
                <a:latin typeface="Georgia Cursiva"/>
                <a:ea typeface="Georgia Cursiva"/>
                <a:cs typeface="Georgia Cursiva"/>
              </a:rPr>
              <a:t>consider fraud in an audit of financial statements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1210"/>
              </a:spcBef>
              <a:spcAft>
                <a:spcPts val="800"/>
              </a:spcAft>
              <a:buNone/>
            </a:pPr>
            <a:r>
              <a:rPr lang="en-NG" sz="1800" b="1" kern="0" dirty="0">
                <a:solidFill>
                  <a:srgbClr val="000000"/>
                </a:solidFill>
                <a:effectLst/>
                <a:latin typeface="Georgia Negreta"/>
                <a:ea typeface="Georgia Negreta"/>
                <a:cs typeface="Georgia Negreta"/>
              </a:rPr>
              <a:t>A. Risk Assessment Procedures and Related Activities.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5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5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 of the entity and its environment, including the entity’s internal 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5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below</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5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 the risks of material misstatement due to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615"/>
              </a:spcBef>
              <a:spcAft>
                <a:spcPts val="800"/>
              </a:spcAft>
              <a:buNone/>
            </a:pPr>
            <a:r>
              <a:rPr lang="en-NG" sz="1800" i="1" kern="0" dirty="0" err="1">
                <a:solidFill>
                  <a:srgbClr val="000000"/>
                </a:solidFill>
                <a:effectLst/>
                <a:latin typeface="Georgia Cursiva"/>
                <a:ea typeface="Georgia Cursiva"/>
                <a:cs typeface="Georgia Cursiva"/>
              </a:rPr>
              <a:t>I</a:t>
            </a:r>
            <a:r>
              <a:rPr lang="en-NG" sz="1800" i="1" kern="0" spc="555" dirty="0" err="1">
                <a:solidFill>
                  <a:srgbClr val="000000"/>
                </a:solidFill>
                <a:effectLst/>
                <a:latin typeface="Georgia Cursiva"/>
                <a:ea typeface="Georgia Cursiva"/>
                <a:cs typeface="Georgia Cursiva"/>
              </a:rPr>
              <a:t>.</a:t>
            </a:r>
            <a:r>
              <a:rPr lang="en-NG" sz="1800" i="1" kern="0" dirty="0" err="1">
                <a:solidFill>
                  <a:srgbClr val="000000"/>
                </a:solidFill>
                <a:effectLst/>
                <a:latin typeface="Georgia Cursiva"/>
                <a:ea typeface="Georgia Cursiva"/>
                <a:cs typeface="Georgia Cursiva"/>
              </a:rPr>
              <a:t>Management</a:t>
            </a:r>
            <a:r>
              <a:rPr lang="en-NG" sz="1800" i="1" kern="0" dirty="0">
                <a:solidFill>
                  <a:srgbClr val="000000"/>
                </a:solidFill>
                <a:effectLst/>
                <a:latin typeface="Georgia Cursiva"/>
                <a:ea typeface="Georgia Cursiva"/>
                <a:cs typeface="Georgia Cursiva"/>
              </a:rPr>
              <a:t> and Others within the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shall make inquiries of management regarding: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73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Management’s assessment of the risk that the financial statements may be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materially misstated due to fraud, including the nature, extent and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frequency of such assessments; (Ref ISA 240: Appendix. A12 to A13)</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3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12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process for identifying and responding to the risks of fraud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 the entity, including any specific risks of fraud that management has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identified or that have been brought to its attention, or classes 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transactions, account balances, or disclosures for which a risk of fraud is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likely to exist; (Ref ISA 240: Appendix. A14)</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34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 its processes for identifying and responding to the risks of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the entity;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22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9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views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2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business practices and ethical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behavior</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practitioner shall make inquiries of management, and others within the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entity as appropriate, to determine whether they have knowledge of any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actual, suspected or alleged fraud affecting the entity. (Ref ISA: Appendix.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A15)</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inquiries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within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knowledge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actual,</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suspected</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alleged</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affecting the entity, and to obtain its views about the risks of fraud. (Ref ISA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240: Appendix A16)</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19200">
              <a:lnSpc>
                <a:spcPts val="1090"/>
              </a:lnSpc>
              <a:spcBef>
                <a:spcPts val="630"/>
              </a:spcBef>
              <a:spcAft>
                <a:spcPts val="800"/>
              </a:spcAft>
              <a:buNone/>
            </a:pPr>
            <a:r>
              <a:rPr lang="en-NG" sz="1800" i="1" kern="0" dirty="0" err="1">
                <a:solidFill>
                  <a:srgbClr val="000000"/>
                </a:solidFill>
                <a:effectLst/>
                <a:latin typeface="Georgia Cursiva"/>
                <a:ea typeface="Georgia Cursiva"/>
                <a:cs typeface="Georgia Cursiva"/>
              </a:rPr>
              <a:t>II</a:t>
            </a:r>
            <a:r>
              <a:rPr lang="en-NG" sz="1800" i="1" kern="0" spc="1340" dirty="0" err="1">
                <a:solidFill>
                  <a:srgbClr val="000000"/>
                </a:solidFill>
                <a:effectLst/>
                <a:latin typeface="Georgia Cursiva"/>
                <a:ea typeface="Georgia Cursiva"/>
                <a:cs typeface="Georgia Cursiva"/>
              </a:rPr>
              <a:t>.</a:t>
            </a:r>
            <a:r>
              <a:rPr lang="en-NG" sz="1800" i="1" kern="0" dirty="0" err="1">
                <a:solidFill>
                  <a:srgbClr val="000000"/>
                </a:solidFill>
                <a:effectLst/>
                <a:latin typeface="Georgia Cursiva"/>
                <a:ea typeface="Georgia Cursiva"/>
                <a:cs typeface="Georgia Cursiva"/>
              </a:rPr>
              <a:t>Those</a:t>
            </a:r>
            <a:r>
              <a:rPr lang="en-NG" sz="1800" i="1" kern="0" dirty="0">
                <a:solidFill>
                  <a:srgbClr val="000000"/>
                </a:solidFill>
                <a:effectLst/>
                <a:latin typeface="Georgia Cursiva"/>
                <a:ea typeface="Georgia Cursiva"/>
                <a:cs typeface="Georgia Cursiva"/>
              </a:rPr>
              <a:t> Charged with 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19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Unless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exercise</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processes</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responding</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a:buNone/>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established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mitigate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US" sz="1800" b="1" kern="0" dirty="0">
                <a:solidFill>
                  <a:srgbClr val="000000"/>
                </a:solidFill>
                <a:effectLst/>
                <a:latin typeface="Georgia Negreta"/>
                <a:ea typeface="Georgia" panose="02040502050405020303" pitchFamily="18" charset="0"/>
                <a:cs typeface="Georgia" panose="02040502050405020303" pitchFamily="18" charset="0"/>
              </a:rPr>
              <a:t> </a:t>
            </a:r>
          </a:p>
          <a:p>
            <a:pPr marL="1549400">
              <a:lnSpc>
                <a:spcPts val="1090"/>
              </a:lnSpc>
              <a:spcBef>
                <a:spcPts val="730"/>
              </a:spcBef>
              <a:spcAft>
                <a:spcPts val="800"/>
              </a:spcAft>
              <a:buNone/>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Unless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involved</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managing</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inquiries</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5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knowledge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actual,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suspected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alleged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inquiries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made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 to corroborate the responses to the inquiries of 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44600">
              <a:lnSpc>
                <a:spcPts val="1090"/>
              </a:lnSpc>
              <a:spcBef>
                <a:spcPts val="670"/>
              </a:spcBef>
              <a:spcAft>
                <a:spcPts val="800"/>
              </a:spcAft>
              <a:buNone/>
            </a:pPr>
            <a:r>
              <a:rPr lang="en-NG" sz="1800" i="1" kern="0" dirty="0">
                <a:solidFill>
                  <a:srgbClr val="000000"/>
                </a:solidFill>
                <a:effectLst/>
                <a:latin typeface="Georgia Cursiva"/>
                <a:ea typeface="Georgia Cursiva"/>
                <a:cs typeface="Georgia Cursiva"/>
              </a:rPr>
              <a:t>III.  Unusual or Unexpected Relationships Identified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44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6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unusual</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unexpected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relationships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analytical</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revenue</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accounts,</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 due to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57300">
              <a:lnSpc>
                <a:spcPts val="1090"/>
              </a:lnSpc>
              <a:spcBef>
                <a:spcPts val="645"/>
              </a:spcBef>
              <a:spcAft>
                <a:spcPts val="800"/>
              </a:spcAft>
              <a:buNone/>
            </a:pPr>
            <a:r>
              <a:rPr lang="en-NG" sz="1800" i="1" kern="0" dirty="0" err="1">
                <a:solidFill>
                  <a:srgbClr val="000000"/>
                </a:solidFill>
                <a:effectLst/>
                <a:latin typeface="Georgia Cursiva"/>
                <a:ea typeface="Georgia Cursiva"/>
                <a:cs typeface="Georgia Cursiva"/>
              </a:rPr>
              <a:t>IV</a:t>
            </a:r>
            <a:r>
              <a:rPr lang="en-NG" sz="1800" i="1" kern="0" spc="1705" dirty="0" err="1">
                <a:solidFill>
                  <a:srgbClr val="000000"/>
                </a:solidFill>
                <a:effectLst/>
                <a:latin typeface="Georgia Cursiva"/>
                <a:ea typeface="Georgia Cursiva"/>
                <a:cs typeface="Georgia Cursiva"/>
              </a:rPr>
              <a:t>.</a:t>
            </a:r>
            <a:r>
              <a:rPr lang="en-NG" sz="1800" i="1" kern="0" dirty="0" err="1">
                <a:solidFill>
                  <a:srgbClr val="000000"/>
                </a:solidFill>
                <a:effectLst/>
                <a:latin typeface="Georgia Cursiva"/>
                <a:ea typeface="Georgia Cursiva"/>
                <a:cs typeface="Georgia Cursiva"/>
              </a:rPr>
              <a:t>Other</a:t>
            </a:r>
            <a:r>
              <a:rPr lang="en-NG" sz="1800" i="1" kern="0" dirty="0">
                <a:solidFill>
                  <a:srgbClr val="000000"/>
                </a:solidFill>
                <a:effectLst/>
                <a:latin typeface="Georgia Cursiva"/>
                <a:ea typeface="Georgia Cursiva"/>
                <a:cs typeface="Georgia Cursiva"/>
              </a:rPr>
              <a:t> Information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573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670"/>
              </a:spcBef>
              <a:spcAft>
                <a:spcPts val="800"/>
              </a:spcAft>
              <a:buNone/>
            </a:pPr>
            <a:r>
              <a:rPr lang="en-NG" sz="1800" i="1" kern="0" dirty="0">
                <a:solidFill>
                  <a:srgbClr val="000000"/>
                </a:solidFill>
                <a:effectLst/>
                <a:latin typeface="Georgia Cursiva"/>
                <a:ea typeface="Georgia Cursiva"/>
                <a:cs typeface="Georgia Cursiva"/>
              </a:rPr>
              <a:t>a</a:t>
            </a:r>
            <a:r>
              <a:rPr lang="en-NG" sz="1800" i="1" kern="0" spc="660" dirty="0">
                <a:solidFill>
                  <a:srgbClr val="000000"/>
                </a:solidFill>
                <a:effectLst/>
                <a:latin typeface="Georgia Cursiva"/>
                <a:ea typeface="Georgia Cursiva"/>
                <a:cs typeface="Georgia Cursiva"/>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240 Appendix. A18)</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5085">
              <a:lnSpc>
                <a:spcPts val="1090"/>
              </a:lnSpc>
              <a:spcBef>
                <a:spcPts val="670"/>
              </a:spcBef>
              <a:spcAft>
                <a:spcPts val="800"/>
              </a:spcAft>
              <a:buNone/>
            </a:pPr>
            <a:r>
              <a:rPr lang="en-NG" sz="1800" i="1" kern="0" dirty="0" err="1">
                <a:solidFill>
                  <a:srgbClr val="000000"/>
                </a:solidFill>
                <a:effectLst/>
                <a:latin typeface="Georgia Cursiva"/>
                <a:ea typeface="Georgia Cursiva"/>
                <a:cs typeface="Georgia Cursiva"/>
              </a:rPr>
              <a:t>V</a:t>
            </a:r>
            <a:r>
              <a:rPr lang="en-NG" sz="1800" i="1" kern="0" spc="1820" dirty="0" err="1">
                <a:solidFill>
                  <a:srgbClr val="000000"/>
                </a:solidFill>
                <a:effectLst/>
                <a:latin typeface="Georgia Cursiva"/>
                <a:ea typeface="Georgia Cursiva"/>
                <a:cs typeface="Georgia Cursiva"/>
              </a:rPr>
              <a:t>.</a:t>
            </a:r>
            <a:r>
              <a:rPr lang="en-NG" sz="1800" i="1" kern="0" dirty="0" err="1">
                <a:solidFill>
                  <a:srgbClr val="000000"/>
                </a:solidFill>
                <a:effectLst/>
                <a:latin typeface="Georgia Cursiva"/>
                <a:ea typeface="Georgia Cursiva"/>
                <a:cs typeface="Georgia Cursiva"/>
              </a:rPr>
              <a:t>Evaluation</a:t>
            </a:r>
            <a:r>
              <a:rPr lang="en-NG" sz="1800" i="1" kern="0" dirty="0">
                <a:solidFill>
                  <a:srgbClr val="000000"/>
                </a:solidFill>
                <a:effectLst/>
                <a:latin typeface="Georgia Cursiva"/>
                <a:ea typeface="Georgia Cursiva"/>
                <a:cs typeface="Georgia Cursiva"/>
              </a:rPr>
              <a:t> of Fraud Risk Factors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5085">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While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necessarily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often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 frauds have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occurred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therefore may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 risks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 material misstatement due to fraud. (Ref ISA 240: Appendix. A19)</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778000">
              <a:lnSpc>
                <a:spcPts val="3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1455"/>
              </a:spcBef>
              <a:spcAft>
                <a:spcPts val="800"/>
              </a:spcAft>
              <a:buNone/>
            </a:pPr>
            <a:r>
              <a:rPr lang="en-NG" sz="1800" b="1" kern="0" dirty="0">
                <a:solidFill>
                  <a:srgbClr val="000000"/>
                </a:solidFill>
                <a:effectLst/>
                <a:latin typeface="Georgia Negreta"/>
                <a:ea typeface="Georgia Negreta"/>
                <a:cs typeface="Georgia Negreta"/>
              </a:rPr>
              <a:t>B.</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Identification</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and</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Assessment</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of</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the</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Risks</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of</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Material</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Misstatement</a:t>
            </a:r>
            <a:r>
              <a:rPr lang="en-NG" sz="1800" b="1" kern="0" spc="2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Due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b="1" kern="0" dirty="0">
                <a:solidFill>
                  <a:srgbClr val="000000"/>
                </a:solidFill>
                <a:effectLst/>
                <a:latin typeface="Georgia Negreta"/>
                <a:ea typeface="Georgia Negreta"/>
                <a:cs typeface="Georgia Negreta"/>
              </a:rPr>
              <a:t>to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208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9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classes of transactions, account balances and disclosures.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20800">
              <a:lnSpc>
                <a:spcPts val="1090"/>
              </a:lnSpc>
              <a:spcBef>
                <a:spcPts val="62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presumption</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revenue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recognition,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types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revenue,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revenue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give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concludes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presumption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applicable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 and, accordingly, has not identified revenue recognition as a risk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shall</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documentation the reasons for that conclusion (Ref ISA 240: Appendix. A21)</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20800">
              <a:lnSpc>
                <a:spcPts val="1090"/>
              </a:lnSpc>
              <a:spcBef>
                <a:spcPts val="6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8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shall treat those assessed risks of material misstatement due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accordingly,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already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done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shall obtain an understanding of the entity’s related controls,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240:</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Appendix.</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A22)</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p>
          <a:p>
            <a:pPr marL="1549400">
              <a:lnSpc>
                <a:spcPts val="1090"/>
              </a:lnSpc>
              <a:spcBef>
                <a:spcPts val="260"/>
              </a:spcBef>
              <a:spcAft>
                <a:spcPts val="800"/>
              </a:spcAft>
            </a:pPr>
            <a:endPar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240 A13. Inquiries of 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85900">
              <a:lnSpc>
                <a:spcPts val="1090"/>
              </a:lnSpc>
              <a:spcBef>
                <a:spcPts val="7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accepts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preparation of the entity’s financial statements. Accordingly, it is appropriate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8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8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8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8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inquiries</a:t>
            </a:r>
            <a:r>
              <a:rPr lang="en-NG" sz="1800" kern="0" spc="8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8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own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prevent and detect 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0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frequency</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vary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detailed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annual</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continuous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monitoring.</a:t>
            </a:r>
            <a:r>
              <a:rPr lang="en-NG" sz="1800" kern="0" spc="6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6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6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6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6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6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6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structured</a:t>
            </a:r>
            <a:r>
              <a:rPr lang="en-NG" sz="1800" kern="0" spc="7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a:t>
            </a:r>
            <a:r>
              <a:rPr lang="en-NG" sz="1800" kern="0" spc="7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frequent.</a:t>
            </a:r>
            <a:r>
              <a:rPr lang="en-NG" sz="1800" kern="0" spc="7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7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7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frequency</a:t>
            </a:r>
            <a:r>
              <a:rPr lang="en-NG" sz="1800" kern="0" spc="7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environment.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made</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indicative</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lack</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importance</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places</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62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 Considerations specific to smaller entities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some entities, particularly smaller entities, the focus of management’s assessment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 be on the risks of employee fraud or misappropriation of 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240 A14. Management’s Process for Identifying and Responding to the Risks 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multiple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locations</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processes</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 levels of monitoring of operating locations, or business segments. 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particular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locations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business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segments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 of fraud may be more likely to exist.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240 A15. Inquiry of Management and Others within the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0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inquiries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useful</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concerning</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resulting</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However,</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inquiries</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unlikely</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useful</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financial statements resulting from management fraud. Making inquiries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within</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opportunity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convey</a:t>
            </a:r>
            <a:r>
              <a:rPr lang="en-NG" sz="1800" kern="0" spc="7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7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7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7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7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7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7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otherwise</a:t>
            </a:r>
            <a:r>
              <a:rPr lang="en-NG" sz="1800" kern="0" spc="7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70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80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within</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whom</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 inquiries about the existence or suspicion of fraud include: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a:t>
            </a:r>
            <a:r>
              <a:rPr lang="en-NG" sz="1800" kern="0" spc="5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 personnel not directly involved in the financial reporting process.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 with different levels of authority.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 involved in initiating, processing or recording complex or unusual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 and those who supervise or monitor such employees.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4</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In-house legal counsel.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5</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Chief ethics officer or equivalent person.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pPr>
            <a:br>
              <a:rPr lang="en-NG" sz="1800" dirty="0">
                <a:effectLst/>
                <a:latin typeface="Calibri" panose="020F0502020204030204" pitchFamily="34" charset="0"/>
                <a:ea typeface="SimSun" panose="02010600030101010101" pitchFamily="2" charset="-122"/>
                <a:cs typeface="Times New Roman" panose="02020603050405020304" pitchFamily="18" charset="0"/>
              </a:rPr>
            </a:b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6</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person or persons charged with dealing with allegations of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9400">
              <a:lnSpc>
                <a:spcPts val="1090"/>
              </a:lnSpc>
              <a:spcBef>
                <a:spcPts val="260"/>
              </a:spcBef>
              <a:spcAft>
                <a:spcPts val="800"/>
              </a:spcAft>
            </a:pPr>
            <a:endPar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endParaRPr>
          </a:p>
          <a:p>
            <a:pPr marL="1371600">
              <a:lnSpc>
                <a:spcPts val="1160"/>
              </a:lnSpc>
              <a:spcBef>
                <a:spcPts val="1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often</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best</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position</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perpetrate</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Accordingly,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responses</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inquiries</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attitude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3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professional</a:t>
            </a:r>
            <a:r>
              <a:rPr lang="en-NG" sz="1800" kern="0" spc="6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skepticism</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6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6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6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judge</a:t>
            </a:r>
            <a:r>
              <a:rPr lang="en-NG" sz="1800" kern="0" spc="6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6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800" kern="0" spc="6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3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corroborate responses to inquiries with other information.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240 A16. Inquiries of the Internal Audit Function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Appendix</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establishes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requirements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guidance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carrying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out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requirements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ISAs in the context of fraud, the practitioner may inquire about specific activities of 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 including, for example: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57300">
              <a:lnSpc>
                <a:spcPts val="1090"/>
              </a:lnSpc>
              <a:spcBef>
                <a:spcPts val="68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procedures performed, if any, by the internal audit function during the year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detect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573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satisfactorily</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responded</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findings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 those procedures.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779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240 A.17 Obtaining an Understanding of Oversight Exercised by Those Charged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779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 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779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6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oversee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systems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monitoring</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compliance</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law.</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countries,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corporate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practices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well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developed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 governance play an active role in oversight of the entity’s assessment of 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Since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responsibilities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vary</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country,</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important</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responsibilities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enable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 exercised by the appropriate individuals.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62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exercised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insights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susceptibility</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adequacy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integrity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number</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ways,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attending</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meetings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discussions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take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place,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reading</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minutes</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meetings</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making</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inquiries</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 with 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62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Considerations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Specific</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cases,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managing</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single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owner</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manages</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else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role.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cases,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ordinarily</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action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 because there is no oversight separate from 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240 A.18 Consideration of Other Information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7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addition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applying</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environment</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helpful</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discussion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among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team</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members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helpful</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addition,</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client</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acceptance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0"/>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retention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processes,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experience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gained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fo</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p>
          <a:p>
            <a:pPr marL="1371600">
              <a:lnSpc>
                <a:spcPts val="1090"/>
              </a:lnSpc>
              <a:spcBef>
                <a:spcPts val="72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interim</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identification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1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 240 A19. Evaluation of Fraud Risk Factors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usually</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concealed</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very</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difficult</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Nevertheless,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events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incentive or pressure to commit fraud or provide an opportunity to commit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 risk factors). For example: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8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need to meet expectations of third parties to obtain additional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equity financing may create pressure to commit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 The granting of significant bonuses if unrealistic profit targets are met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may create an incentive to commit fraud;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iii. A control environment that is not effective may create an opportunity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commit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6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6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3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cannot</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easily</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ranked</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order</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importance.</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significance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varies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widely.</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specific</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Accordingly,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determination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considered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exercise of professional judgment.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 of fraud risk factors related to fraudulent financial reporting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misappropriation</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presented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Appendix</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E20</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below.</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illustrative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classified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generally present when fraud exists: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8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1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incentive or pressure to commit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perceived opportunity to commit fraud;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ability to rationalize the fraudulent action.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6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6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reflective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attitude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permits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rationalization</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fraudulent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action</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susceptible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observation</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Nevertheless,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become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aware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Although</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described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Appendix</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E20</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cover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broad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range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situations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faced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only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30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7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size,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complexity,</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ownership</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characteristics</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 influence on the consideration of relevant fraud risk factors. For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large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generally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constrain improper conduct by management, such as: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6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1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oversight by those charged with 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effective internal audit function.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existence and enforcement of a written code of conduct.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9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Furthermore, fraud risk factors considered at a business segment operating level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4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insights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4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compared</a:t>
            </a:r>
            <a:r>
              <a:rPr lang="en-NG" sz="1800" kern="0" spc="4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considered at an entity-wide level.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kern="0" spc="7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Considerations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Specific</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considerations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inapplicable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written</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code</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conduct</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but,</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instead,</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developed</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culture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emphasizes</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importance</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integrity</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ethical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behavior</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through oral communication and by management example. Domination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single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generally,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itself,</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failure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display</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attitude</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authorization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compensate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otherwise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reduce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However,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domination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single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potential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deficiency</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since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opportunity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override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2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00"/>
              </a:spcBef>
              <a:spcAft>
                <a:spcPts val="800"/>
              </a:spcAft>
              <a:buNone/>
            </a:pPr>
            <a:r>
              <a:rPr lang="en-NG" sz="1800" b="1" kern="0" dirty="0">
                <a:solidFill>
                  <a:srgbClr val="000000"/>
                </a:solidFill>
                <a:effectLst/>
                <a:latin typeface="Georgia Negreta"/>
                <a:ea typeface="Georgia Negreta"/>
                <a:cs typeface="Georgia Negreta"/>
              </a:rPr>
              <a:t>ISA 240 A20. Examples of Fraud Risk Factors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Appendix</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faced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broad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range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situations.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Separately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presented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two</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types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consideration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fraudulent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misappropriation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each</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types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further</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classified</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generally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occur:</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incentives/pressures,</a:t>
            </a:r>
            <a:r>
              <a:rPr lang="en-NG" sz="1800" kern="0" spc="1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opportunities,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attitudes/rationalizations.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Although</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cover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broad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range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situations,</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only</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accordingly,</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additional</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4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greater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lesser</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significance</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size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different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ownership</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characteristics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order</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intended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reflect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relative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importance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frequency of occurrence.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b="1" kern="0" dirty="0">
                <a:solidFill>
                  <a:srgbClr val="000000"/>
                </a:solidFill>
                <a:effectLst/>
                <a:latin typeface="Georgia Negreta"/>
                <a:ea typeface="Georgia Negreta"/>
                <a:cs typeface="Georgia Negreta"/>
              </a:rPr>
              <a:t>Risk</a:t>
            </a:r>
            <a:r>
              <a:rPr lang="en-NG" sz="1800" b="1" kern="0" spc="1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Factors</a:t>
            </a:r>
            <a:r>
              <a:rPr lang="en-NG" sz="1800" b="1" kern="0" spc="13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Relating</a:t>
            </a:r>
            <a:r>
              <a:rPr lang="en-NG" sz="1800" b="1" kern="0" spc="1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to</a:t>
            </a:r>
            <a:r>
              <a:rPr lang="en-NG" sz="1800" b="1" kern="0" spc="1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Misstatements</a:t>
            </a:r>
            <a:r>
              <a:rPr lang="en-NG" sz="1800" b="1" kern="0" spc="1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Arising</a:t>
            </a:r>
            <a:r>
              <a:rPr lang="en-NG" sz="1800" b="1" kern="0" spc="135"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from</a:t>
            </a:r>
            <a:r>
              <a:rPr lang="en-NG" sz="1800" b="1" kern="0" spc="1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Fraudulent</a:t>
            </a:r>
            <a:r>
              <a:rPr lang="en-NG" sz="1800" b="1" kern="0" spc="1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Financial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b="1" kern="0" dirty="0">
                <a:solidFill>
                  <a:srgbClr val="000000"/>
                </a:solidFill>
                <a:effectLst/>
                <a:latin typeface="Georgia Negreta"/>
                <a:ea typeface="Georgia Negreta"/>
                <a:cs typeface="Georgia Negreta"/>
              </a:rPr>
              <a:t>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following are examples of risk factors relating to misstatements arising from</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fraudulent 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b="1" kern="0" dirty="0">
                <a:solidFill>
                  <a:srgbClr val="000000"/>
                </a:solidFill>
                <a:effectLst/>
                <a:latin typeface="Georgia Negreta"/>
                <a:ea typeface="Georgia Negreta"/>
                <a:cs typeface="Georgia Negreta"/>
              </a:rPr>
              <a:t>Incentives/Pressures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 stability or profitability is threatened by economic, industry, or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 conditions, such as (or as indicated by):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6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High degree of competition or market saturation, accompanied by declining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margins.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 High vulnerability to rapid changes, such as changes in technology, product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obsolescence, or interest rates.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iii. Significant declines in customer demand and increasing business failures in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either the industry or overall economy.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iv. Operating losses making the threat of bankruptcy, foreclosure, or hostile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takeover imminent.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 Recurring negative cash flows from operations or an inability to generate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cash flows from operations while reporting earnings and earnings growth.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vi. Rapid growth or unusual profitability especially compared to that of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other companies in the same industry.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vii. New accounting, statutory, or regulatory requirements.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Excessive pressure exists for management to meet the requirements or expectations 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third parties due to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57300">
              <a:lnSpc>
                <a:spcPts val="1090"/>
              </a:lnSpc>
              <a:spcBef>
                <a:spcPts val="6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Profitability</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trend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expectations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investment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analysts,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institutional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investors,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creditors,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parties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(particularly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expectations</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unduly</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aggressive</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unrealistic),</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expectations</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created</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overly</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optimistic</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press releases or annual report messages.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Need</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to obtain additional debt or equity financing to stay competitive – including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financing of major research and development or capital expenditures.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Marginal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ability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meet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exchange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listing</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requirements 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debt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repayment 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other debt covenant requirements.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Perceived</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or real adverse effects of reporting poor financial results on significant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pending transactions, such as business combinations or contract awards.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8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 available indicates that the personal financial situation of management 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threatened</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arising from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6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Significant financial interests in the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portions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compensation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bonuses,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stock</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earn-out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arrangements)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contingent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upon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achieving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aggressive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targets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stock</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price,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position,</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cash</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flow.</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incentive plans may be contingent upon achieving targets relating only to certain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selected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even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though</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 may not be material to the entity as a whole.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9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Personal</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guarantees of debts of the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 is excessive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pressure 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 or operating personnel to meet financial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targets established by those charged with governance, including sales or profitability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incentive goals.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5"/>
              </a:spcBef>
              <a:spcAft>
                <a:spcPts val="800"/>
              </a:spcAft>
              <a:buNone/>
            </a:pPr>
            <a:r>
              <a:rPr lang="en-NG" sz="1800" b="1" kern="0" dirty="0">
                <a:solidFill>
                  <a:srgbClr val="000000"/>
                </a:solidFill>
                <a:effectLst/>
                <a:latin typeface="Georgia Negreta"/>
                <a:ea typeface="Georgia Negreta"/>
                <a:cs typeface="Georgia Negreta"/>
              </a:rPr>
              <a:t>Opportunities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nature of the industry or the entity’s operations provides opportunities to engage 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fraudulent financial reporting that can arise from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6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Significant related-party transactions not in the ordinary course of business or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with related entities not audited or audited by another firm.</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3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strong financial presence or ability to dominate a certain industry sector that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allows the entity to dictate terms or conditions to suppliers or customers that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may result in inappropriate or non-arm’s-length transactions.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liabilities,</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revenues,</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expenses</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estimates</a:t>
            </a:r>
            <a:r>
              <a:rPr lang="en-NG" sz="18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 subjective judgments or uncertainties that are difficult to corroborate.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unusual, 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highly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complex</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especially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close 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 end that pose difficult “substance over form” questions.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8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operations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located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conducted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across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international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borders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jurisdictions where differing business environments and cultures exist.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of business intermediaries for which there appears to be no clear business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justification.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vii</a:t>
            </a:r>
            <a:r>
              <a:rPr lang="en-NG" sz="1800" kern="0" spc="6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bank accounts or subsidiary or branch operations in tax-haven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jurisdictions for which there appears to be no clear business justification.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monitoring of management is not effective as a result of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6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Domination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single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group</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owner-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managed business) without compensating controls.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3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by those charged with governance over the financial reporting process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internal control is not effective.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 is a complex or unstable organizational structure, as evidenced by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6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Difficulty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controlling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interest in the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Overly</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complex organizational structure involving unusual legal entities 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managerial lines of authority.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High</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turnover of senior management, legal counsel, or those charged 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components are deficient as a result of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1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monitoring</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automated</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interim</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High</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turnover</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rates</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employment</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staff</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technology,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2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systems</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situations involving significant deficiencies in internal 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b="1" kern="0" dirty="0">
                <a:solidFill>
                  <a:srgbClr val="000000"/>
                </a:solidFill>
                <a:effectLst/>
                <a:latin typeface="Georgia Negreta"/>
                <a:ea typeface="Georgia Negreta"/>
                <a:cs typeface="Georgia Negreta"/>
              </a:rPr>
              <a:t>Attitudes/Rationalizations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6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implementation,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enforcement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values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ethical standards by management, or the communication of inappropriate values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or ethical standards, that are not effective.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12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Nonfinancial</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management’s excessive participation in or preoccupation with 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selection of accounting policies or the determination of significant estimates.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Known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history of violations of securities laws 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laws and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regulations,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claims</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against</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senior</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 alleging fraud or violations of laws and regulations.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Excessive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interest by management in maintaining or increasing the entity’s stock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price or earnings trend.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8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practice by management of committing to analysts, creditors, and other third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parties to achieve aggressive or unrealistic forecasts.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failing to remedy known significant deficiencies in internal 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 a timely basis.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vii</a:t>
            </a:r>
            <a:r>
              <a:rPr lang="en-NG" sz="1800" kern="0" spc="1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interest by management in employing inappropriate means to minimize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reported earnings for tax-motivated reasons.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viii</a:t>
            </a:r>
            <a:r>
              <a:rPr lang="en-NG" sz="1800" kern="0" spc="2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Low</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morale among senior 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ix</a:t>
            </a:r>
            <a:r>
              <a:rPr lang="en-NG" sz="1800" kern="0" spc="51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owner-manager makes no distinction between personal and business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a:t>
            </a:r>
            <a:r>
              <a:rPr lang="en-NG" sz="18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Dispute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between shareholders in a closely held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xi</a:t>
            </a:r>
            <a:r>
              <a:rPr lang="en-NG" sz="1800" kern="0" spc="51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Recurring</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attempts</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justify</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marginal</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inappropriate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 on the basis of materiality.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xii</a:t>
            </a:r>
            <a:r>
              <a:rPr lang="en-NG" sz="1800" kern="0" spc="16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relationship between management and the current or predecessor auditor 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pPr>
            <a:br>
              <a:rPr lang="en-NG" sz="1800" dirty="0">
                <a:effectLst/>
                <a:latin typeface="Calibri" panose="020F0502020204030204" pitchFamily="34" charset="0"/>
                <a:ea typeface="SimSun" panose="02010600030101010101" pitchFamily="2" charset="-122"/>
                <a:cs typeface="Times New Roman" panose="02020603050405020304" pitchFamily="18" charset="0"/>
              </a:rPr>
            </a:b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strained, as exhibited by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monitoring of management is not effective as a result of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6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Domination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single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group</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owner-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managed business) without compensating controls.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3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by those charged with governance over the financial reporting process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internal control is not effective.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 is a complex or unstable organizational structure, as evidenced by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00150">
              <a:lnSpc>
                <a:spcPts val="1090"/>
              </a:lnSpc>
              <a:spcBef>
                <a:spcPts val="6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Difficulty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controlling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interest in the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Overly</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complex organizational structure involving unusual legal entities 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managerial lines of authority.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High</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turnover of senior management, legal counsel, or those charged 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components are deficient as a result of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1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monitoring</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automated</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interim</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3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High</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turnover</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rates</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employment</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staff</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technology,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3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2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systems</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situations involving significant deficiencies in internal 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b="1" kern="0" dirty="0">
                <a:solidFill>
                  <a:srgbClr val="000000"/>
                </a:solidFill>
                <a:effectLst/>
                <a:latin typeface="Georgia Negreta"/>
                <a:ea typeface="Georgia Negreta"/>
                <a:cs typeface="Georgia Negreta"/>
              </a:rPr>
              <a:t>Attitudes/Rationalizations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6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implementation,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enforcement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values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ethical standards by management, or the communication of inappropriate values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or ethical standards, that are not effective.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12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Nonfinancial</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management’s excessive participation in or preoccupation with 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selection of accounting policies or the determination of significant estimates.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Known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history of violations of securities laws 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laws and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regulations,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claims</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against</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senior</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governance alleging fraud or violations of laws and regulations.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Excessive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interest by management in maintaining or increasing the entity’s stock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price or earnings trend.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8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practice by management of committing to analysts, creditors, and other third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parties to achieve aggressive or unrealistic forecasts.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failing to remedy known significant deficiencies in internal 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 a timely basis.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vii</a:t>
            </a:r>
            <a:r>
              <a:rPr lang="en-NG" sz="1800" kern="0" spc="1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interest by management in employing inappropriate means to minimize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reported earnings for tax-motivated reasons.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08585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viii</a:t>
            </a:r>
            <a:r>
              <a:rPr lang="en-NG" sz="1800" kern="0" spc="2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Low</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morale among senior management.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ix</a:t>
            </a:r>
            <a:r>
              <a:rPr lang="en-NG" sz="1800" kern="0" spc="51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owner-manager makes no distinction between personal and business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a:t>
            </a:r>
            <a:r>
              <a:rPr lang="en-NG" sz="18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Dispute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between shareholders in a closely held entity.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xi</a:t>
            </a:r>
            <a:r>
              <a:rPr lang="en-NG" sz="1800" kern="0" spc="51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Recurring</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attempts</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justify</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marginal</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inappropriate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 on the basis of materiality.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1430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xii</a:t>
            </a:r>
            <a:r>
              <a:rPr lang="en-NG" sz="1800" kern="0" spc="16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relationship between management and the current or predecessor auditor 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pPr>
            <a:br>
              <a:rPr lang="en-NG" sz="1800" dirty="0">
                <a:effectLst/>
                <a:latin typeface="Calibri" panose="020F0502020204030204" pitchFamily="34" charset="0"/>
                <a:ea typeface="SimSun" panose="02010600030101010101" pitchFamily="2" charset="-122"/>
                <a:cs typeface="Times New Roman" panose="02020603050405020304" pitchFamily="18" charset="0"/>
              </a:rPr>
            </a:b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strained, as exhibited by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Frequent disputes with the current or predecessor auditor on accounting,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1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auditing, or reporting matters.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1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125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Unreasonable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demands on the auditor, such as unrealistic time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1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constraints regarding the completion of the audit or the issuance of the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1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auditor’s report.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1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38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Restrictions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inappropriately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access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people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1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ability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effectively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charged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828800">
              <a:lnSpc>
                <a:spcPts val="1090"/>
              </a:lnSpc>
              <a:spcBef>
                <a:spcPts val="1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 governance.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543050">
              <a:lnSpc>
                <a:spcPts val="1090"/>
              </a:lnSpc>
              <a:spcBef>
                <a:spcPts val="21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123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Domineering</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management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behavior</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 dealing with the auditor, especially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involving attempts to influence the scope of the auditor’s work or the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selection or continuance of personnel assigned to or consulted on the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assurance engagement.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80"/>
              </a:spcBef>
              <a:spcAft>
                <a:spcPts val="800"/>
              </a:spcAft>
              <a:buNone/>
            </a:pPr>
            <a:r>
              <a:rPr lang="en-NG" sz="1800" b="1" kern="0" dirty="0">
                <a:solidFill>
                  <a:srgbClr val="000000"/>
                </a:solidFill>
                <a:effectLst/>
                <a:latin typeface="Georgia Negreta"/>
                <a:ea typeface="Georgia Negreta"/>
                <a:cs typeface="Georgia Negreta"/>
              </a:rPr>
              <a:t>Risk</a:t>
            </a:r>
            <a:r>
              <a:rPr lang="en-NG" sz="1800" b="1" kern="0" spc="6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Factors</a:t>
            </a:r>
            <a:r>
              <a:rPr lang="en-NG" sz="1800" b="1" kern="0" spc="6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Arising</a:t>
            </a:r>
            <a:r>
              <a:rPr lang="en-NG" sz="1800" b="1" kern="0" spc="6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from</a:t>
            </a:r>
            <a:r>
              <a:rPr lang="en-NG" sz="1800" b="1" kern="0" spc="6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Misstatements</a:t>
            </a:r>
            <a:r>
              <a:rPr lang="en-NG" sz="1800" b="1" kern="0" spc="6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Arising</a:t>
            </a:r>
            <a:r>
              <a:rPr lang="en-NG" sz="1800" b="1" kern="0" spc="6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from</a:t>
            </a:r>
            <a:r>
              <a:rPr lang="en-NG" sz="1800" b="1" kern="0" spc="6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Misappropriation</a:t>
            </a:r>
            <a:r>
              <a:rPr lang="en-NG" sz="1800" b="1" kern="0" spc="6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of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b="1" kern="0" dirty="0">
                <a:solidFill>
                  <a:srgbClr val="000000"/>
                </a:solidFill>
                <a:effectLst/>
                <a:latin typeface="Georgia Negreta"/>
                <a:ea typeface="Georgia Negreta"/>
                <a:cs typeface="Georgia Negreta"/>
              </a:rPr>
              <a:t>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arising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misappropriation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classified</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according</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three</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generally</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4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incentives/pressures,</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opportunities,</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attitudes/rationalization.</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arising</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fraudulent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arising</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misappropriation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occur.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ineffective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monitoring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either</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fraudulent</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7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misappropriation</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following</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 arising from misappropriation of 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10"/>
              </a:spcBef>
              <a:spcAft>
                <a:spcPts val="800"/>
              </a:spcAft>
              <a:buNone/>
            </a:pPr>
            <a:r>
              <a:rPr lang="en-NG" sz="1800" b="1" kern="0" dirty="0">
                <a:solidFill>
                  <a:srgbClr val="000000"/>
                </a:solidFill>
                <a:effectLst/>
                <a:latin typeface="Georgia Negreta"/>
                <a:ea typeface="Georgia Negreta"/>
                <a:cs typeface="Georgia Negreta"/>
              </a:rPr>
              <a:t>Incentives/Pressures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Personal financial obligations may create pressure on management or employees with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access to cash or other assets susceptible to theft to misappropriate those 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Adverse</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relationships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between</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access</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cash</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 susceptible to theft may motivate those employees to misappropriate those 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 example, adverse relationships may be created by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1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Known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or anticipated future employee layoffs.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Recent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or anticipated changes to employee compensation or benefit plans.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Promotions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compensation, or other rewards inconsistent with expectations.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2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1025"/>
              </a:spcBef>
              <a:spcAft>
                <a:spcPts val="800"/>
              </a:spcAft>
              <a:buNone/>
            </a:pPr>
            <a:r>
              <a:rPr lang="en-NG" sz="1800" b="1" kern="0" dirty="0">
                <a:solidFill>
                  <a:srgbClr val="000000"/>
                </a:solidFill>
                <a:effectLst/>
                <a:latin typeface="Georgia Negreta"/>
                <a:ea typeface="Georgia Negreta"/>
                <a:cs typeface="Georgia Negreta"/>
              </a:rPr>
              <a:t>Opportunities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Certain</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characteristics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increase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susceptibility</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misappropriation. For example, opportunities to misappropriate assets increase when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 are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50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1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Large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amounts of cash on hand or processed.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Inventory</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items that are small in size, of high value, or in high demand.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42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Easily</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convertible assets, such as bearer bonds, diamonds, or computer chips.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Fixed</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size,</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marketable,</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lacking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observable identification of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ownershi</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t>
            </a:r>
          </a:p>
          <a:p>
            <a:pPr marL="914400">
              <a:lnSpc>
                <a:spcPts val="1090"/>
              </a:lnSpc>
              <a:spcBef>
                <a:spcPts val="72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increase</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susceptibility</a:t>
            </a:r>
            <a:r>
              <a:rPr lang="en-NG" sz="1800" kern="0" spc="7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misappropriation of those assets. For example, misappropriation of assets may occur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 there is the following: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6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Inadequate segregation of duties or independent checks.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senior</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expenditures,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travel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other re-imbursements.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responsible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 inadequate supervision or monitoring of remote locations.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8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job applicant screening of employees with access to 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8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record keeping with respect to 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system</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authorization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approval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purchasing).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vii</a:t>
            </a:r>
            <a:r>
              <a:rPr lang="en-NG" sz="1800" kern="0" spc="1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physical</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safeguards</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cash,</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investments,</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inventory,</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fixed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viii</a:t>
            </a:r>
            <a:r>
              <a:rPr lang="en-NG" sz="1800" kern="0" spc="16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Lack</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of complete and timely reconciliations of 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ix</a:t>
            </a:r>
            <a:r>
              <a:rPr lang="en-NG" sz="1800" kern="0" spc="51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Lack</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timely</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documentation</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800" kern="0" spc="4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 credits for merchandise returns.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a:t>
            </a:r>
            <a:r>
              <a:rPr lang="en-NG" sz="18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Lack</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of mandatory vacations for employees performing key control functions.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xi</a:t>
            </a:r>
            <a:r>
              <a:rPr lang="en-NG" sz="1800" kern="0" spc="51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technology,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enables</a:t>
            </a:r>
            <a:r>
              <a:rPr lang="en-NG" sz="1800" kern="0" spc="1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technology</a:t>
            </a:r>
            <a:r>
              <a:rPr lang="en-NG" sz="1800" kern="0" spc="1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a:t>
            </a:r>
            <a:r>
              <a:rPr lang="en-NG" sz="1800" kern="0" spc="1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perpetrate</a:t>
            </a:r>
            <a:r>
              <a:rPr lang="en-NG" sz="1800" kern="0" spc="1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misappropriation.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xii</a:t>
            </a:r>
            <a:r>
              <a:rPr lang="en-NG" sz="1800" kern="0" spc="16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access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automated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records,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review of computer systems event logs.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730"/>
              </a:spcBef>
              <a:spcAft>
                <a:spcPts val="800"/>
              </a:spcAft>
              <a:buNone/>
            </a:pPr>
            <a:r>
              <a:rPr lang="en-NG" sz="1800" b="1" kern="0" dirty="0">
                <a:solidFill>
                  <a:srgbClr val="000000"/>
                </a:solidFill>
                <a:effectLst/>
                <a:latin typeface="Georgia Negreta"/>
                <a:ea typeface="Georgia Negreta"/>
                <a:cs typeface="Georgia Negreta"/>
              </a:rPr>
              <a:t>Attitudes/Rationalizations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70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Disregard for the need for monitoring or reducing risks related to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misappropriations of assets.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 Disregard for internal control over misappropriation of assets by overriding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existing controls or by failing to take appropriate remedial action on known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deficiencies in internal control.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iii.</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Behavior</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indicating</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displeasure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dissatisfaction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treatment of the employee.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iv</a:t>
            </a:r>
            <a:r>
              <a:rPr lang="en-NG" sz="1800" kern="0" spc="52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Changes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behavior</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lifestyle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assets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6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 misappropriated.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7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8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Tolerance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of petty theft.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2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995"/>
              </a:spcBef>
              <a:spcAft>
                <a:spcPts val="800"/>
              </a:spcAft>
              <a:buNone/>
            </a:pPr>
            <a:r>
              <a:rPr lang="en-NG" sz="1800" b="1" kern="0" dirty="0">
                <a:solidFill>
                  <a:srgbClr val="000000"/>
                </a:solidFill>
                <a:effectLst/>
                <a:latin typeface="Georgia Negreta"/>
                <a:ea typeface="Georgia Negreta"/>
                <a:cs typeface="Georgia Negreta"/>
              </a:rPr>
              <a:t>ISA</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240</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A21</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Identification</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and</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Assessment</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of</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the</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Risks</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of</a:t>
            </a:r>
            <a:r>
              <a:rPr lang="en-NG" sz="1800" b="1" kern="0" spc="440" dirty="0">
                <a:solidFill>
                  <a:srgbClr val="000000"/>
                </a:solidFill>
                <a:effectLst/>
                <a:latin typeface="Georgia Negreta"/>
                <a:ea typeface="Georgia Negreta"/>
                <a:cs typeface="Georgia Negreta"/>
              </a:rPr>
              <a:t> </a:t>
            </a:r>
            <a:r>
              <a:rPr lang="en-NG" sz="1800" b="1" kern="0" dirty="0">
                <a:solidFill>
                  <a:srgbClr val="000000"/>
                </a:solidFill>
                <a:effectLst/>
                <a:latin typeface="Georgia Negreta"/>
                <a:ea typeface="Georgia Negreta"/>
                <a:cs typeface="Georgia Negreta"/>
              </a:rPr>
              <a:t>Material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90"/>
              </a:lnSpc>
              <a:spcBef>
                <a:spcPts val="265"/>
              </a:spcBef>
              <a:spcAft>
                <a:spcPts val="800"/>
              </a:spcAft>
              <a:buNone/>
            </a:pPr>
            <a:r>
              <a:rPr lang="en-NG" sz="1800" b="1" kern="0" dirty="0">
                <a:solidFill>
                  <a:srgbClr val="000000"/>
                </a:solidFill>
                <a:effectLst/>
                <a:latin typeface="Georgia Negreta"/>
                <a:ea typeface="Georgia Negreta"/>
                <a:cs typeface="Georgia Negreta"/>
              </a:rPr>
              <a:t>Misstatement Due to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144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77900">
              <a:lnSpc>
                <a:spcPts val="1090"/>
              </a:lnSpc>
              <a:spcBef>
                <a:spcPts val="63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 of Fraud in Revenue Recognition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779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76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fraudulent</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revenue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recognition often results from an overstatement of revenues through, for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example, premature revenue recognition or recording fictitious revenues. It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may result also from an understatement of revenues through, for example,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improperly shifting revenues to a later period.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   The risks of fraud in revenue recognition may be greater in some entities than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others. For example, there may be pressures or incentives on management to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commit fraudulent financial reporting through inappropriate revenue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recognition in the case of listed entities when, for example, performance is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715"/>
              </a:spcBef>
              <a:spcAft>
                <a:spcPts val="800"/>
              </a:spcAft>
              <a:buNone/>
            </a:pPr>
            <a:br>
              <a:rPr lang="en-NG" sz="1800" dirty="0">
                <a:effectLst/>
                <a:latin typeface="Calibri" panose="020F0502020204030204" pitchFamily="34" charset="0"/>
                <a:ea typeface="SimSun" panose="02010600030101010101" pitchFamily="2" charset="-122"/>
                <a:cs typeface="Times New Roman" panose="02020603050405020304" pitchFamily="18" charset="0"/>
              </a:rPr>
            </a:b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measured in terms of year over year revenue growth or profit. Similarly, for example, </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314450">
              <a:lnSpc>
                <a:spcPts val="1090"/>
              </a:lnSpc>
              <a:spcBef>
                <a:spcPts val="71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 may be greater risks of fraud in revenue recognition in the case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1445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of entities that generate a substantial portion of revenues through cash sales.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3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iii. The presumption that there are risks of fraud in revenue recognition may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rebutted.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revenue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recognition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case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single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type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simple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revenue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90"/>
              </a:lnSpc>
              <a:spcBef>
                <a:spcPts val="24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 leasehold revenue from a single unit rental property.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02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20750">
              <a:lnSpc>
                <a:spcPts val="1090"/>
              </a:lnSpc>
              <a:spcBef>
                <a:spcPts val="67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240</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A31.</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77900">
              <a:lnSpc>
                <a:spcPts val="1090"/>
              </a:lnSpc>
              <a:spcBef>
                <a:spcPts val="26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Understanding the Entity’s Related Controls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977900">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85900">
              <a:lnSpc>
                <a:spcPts val="1090"/>
              </a:lnSpc>
              <a:spcBef>
                <a:spcPts val="7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chooses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implement,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nature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chooses</a:t>
            </a:r>
            <a:r>
              <a:rPr lang="en-NG" sz="1800"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assume.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Smaller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entities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often</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processes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measure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performance.</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reveal</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relies</a:t>
            </a:r>
            <a:r>
              <a:rPr lang="en-NG" sz="1800"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certain</a:t>
            </a:r>
            <a:r>
              <a:rPr lang="en-NG" sz="1800" kern="0" spc="5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key</a:t>
            </a:r>
            <a:r>
              <a:rPr lang="en-NG" sz="1800" kern="0" spc="5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indicators</a:t>
            </a:r>
            <a:r>
              <a:rPr lang="en-NG" sz="1800" kern="0" spc="5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5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a:t>
            </a:r>
            <a:r>
              <a:rPr lang="en-NG" sz="1800" kern="0" spc="5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5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performance</a:t>
            </a:r>
            <a:r>
              <a:rPr lang="en-NG" sz="1800" kern="0" spc="5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taking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action.</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indicates</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absence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measurement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increased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detected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corrected.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implement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materially</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misstated</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consideration,</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conclude</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cost</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implement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maintain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particular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relation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reduction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 of material misstatement due to fraud to be achieved.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07185">
              <a:lnSpc>
                <a:spcPts val="1000"/>
              </a:lnSpc>
              <a:spcAft>
                <a:spcPts val="800"/>
              </a:spcAft>
              <a:buNone/>
            </a:pPr>
            <a:r>
              <a:rPr lang="en-NG" sz="1800" kern="100" dirty="0">
                <a:effectLst/>
                <a:latin typeface="SimSun" panose="02010600030101010101" pitchFamily="2" charset="-122"/>
                <a:ea typeface="SimSun" panose="02010600030101010101" pitchFamily="2" charset="-122"/>
                <a:cs typeface="SimSun" panose="02010600030101010101" pitchFamily="2" charset="-122"/>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428750">
              <a:lnSpc>
                <a:spcPts val="1090"/>
              </a:lnSpc>
              <a:spcBef>
                <a:spcPts val="60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ii</a:t>
            </a:r>
            <a:r>
              <a:rPr lang="en-NG" sz="1800" kern="0" spc="7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therefore</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important</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5735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designed,</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implemented</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maintained</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5735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learn,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example,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5735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consciously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chosen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accept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associated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lack</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5735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segregation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duties.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5735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useful</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57350">
              <a:lnSpc>
                <a:spcPts val="1090"/>
              </a:lnSpc>
              <a:spcBef>
                <a:spcPts val="255"/>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contain</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657350">
              <a:lnSpc>
                <a:spcPts val="1090"/>
              </a:lnSpc>
              <a:spcBef>
                <a:spcPts val="255"/>
              </a:spcBef>
              <a:spcAft>
                <a:spcPts val="800"/>
              </a:spcAft>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 due to fraud.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a:buNone/>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371600">
              <a:lnSpc>
                <a:spcPts val="1090"/>
              </a:lnSpc>
              <a:spcBef>
                <a:spcPts val="250"/>
              </a:spcBef>
              <a:spcAft>
                <a:spcPts val="800"/>
              </a:spcAft>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a:buNone/>
            </a:pPr>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13</a:t>
            </a:fld>
            <a:endParaRPr lang="en-US"/>
          </a:p>
        </p:txBody>
      </p:sp>
    </p:spTree>
    <p:extLst>
      <p:ext uri="{BB962C8B-B14F-4D97-AF65-F5344CB8AC3E}">
        <p14:creationId xmlns:p14="http://schemas.microsoft.com/office/powerpoint/2010/main" val="96886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974850">
              <a:lnSpc>
                <a:spcPts val="910"/>
              </a:lnSpc>
              <a:spcBef>
                <a:spcPts val="1320"/>
              </a:spcBef>
              <a:spcAft>
                <a:spcPts val="800"/>
              </a:spcAft>
              <a:buNone/>
            </a:pP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Note:</a:t>
            </a:r>
            <a:r>
              <a:rPr lang="en-NG" sz="1800" b="1"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i="1"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purposes</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i="1"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others,</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means</a:t>
            </a:r>
            <a:r>
              <a:rPr lang="en-NG" sz="1800" i="1"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attainment</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maintenance</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knowledge</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enables</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ably</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tasks</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assigned</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them,</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means</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ability</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i="1"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tasks</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impartially</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intellectual</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honesty.</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i="1"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US"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i="1"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person's</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qualifications</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ability</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i="1"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plans</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i="1"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either</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inhibit</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promote</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person's</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ability</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i="1"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 degree of objectivity the work the practitioner plans to use.</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1415"/>
              </a:spcBef>
              <a:spcAft>
                <a:spcPts val="800"/>
              </a:spcAft>
              <a:buNone/>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974850">
              <a:lnSpc>
                <a:spcPts val="910"/>
              </a:lnSpc>
              <a:spcBef>
                <a:spcPts val="1415"/>
              </a:spcBef>
              <a:spcAft>
                <a:spcPts val="800"/>
              </a:spcAft>
              <a:buNone/>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974850">
              <a:lnSpc>
                <a:spcPts val="910"/>
              </a:lnSpc>
              <a:spcBef>
                <a:spcPts val="1415"/>
              </a:spcBef>
              <a:spcAft>
                <a:spcPts val="800"/>
              </a:spcAft>
              <a:buNone/>
            </a:pPr>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Note:</a:t>
            </a:r>
            <a:r>
              <a:rPr lang="en-NG" sz="18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b="1"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b="1"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persons</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low</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degree</a:t>
            </a:r>
            <a:r>
              <a:rPr lang="en-NG" sz="1800" i="1"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regardless</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Likewise,</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b="1"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b="1" i="1"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persons</a:t>
            </a:r>
            <a:r>
              <a:rPr lang="en-NG" sz="1800" i="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i="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low</a:t>
            </a:r>
            <a:r>
              <a:rPr lang="en-NG" sz="1800" i="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i="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1800" i="1"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regardless</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degree</a:t>
            </a:r>
            <a:r>
              <a:rPr lang="en-NG" sz="1800" i="1"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Personnel</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whose</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core</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serve</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compliance</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authority</a:t>
            </a:r>
            <a:r>
              <a:rPr lang="en-NG" sz="1800" i="1"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buNone/>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i="1"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 such as</a:t>
            </a:r>
            <a:r>
              <a:rPr lang="en-NG" sz="1800" i="1"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i="1"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800" i="1"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normally</a:t>
            </a:r>
            <a:r>
              <a:rPr lang="en-NG" sz="1800" i="1"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 expected</a:t>
            </a:r>
            <a:r>
              <a:rPr lang="en-NG" sz="1800" i="1"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i="1"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 greater competence and</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pPr marL="1974850">
              <a:lnSpc>
                <a:spcPts val="910"/>
              </a:lnSpc>
              <a:spcBef>
                <a:spcPts val="250"/>
              </a:spcBef>
              <a:spcAft>
                <a:spcPts val="800"/>
              </a:spcAft>
            </a:pPr>
            <a:r>
              <a:rPr lang="en-NG" sz="18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 in performing the type of work that will be useful to the practitioner.</a:t>
            </a:r>
            <a:endParaRPr lang="en-NG" sz="1800" i="1"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14</a:t>
            </a:fld>
            <a:endParaRPr lang="en-US"/>
          </a:p>
        </p:txBody>
      </p:sp>
    </p:spTree>
    <p:extLst>
      <p:ext uri="{BB962C8B-B14F-4D97-AF65-F5344CB8AC3E}">
        <p14:creationId xmlns:p14="http://schemas.microsoft.com/office/powerpoint/2010/main" val="2847116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ANAN 2013 ICFR</a:t>
            </a:r>
          </a:p>
          <a:p>
            <a:pPr>
              <a:lnSpc>
                <a:spcPct val="107000"/>
              </a:lnSpc>
              <a:spcAft>
                <a:spcPts val="800"/>
              </a:spcAft>
              <a:buNone/>
            </a:pP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Auditors’ Report on Internal Controls</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Report of independent auditors to the members of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Association of Nigerian Accountants of Nigeria (ANAN)</a:t>
            </a:r>
          </a:p>
          <a:p>
            <a:pPr>
              <a:lnSpc>
                <a:spcPct val="107000"/>
              </a:lnSpc>
              <a:spcAft>
                <a:spcPts val="800"/>
              </a:spcAft>
              <a:buNone/>
            </a:pP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We have audited the internal control over financial reporting of Association of Nigerian Accountants of Nigeria (ANAN</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as at 31 December 2013. </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As described in management report on internal control over financial reporting, Management has included in its assessment in its effectiveness of internal control over reporting of Nigerian College of Accountancy (NCA) Jos, which it has the ability to dictate or modify the control.</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Association’s Council is responsible for maintaining effective internal control over financial reporting and for its assessment of the effectiveness of internal control over financial reporting, included in the management report on internal control over financial reporting. Our responsibility is to express an opinion on the</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Association’s internal control over financial reporting based on our audit.</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We conducted our audit in accordance with generally accepted audit standards. Those standards require that we plan and perform the audit to obtain reasonable assurance about whether effective internal control over financial reporting was maintained in all material respects. Our audit included obtaining an understanding of internal control over financial reporting, assessing the risk where a material weakness exists, testing and evaluating the design and operating effectiveness of internal control based on the assessed risk, and performing such other procedures as we considered necessary in the circumstances. We believe that our audit provides a reasonable basis for our opinion.</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Association’</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internal control over financial reporting is a process designed by, or under the supervision of, the Association’s President, Treasurer, the Registrar, and the Principal Financial Officers and Chief Executive, or persons performing similar functions, and affected by the Association’s Council, Management, and other personnel to provide reasonable assurance regarding the reliability of financial reporting and the preparation of financial statements for external purposes in accordance with generally accepted accounting principles. The internal control over financial reporting includes policies and procedures that:</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(1)</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Pertains to the maintenance of records that, in reasonable detail, accurately and fairly reflect the transactions and dispositions of the assets of the Association.</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Provides reasonable assurance that transactions are recorded as necessary to produce reliable financial statements and that receipts and payments are being made only in accordance with authorization of Council and Management of the Association.</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Provides reasonable assurance regarding prevention or timely detection of unauthorized acquisition, use, or disposition of the Association’s assets that could have a material effect on the financial statements.</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Because of the inherent limitation of internal control over financial reporting, including the possibility of confusion or improper management override, material misstatements  due to error or fraud may not be prevented or detected on a timely basis. Also, projections of any evaluation of effectiveness to future periods are subject to the risk that the controls may become inadequate because of changes in conditions or because the degree of compliance with the policies or procedures may deteriorate.</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 our opinion, the Association maintained, in all material respects, effective internal control over financial reporting as at 31 December 2013.</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pPr>
              <a:lnSpc>
                <a:spcPct val="107000"/>
              </a:lnSpc>
              <a:spcAft>
                <a:spcPts val="8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We have also audited the Consolidated Financial Statements of the Association as of and for the year ended 31 December 2013. The Financial Statements are prepared in accordance with international Financial Reporting Standards (IFRS), as issued by the International Accounting Standard Board (IASB). </a:t>
            </a:r>
          </a:p>
          <a:p>
            <a:pPr>
              <a:lnSpc>
                <a:spcPct val="107000"/>
              </a:lnSpc>
              <a:spcAft>
                <a:spcPts val="800"/>
              </a:spcAf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Our report dated 20</a:t>
            </a:r>
            <a:r>
              <a:rPr lang="en-US" sz="1800" baseline="30000" dirty="0">
                <a:effectLst/>
                <a:latin typeface="Times New Roman" panose="02020603050405020304" pitchFamily="18" charset="0"/>
                <a:ea typeface="Times New Roman" panose="02020603050405020304" pitchFamily="18" charset="0"/>
                <a:cs typeface="Times New Roman" panose="02020603050405020304" pitchFamily="18" charset="0"/>
              </a:rPr>
              <a:t>th</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March, 2014 expressed an unqualified opinion on those   Financial Statements.</a:t>
            </a:r>
            <a:endParaRPr lang="en-NG" sz="1800" dirty="0">
              <a:effectLst/>
              <a:latin typeface="Calibri" panose="020F0502020204030204" pitchFamily="34" charset="0"/>
              <a:ea typeface="DengXian" panose="020B0503020204020204"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15</a:t>
            </a:fld>
            <a:endParaRPr lang="en-US"/>
          </a:p>
        </p:txBody>
      </p:sp>
    </p:spTree>
    <p:extLst>
      <p:ext uri="{BB962C8B-B14F-4D97-AF65-F5344CB8AC3E}">
        <p14:creationId xmlns:p14="http://schemas.microsoft.com/office/powerpoint/2010/main" val="3754492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top-down</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approach</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describes</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sequential</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thought</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necessarily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order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will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 the auditing procedures.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
        <p:nvSpPr>
          <p:cNvPr id="4" name="Slide Number Placeholder 3"/>
          <p:cNvSpPr>
            <a:spLocks noGrp="1"/>
          </p:cNvSpPr>
          <p:nvPr>
            <p:ph type="sldNum" sz="quarter" idx="5"/>
          </p:nvPr>
        </p:nvSpPr>
        <p:spPr/>
        <p:txBody>
          <a:bodyPr/>
          <a:lstStyle/>
          <a:p>
            <a:pPr>
              <a:defRPr/>
            </a:pPr>
            <a:fld id="{0F7DB4DB-56E6-46B3-B653-E6CD12D6C2B6}" type="slidenum">
              <a:rPr lang="en-US" smtClean="0"/>
              <a:pPr>
                <a:defRPr/>
              </a:pPr>
              <a:t>16</a:t>
            </a:fld>
            <a:endParaRPr lang="en-US"/>
          </a:p>
        </p:txBody>
      </p:sp>
    </p:spTree>
    <p:extLst>
      <p:ext uri="{BB962C8B-B14F-4D97-AF65-F5344CB8AC3E}">
        <p14:creationId xmlns:p14="http://schemas.microsoft.com/office/powerpoint/2010/main" val="2917511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a:t>Click to edit Master title style</a:t>
            </a: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13"/>
          <p:cNvSpPr>
            <a:spLocks noGrp="1"/>
          </p:cNvSpPr>
          <p:nvPr>
            <p:ph type="dt" sz="half" idx="10"/>
          </p:nvPr>
        </p:nvSpPr>
        <p:spPr/>
        <p:txBody>
          <a:bodyPr/>
          <a:lstStyle>
            <a:lvl1pPr>
              <a:defRPr/>
            </a:lvl1pPr>
          </a:lstStyle>
          <a:p>
            <a:pPr>
              <a:defRPr/>
            </a:pPr>
            <a:fld id="{F5F5C10B-060E-42C5-A55F-0D6A9E2C5FE2}" type="datetimeFigureOut">
              <a:rPr lang="en-US"/>
              <a:pPr>
                <a:defRPr/>
              </a:pPr>
              <a:t>5/18/2025</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1888290F-6702-455B-AE31-CEFD892CF38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4DE5549D-5D88-4EFD-A0A5-7489246B1714}" type="datetimeFigureOut">
              <a:rPr lang="en-US"/>
              <a:pPr>
                <a:defRPr/>
              </a:pPr>
              <a:t>5/18/2025</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612CCCFE-08C5-4483-A7EF-2908B80F61E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DEE31E14-21CC-48BA-A29A-79501941DEA5}" type="datetimeFigureOut">
              <a:rPr lang="en-US"/>
              <a:pPr>
                <a:defRPr/>
              </a:pPr>
              <a:t>5/18/2025</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7C68B101-692F-4158-A2FB-3B5000EC050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4A7FCD21-5502-44B0-92B5-527BD471EE93}" type="datetimeFigureOut">
              <a:rPr lang="en-US"/>
              <a:pPr>
                <a:defRPr/>
              </a:pPr>
              <a:t>5/18/2025</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C7268523-31B5-49F6-B494-71C46CAC3360}"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0E4BE20C-9A06-4771-A5C4-E5E106E9BB0D}" type="datetimeFigureOut">
              <a:rPr lang="en-US"/>
              <a:pPr>
                <a:defRPr/>
              </a:pPr>
              <a:t>5/18/2025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2D60A32-DDC6-4C22-B361-A8C994112E09}"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fld id="{D6F4B284-61B6-4D7C-9B91-89D320D26824}" type="datetimeFigureOut">
              <a:rPr lang="en-US"/>
              <a:pPr>
                <a:defRPr/>
              </a:pPr>
              <a:t>5/18/2025</a:t>
            </a:fld>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87B4261C-6E7B-4753-8980-C7D04F62F58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13"/>
          <p:cNvSpPr>
            <a:spLocks noGrp="1"/>
          </p:cNvSpPr>
          <p:nvPr>
            <p:ph type="dt" sz="half" idx="10"/>
          </p:nvPr>
        </p:nvSpPr>
        <p:spPr/>
        <p:txBody>
          <a:bodyPr/>
          <a:lstStyle>
            <a:lvl1pPr>
              <a:defRPr/>
            </a:lvl1pPr>
          </a:lstStyle>
          <a:p>
            <a:pPr>
              <a:defRPr/>
            </a:pPr>
            <a:fld id="{CC0FC023-305F-4F8E-BDCF-99DFE79E9949}" type="datetimeFigureOut">
              <a:rPr lang="en-US"/>
              <a:pPr>
                <a:defRPr/>
              </a:pPr>
              <a:t>5/18/2025</a:t>
            </a:fld>
            <a:endParaRPr lang="en-GB"/>
          </a:p>
        </p:txBody>
      </p:sp>
      <p:sp>
        <p:nvSpPr>
          <p:cNvPr id="8" name="Footer Placeholder 2"/>
          <p:cNvSpPr>
            <a:spLocks noGrp="1"/>
          </p:cNvSpPr>
          <p:nvPr>
            <p:ph type="ftr" sz="quarter" idx="11"/>
          </p:nvPr>
        </p:nvSpPr>
        <p:spPr/>
        <p:txBody>
          <a:bodyPr/>
          <a:lstStyle>
            <a:lvl1pPr>
              <a:defRPr/>
            </a:lvl1pPr>
          </a:lstStyle>
          <a:p>
            <a:pPr>
              <a:defRPr/>
            </a:pPr>
            <a:endParaRPr lang="en-GB"/>
          </a:p>
        </p:txBody>
      </p:sp>
      <p:sp>
        <p:nvSpPr>
          <p:cNvPr id="9" name="Slide Number Placeholder 22"/>
          <p:cNvSpPr>
            <a:spLocks noGrp="1"/>
          </p:cNvSpPr>
          <p:nvPr>
            <p:ph type="sldNum" sz="quarter" idx="12"/>
          </p:nvPr>
        </p:nvSpPr>
        <p:spPr/>
        <p:txBody>
          <a:bodyPr/>
          <a:lstStyle>
            <a:lvl1pPr>
              <a:defRPr/>
            </a:lvl1pPr>
          </a:lstStyle>
          <a:p>
            <a:pPr>
              <a:defRPr/>
            </a:pPr>
            <a:fld id="{ADA33D83-158E-4D9E-BB23-664963B8A8F2}"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fld id="{6BF09AA3-4CC1-4FF2-84A3-2A3342275A5F}" type="datetimeFigureOut">
              <a:rPr lang="en-US"/>
              <a:pPr>
                <a:defRPr/>
              </a:pPr>
              <a:t>5/18/2025</a:t>
            </a:fld>
            <a:endParaRPr lang="en-GB"/>
          </a:p>
        </p:txBody>
      </p:sp>
      <p:sp>
        <p:nvSpPr>
          <p:cNvPr id="4" name="Footer Placeholder 2"/>
          <p:cNvSpPr>
            <a:spLocks noGrp="1"/>
          </p:cNvSpPr>
          <p:nvPr>
            <p:ph type="ftr" sz="quarter" idx="11"/>
          </p:nvPr>
        </p:nvSpPr>
        <p:spPr/>
        <p:txBody>
          <a:bodyPr/>
          <a:lstStyle>
            <a:lvl1pPr>
              <a:defRPr/>
            </a:lvl1pPr>
          </a:lstStyle>
          <a:p>
            <a:pPr>
              <a:defRPr/>
            </a:pPr>
            <a:endParaRPr lang="en-GB"/>
          </a:p>
        </p:txBody>
      </p:sp>
      <p:sp>
        <p:nvSpPr>
          <p:cNvPr id="5" name="Slide Number Placeholder 22"/>
          <p:cNvSpPr>
            <a:spLocks noGrp="1"/>
          </p:cNvSpPr>
          <p:nvPr>
            <p:ph type="sldNum" sz="quarter" idx="12"/>
          </p:nvPr>
        </p:nvSpPr>
        <p:spPr/>
        <p:txBody>
          <a:bodyPr/>
          <a:lstStyle>
            <a:lvl1pPr>
              <a:defRPr/>
            </a:lvl1pPr>
          </a:lstStyle>
          <a:p>
            <a:pPr>
              <a:defRPr/>
            </a:pPr>
            <a:fld id="{C796512F-1D94-40B4-A367-5053D5EF321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B6B92857-3D9B-4E3A-8A67-C78C861BC9D8}" type="datetimeFigureOut">
              <a:rPr lang="en-US"/>
              <a:pPr>
                <a:defRPr/>
              </a:pPr>
              <a:t>5/18/2025</a:t>
            </a:fld>
            <a:endParaRPr lang="en-GB"/>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22"/>
          <p:cNvSpPr>
            <a:spLocks noGrp="1"/>
          </p:cNvSpPr>
          <p:nvPr>
            <p:ph type="sldNum" sz="quarter" idx="12"/>
          </p:nvPr>
        </p:nvSpPr>
        <p:spPr/>
        <p:txBody>
          <a:bodyPr/>
          <a:lstStyle>
            <a:lvl1pPr>
              <a:defRPr/>
            </a:lvl1pPr>
          </a:lstStyle>
          <a:p>
            <a:pPr>
              <a:defRPr/>
            </a:pPr>
            <a:fld id="{114E66DA-3D8B-420E-A5FE-B43241CD1F3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fld id="{F441EFF7-9C67-43BB-A0C4-549B412BDCD4}" type="datetimeFigureOut">
              <a:rPr lang="en-US"/>
              <a:pPr>
                <a:defRPr/>
              </a:pPr>
              <a:t>5/18/2025</a:t>
            </a:fld>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61FA5628-C53A-405D-B8D8-42679334870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a:t>Click to edit Master text styles</a:t>
            </a:r>
          </a:p>
        </p:txBody>
      </p:sp>
      <p:sp>
        <p:nvSpPr>
          <p:cNvPr id="5" name="Date Placeholder 13"/>
          <p:cNvSpPr>
            <a:spLocks noGrp="1"/>
          </p:cNvSpPr>
          <p:nvPr>
            <p:ph type="dt" sz="half" idx="10"/>
          </p:nvPr>
        </p:nvSpPr>
        <p:spPr/>
        <p:txBody>
          <a:bodyPr/>
          <a:lstStyle>
            <a:lvl1pPr>
              <a:defRPr/>
            </a:lvl1pPr>
          </a:lstStyle>
          <a:p>
            <a:pPr>
              <a:defRPr/>
            </a:pPr>
            <a:fld id="{9AC269C5-F647-4CE9-AFEB-B8D7C23101AD}" type="datetimeFigureOut">
              <a:rPr lang="en-US"/>
              <a:pPr>
                <a:defRPr/>
              </a:pPr>
              <a:t>5/18/2025</a:t>
            </a:fld>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FABEF329-C0D4-4B55-BCB8-41201E8772C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a:t>Click to edit Master title style</a:t>
            </a:r>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fld id="{90F1291A-FC0C-4119-9DB5-79C36BB9B3A7}" type="datetimeFigureOut">
              <a:rPr lang="en-US"/>
              <a:pPr>
                <a:defRPr/>
              </a:pPr>
              <a:t>5/18/2025</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134415B9-21FC-4B64-9639-E407EBB45169}"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31"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10.emf"/><Relationship Id="rId5" Type="http://schemas.openxmlformats.org/officeDocument/2006/relationships/oleObject" Target="../embeddings/oleObject1.bin"/><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9.jpg"/><Relationship Id="rId5" Type="http://schemas.openxmlformats.org/officeDocument/2006/relationships/image" Target="../media/image2.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310CC-6664-DC0C-64F7-2A18F07A833E}"/>
              </a:ext>
            </a:extLst>
          </p:cNvPr>
          <p:cNvSpPr>
            <a:spLocks noGrp="1"/>
          </p:cNvSpPr>
          <p:nvPr>
            <p:ph type="ctrTitle"/>
          </p:nvPr>
        </p:nvSpPr>
        <p:spPr/>
        <p:txBody>
          <a:bodyPr>
            <a:noAutofit/>
          </a:bodyPr>
          <a:lstStyle/>
          <a:p>
            <a:r>
              <a:rPr lang="en-US" sz="4400" dirty="0"/>
              <a:t>ASSOCIATION OF NATIONAL ACCOUNTANTS OF NIGERIA</a:t>
            </a:r>
            <a:endParaRPr lang="en-NG" sz="4400" dirty="0"/>
          </a:p>
        </p:txBody>
      </p:sp>
      <p:sp>
        <p:nvSpPr>
          <p:cNvPr id="3" name="Subtitle 2">
            <a:extLst>
              <a:ext uri="{FF2B5EF4-FFF2-40B4-BE49-F238E27FC236}">
                <a16:creationId xmlns:a16="http://schemas.microsoft.com/office/drawing/2014/main" id="{1F80671D-9C24-48A1-CD2C-2A0A8CA29629}"/>
              </a:ext>
            </a:extLst>
          </p:cNvPr>
          <p:cNvSpPr>
            <a:spLocks noGrp="1"/>
          </p:cNvSpPr>
          <p:nvPr>
            <p:ph type="subTitle" idx="1"/>
          </p:nvPr>
        </p:nvSpPr>
        <p:spPr>
          <a:xfrm>
            <a:off x="1371600" y="3331698"/>
            <a:ext cx="6400800" cy="2154702"/>
          </a:xfrm>
        </p:spPr>
        <p:txBody>
          <a:bodyPr/>
          <a:lstStyle/>
          <a:p>
            <a:r>
              <a:rPr lang="en-US" sz="3200" dirty="0"/>
              <a:t>MANDATORY PROFESSIONAL PRACTITIONERS’ FORUM, MPPF,</a:t>
            </a:r>
          </a:p>
          <a:p>
            <a:r>
              <a:rPr lang="en-US" sz="3200" dirty="0"/>
              <a:t>MAY &amp; NOVEMBER, 2025</a:t>
            </a:r>
          </a:p>
          <a:p>
            <a:r>
              <a:rPr lang="en-US" sz="3200" dirty="0"/>
              <a:t>ABUJA &amp; LAGOS</a:t>
            </a:r>
          </a:p>
          <a:p>
            <a:endParaRPr lang="en-NG" dirty="0"/>
          </a:p>
        </p:txBody>
      </p:sp>
      <p:pic>
        <p:nvPicPr>
          <p:cNvPr id="4" name="Picture 3">
            <a:extLst>
              <a:ext uri="{FF2B5EF4-FFF2-40B4-BE49-F238E27FC236}">
                <a16:creationId xmlns:a16="http://schemas.microsoft.com/office/drawing/2014/main" id="{2F2F7FA7-40F5-A066-6F38-CA65DE02554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5" name="Picture 4">
            <a:extLst>
              <a:ext uri="{FF2B5EF4-FFF2-40B4-BE49-F238E27FC236}">
                <a16:creationId xmlns:a16="http://schemas.microsoft.com/office/drawing/2014/main" id="{63056227-3293-2B3F-246D-039FF49BF7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84" y="0"/>
            <a:ext cx="1313456" cy="1192826"/>
          </a:xfrm>
          <a:prstGeom prst="rect">
            <a:avLst/>
          </a:prstGeom>
        </p:spPr>
      </p:pic>
    </p:spTree>
    <p:extLst>
      <p:ext uri="{BB962C8B-B14F-4D97-AF65-F5344CB8AC3E}">
        <p14:creationId xmlns:p14="http://schemas.microsoft.com/office/powerpoint/2010/main" val="3138168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ED38A-E17F-71DE-12E4-4FA615704C51}"/>
              </a:ext>
            </a:extLst>
          </p:cNvPr>
          <p:cNvSpPr>
            <a:spLocks noGrp="1"/>
          </p:cNvSpPr>
          <p:nvPr>
            <p:ph type="title"/>
          </p:nvPr>
        </p:nvSpPr>
        <p:spPr/>
        <p:txBody>
          <a:bodyPr/>
          <a:lstStyle/>
          <a:p>
            <a:r>
              <a:rPr lang="en-NG" sz="2400" b="1" kern="0" dirty="0">
                <a:solidFill>
                  <a:srgbClr val="000000"/>
                </a:solidFill>
                <a:effectLst/>
                <a:latin typeface="Times New Roman" panose="02020603050405020304" pitchFamily="18" charset="0"/>
                <a:ea typeface="Georgia Negreta"/>
                <a:cs typeface="Times New Roman" panose="02020603050405020304" pitchFamily="18" charset="0"/>
              </a:rPr>
              <a:t>Requesting a Written Assessment</a:t>
            </a:r>
            <a:br>
              <a:rPr lang="en-NG" sz="1800" kern="100" dirty="0">
                <a:effectLst/>
                <a:latin typeface="Calibri" panose="020F0502020204030204" pitchFamily="34" charset="0"/>
                <a:ea typeface="SimSun" panose="02010600030101010101" pitchFamily="2" charset="-122"/>
                <a:cs typeface="Times New Roman" panose="02020603050405020304" pitchFamily="18" charset="0"/>
              </a:rPr>
            </a:br>
            <a:endParaRPr lang="en-NG" dirty="0"/>
          </a:p>
        </p:txBody>
      </p:sp>
      <p:sp>
        <p:nvSpPr>
          <p:cNvPr id="4" name="TextBox 3">
            <a:extLst>
              <a:ext uri="{FF2B5EF4-FFF2-40B4-BE49-F238E27FC236}">
                <a16:creationId xmlns:a16="http://schemas.microsoft.com/office/drawing/2014/main" id="{10D881F1-FF32-DE19-D2EF-73EA78D4D7D2}"/>
              </a:ext>
            </a:extLst>
          </p:cNvPr>
          <p:cNvSpPr txBox="1"/>
          <p:nvPr/>
        </p:nvSpPr>
        <p:spPr>
          <a:xfrm>
            <a:off x="611560" y="1052736"/>
            <a:ext cx="8075240" cy="5632311"/>
          </a:xfrm>
          <a:prstGeom prst="rect">
            <a:avLst/>
          </a:prstGeom>
          <a:noFill/>
        </p:spPr>
        <p:txBody>
          <a:bodyPr wrap="square">
            <a:spAutoFit/>
          </a:bodyPr>
          <a:lstStyle/>
          <a:p>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 practitioner should request from</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 a written assessment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effectiveness of the entity’s ICFR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 refusal to provide a written assessment represents a scope limitation</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done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section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7.2f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FRC</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integrated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Though</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audits</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identical,</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achieve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 of both audits.</a:t>
            </a:r>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an Integrated Audit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auditor should design his or her testing of controls to accomplish 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 of both audits simultaneously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pPr marL="342900" indent="-342900">
              <a:buAutoNum type="alphaLcPeriod"/>
            </a:pP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over financial reporting as of year-end,</a:t>
            </a:r>
            <a:r>
              <a:rPr lang="en-US"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a:t>
            </a:r>
          </a:p>
          <a:p>
            <a:pPr marL="342900" indent="-342900">
              <a:buAutoNum type="alphaLcPeriod"/>
            </a:pP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assessments</a:t>
            </a:r>
            <a:r>
              <a:rPr lang="en-US"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 purposes of the audit of financial statements</a:t>
            </a:r>
            <a:endParaRPr lang="en-US"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pic>
        <p:nvPicPr>
          <p:cNvPr id="5" name="Picture 4">
            <a:extLst>
              <a:ext uri="{FF2B5EF4-FFF2-40B4-BE49-F238E27FC236}">
                <a16:creationId xmlns:a16="http://schemas.microsoft.com/office/drawing/2014/main" id="{B5E4A2F4-22A4-DF7C-BAA6-CE32BDA708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6" name="Picture 5">
            <a:extLst>
              <a:ext uri="{FF2B5EF4-FFF2-40B4-BE49-F238E27FC236}">
                <a16:creationId xmlns:a16="http://schemas.microsoft.com/office/drawing/2014/main" id="{D890A498-433E-1BB0-CC2A-E99779954C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1363746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CB8ED-881D-B715-8052-323D122DDF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732B25-1A41-A80D-90D7-CBA8851FF1A2}"/>
              </a:ext>
            </a:extLst>
          </p:cNvPr>
          <p:cNvSpPr>
            <a:spLocks noGrp="1"/>
          </p:cNvSpPr>
          <p:nvPr>
            <p:ph type="title"/>
          </p:nvPr>
        </p:nvSpPr>
        <p:spPr/>
        <p:txBody>
          <a:bodyPr/>
          <a:lstStyle/>
          <a:p>
            <a:r>
              <a:rPr lang="en-NG" sz="2400" b="1" kern="0" dirty="0">
                <a:solidFill>
                  <a:srgbClr val="000000"/>
                </a:solidFill>
                <a:effectLst/>
                <a:latin typeface="Times New Roman" panose="02020603050405020304" pitchFamily="18" charset="0"/>
                <a:ea typeface="Georgia Negreta"/>
                <a:cs typeface="Times New Roman" panose="02020603050405020304" pitchFamily="18" charset="0"/>
              </a:rPr>
              <a:t>Requesting a Written Assessment</a:t>
            </a:r>
            <a:br>
              <a:rPr lang="en-NG" sz="1800" kern="100" dirty="0">
                <a:effectLst/>
                <a:latin typeface="Calibri" panose="020F0502020204030204" pitchFamily="34" charset="0"/>
                <a:ea typeface="SimSun" panose="02010600030101010101" pitchFamily="2" charset="-122"/>
                <a:cs typeface="Times New Roman" panose="02020603050405020304" pitchFamily="18" charset="0"/>
              </a:rPr>
            </a:br>
            <a:endParaRPr lang="en-NG" dirty="0"/>
          </a:p>
        </p:txBody>
      </p:sp>
      <p:sp>
        <p:nvSpPr>
          <p:cNvPr id="4" name="TextBox 3">
            <a:extLst>
              <a:ext uri="{FF2B5EF4-FFF2-40B4-BE49-F238E27FC236}">
                <a16:creationId xmlns:a16="http://schemas.microsoft.com/office/drawing/2014/main" id="{B5292902-85FB-F626-64CC-37AB2BBFCE4B}"/>
              </a:ext>
            </a:extLst>
          </p:cNvPr>
          <p:cNvSpPr txBox="1"/>
          <p:nvPr/>
        </p:nvSpPr>
        <p:spPr>
          <a:xfrm>
            <a:off x="611560" y="1052736"/>
            <a:ext cx="8075240" cy="5632311"/>
          </a:xfrm>
          <a:prstGeom prst="rect">
            <a:avLst/>
          </a:prstGeom>
          <a:noFill/>
        </p:spPr>
        <p:txBody>
          <a:bodyPr wrap="square">
            <a:spAutoFit/>
          </a:bodyPr>
          <a:lstStyle/>
          <a:p>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 practitioner should request from</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 a written assessment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effectiveness of the entity’s ICFR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 refusal to provide a written assessment represents a scope limitation</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done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section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7.2f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FRC</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integrated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Though</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audits</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identical,</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achieve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 of both audits.</a:t>
            </a:r>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an Integrated Audit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auditor should design his or her testing of controls to accomplish 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 of both audits simultaneously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pPr marL="342900" indent="-342900">
              <a:buAutoNum type="alphaLcPeriod"/>
            </a:pP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600" i="1"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over financial reporting as of year-end,</a:t>
            </a:r>
            <a:r>
              <a:rPr lang="en-US"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a:t>
            </a:r>
          </a:p>
          <a:p>
            <a:pPr marL="342900" indent="-342900">
              <a:buAutoNum type="alphaLcPeriod"/>
            </a:pP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600" i="1"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assessments</a:t>
            </a:r>
            <a:r>
              <a:rPr lang="en-US"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 purposes of the audit of financial statements</a:t>
            </a:r>
            <a:endParaRPr lang="en-US" sz="16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pic>
        <p:nvPicPr>
          <p:cNvPr id="5" name="Picture 4">
            <a:extLst>
              <a:ext uri="{FF2B5EF4-FFF2-40B4-BE49-F238E27FC236}">
                <a16:creationId xmlns:a16="http://schemas.microsoft.com/office/drawing/2014/main" id="{B9F3A9A0-2F9B-1FAD-4ED4-D069CF02B1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6" name="Picture 5">
            <a:extLst>
              <a:ext uri="{FF2B5EF4-FFF2-40B4-BE49-F238E27FC236}">
                <a16:creationId xmlns:a16="http://schemas.microsoft.com/office/drawing/2014/main" id="{4E5048D4-46FE-72EB-BE78-2033D12E4B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3964424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70106-42BC-3FB0-E089-DC38306DB0EA}"/>
              </a:ext>
            </a:extLst>
          </p:cNvPr>
          <p:cNvSpPr>
            <a:spLocks noGrp="1"/>
          </p:cNvSpPr>
          <p:nvPr>
            <p:ph type="title"/>
          </p:nvPr>
        </p:nvSpPr>
        <p:spPr/>
        <p:txBody>
          <a:bodyPr/>
          <a:lstStyle/>
          <a:p>
            <a:r>
              <a:rPr lang="en-NG" sz="2400" b="1" kern="0" dirty="0">
                <a:solidFill>
                  <a:srgbClr val="000000"/>
                </a:solidFill>
                <a:effectLst/>
                <a:latin typeface="Times New Roman" panose="02020603050405020304" pitchFamily="18" charset="0"/>
                <a:ea typeface="Georgia Negreta cursiva"/>
                <a:cs typeface="Times New Roman" panose="02020603050405020304" pitchFamily="18" charset="0"/>
              </a:rPr>
              <a:t>Planning the Assurance Engagement</a:t>
            </a:r>
            <a:br>
              <a:rPr lang="en-NG" sz="1800" kern="100" dirty="0">
                <a:effectLst/>
                <a:latin typeface="Calibri" panose="020F0502020204030204" pitchFamily="34" charset="0"/>
                <a:ea typeface="SimSun" panose="02010600030101010101" pitchFamily="2" charset="-122"/>
                <a:cs typeface="Times New Roman" panose="02020603050405020304" pitchFamily="18" charset="0"/>
              </a:rPr>
            </a:br>
            <a:endParaRPr lang="en-NG" dirty="0"/>
          </a:p>
        </p:txBody>
      </p:sp>
      <p:sp>
        <p:nvSpPr>
          <p:cNvPr id="6" name="TextBox 5">
            <a:extLst>
              <a:ext uri="{FF2B5EF4-FFF2-40B4-BE49-F238E27FC236}">
                <a16:creationId xmlns:a16="http://schemas.microsoft.com/office/drawing/2014/main" id="{8AB2561F-39F4-F275-93D9-8C4C4A1D20DF}"/>
              </a:ext>
            </a:extLst>
          </p:cNvPr>
          <p:cNvSpPr txBox="1"/>
          <p:nvPr/>
        </p:nvSpPr>
        <p:spPr>
          <a:xfrm>
            <a:off x="457200" y="908720"/>
            <a:ext cx="8147248" cy="4985980"/>
          </a:xfrm>
          <a:prstGeom prst="rect">
            <a:avLst/>
          </a:prstGeom>
          <a:noFill/>
        </p:spPr>
        <p:txBody>
          <a:bodyPr wrap="square">
            <a:spAutoFit/>
          </a:bodyPr>
          <a:lstStyle/>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properly</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US" sz="2000"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properly</a:t>
            </a:r>
            <a:r>
              <a:rPr lang="en-NG" sz="20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supervise</a:t>
            </a:r>
            <a:r>
              <a:rPr lang="en-NG" sz="20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20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assistants.</a:t>
            </a:r>
            <a:r>
              <a:rPr lang="en-NG" sz="20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20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planning</a:t>
            </a:r>
            <a:r>
              <a:rPr lang="en-NG" sz="20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20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integrated</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following</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matters</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important</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how</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 will affect the practitioner's procedures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(see in the in-note)</a:t>
            </a:r>
            <a:endParaRPr lang="en-NG" sz="1800" i="1"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b="1" kern="0" dirty="0">
                <a:solidFill>
                  <a:srgbClr val="000000"/>
                </a:solidFill>
                <a:effectLst/>
                <a:latin typeface="Times New Roman" panose="02020603050405020304" pitchFamily="18" charset="0"/>
                <a:ea typeface="Georgia Negreta"/>
                <a:cs typeface="Times New Roman" panose="02020603050405020304" pitchFamily="18" charset="0"/>
              </a:rPr>
              <a:t>Risk Assessment</a:t>
            </a:r>
            <a:endParaRPr lang="en-US" b="1" kern="100" dirty="0">
              <a:latin typeface="Times New Roman" panose="02020603050405020304" pitchFamily="18"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underlies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entire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be performed</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determination of significant accounts and disclosures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relevant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assertions,</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selection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determination</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 for a given control.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ndParaRPr>
          </a:p>
          <a:p>
            <a:endParaRPr lang="en-NG" dirty="0"/>
          </a:p>
        </p:txBody>
      </p:sp>
      <p:pic>
        <p:nvPicPr>
          <p:cNvPr id="7" name="Picture 6">
            <a:extLst>
              <a:ext uri="{FF2B5EF4-FFF2-40B4-BE49-F238E27FC236}">
                <a16:creationId xmlns:a16="http://schemas.microsoft.com/office/drawing/2014/main" id="{B72E199A-6816-7420-1380-939EDE0A47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8" name="Picture 7">
            <a:extLst>
              <a:ext uri="{FF2B5EF4-FFF2-40B4-BE49-F238E27FC236}">
                <a16:creationId xmlns:a16="http://schemas.microsoft.com/office/drawing/2014/main" id="{25A66718-21DC-E107-003E-0C4B58D694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2951187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5ABFE-6FC1-66F7-DF81-29E3AE7B5F39}"/>
              </a:ext>
            </a:extLst>
          </p:cNvPr>
          <p:cNvSpPr>
            <a:spLocks noGrp="1"/>
          </p:cNvSpPr>
          <p:nvPr>
            <p:ph type="title"/>
          </p:nvPr>
        </p:nvSpPr>
        <p:spPr/>
        <p:txBody>
          <a:bodyPr>
            <a:normAutofit/>
          </a:bodyPr>
          <a:lstStyle/>
          <a:p>
            <a:r>
              <a:rPr lang="en-NG" sz="2800" b="1" kern="0" dirty="0">
                <a:solidFill>
                  <a:srgbClr val="000000"/>
                </a:solidFill>
                <a:effectLst/>
                <a:latin typeface="Times New Roman" panose="02020603050405020304" pitchFamily="18" charset="0"/>
                <a:ea typeface="Georgia Negreta"/>
                <a:cs typeface="Times New Roman" panose="02020603050405020304" pitchFamily="18" charset="0"/>
              </a:rPr>
              <a:t>Addressing the Risk of Fraud</a:t>
            </a:r>
            <a:endParaRPr lang="en-NG" sz="280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7C9D5F1F-5052-F899-4417-0CA37D7C7E4C}"/>
              </a:ext>
            </a:extLst>
          </p:cNvPr>
          <p:cNvSpPr txBox="1"/>
          <p:nvPr/>
        </p:nvSpPr>
        <p:spPr>
          <a:xfrm>
            <a:off x="108976" y="1116740"/>
            <a:ext cx="8372144" cy="6307551"/>
          </a:xfrm>
          <a:prstGeom prst="rect">
            <a:avLst/>
          </a:prstGeom>
          <a:noFill/>
        </p:spPr>
        <p:txBody>
          <a:bodyPr wrap="square">
            <a:spAutoFit/>
          </a:bodyPr>
          <a:lstStyle/>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 planning and performing the assurance engagement to report on internal</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take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into</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results</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his</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her</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(see in the in-note what to do for fraud risk assessment)</a:t>
            </a:r>
            <a:r>
              <a:rPr lang="en-NG" sz="1800" i="1" kern="0" spc="115"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 </a:t>
            </a:r>
            <a:r>
              <a:rPr lang="en-NG" sz="18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 </a:t>
            </a:r>
            <a:endParaRPr lang="en-US" i="1" kern="0" dirty="0">
              <a:solidFill>
                <a:srgbClr val="00B0F0"/>
              </a:solidFill>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identifying</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entity-level</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selecting</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sufficiently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address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intended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address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override of other controls. </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 that might address these risks include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US" sz="1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4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4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400" i="1"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400" i="1"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400" i="1"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unusual</a:t>
            </a:r>
            <a:r>
              <a:rPr lang="en-NG" sz="1400" i="1"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transactions,</a:t>
            </a:r>
            <a:r>
              <a:rPr lang="en-NG" sz="1400" i="1"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particularly</a:t>
            </a:r>
            <a:r>
              <a:rPr lang="en-NG" sz="1400" i="1"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400" i="1"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US" sz="1400" i="1" kern="100" dirty="0">
                <a:latin typeface="Calibri" panose="020F0502020204030204" pitchFamily="34" charset="0"/>
                <a:ea typeface="SimSun" panose="02010600030101010101" pitchFamily="2" charset="-122"/>
                <a:cs typeface="Times New Roman" panose="02020603050405020304"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 in late or unusual journal entries;</a:t>
            </a:r>
            <a:endParaRPr lang="en-US" sz="1400" i="1" kern="100" dirty="0">
              <a:latin typeface="Calibri" panose="020F0502020204030204" pitchFamily="34" charset="0"/>
              <a:ea typeface="SimSun" panose="02010600030101010101" pitchFamily="2" charset="-122"/>
              <a:cs typeface="Times New Roman" panose="02020603050405020304" pitchFamily="18" charset="0"/>
            </a:endParaRPr>
          </a:p>
          <a:p>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400" i="1" kern="0" spc="80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journal</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entries</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adjustments</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made</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i="1" kern="0" spc="1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period-end</a:t>
            </a:r>
            <a:r>
              <a:rPr lang="en-US" sz="1400" i="1" kern="100" dirty="0">
                <a:latin typeface="Calibri" panose="020F0502020204030204" pitchFamily="34" charset="0"/>
                <a:ea typeface="SimSun" panose="02010600030101010101" pitchFamily="2" charset="-122"/>
                <a:cs typeface="Times New Roman" panose="02020603050405020304"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 reporting process;</a:t>
            </a:r>
            <a:endParaRPr lang="en-US" sz="1400" i="1" kern="100" dirty="0">
              <a:latin typeface="Calibri" panose="020F0502020204030204" pitchFamily="34" charset="0"/>
              <a:ea typeface="SimSun" panose="02010600030101010101" pitchFamily="2" charset="-122"/>
              <a:cs typeface="Times New Roman" panose="02020603050405020304" pitchFamily="18" charset="0"/>
            </a:endParaRPr>
          </a:p>
          <a:p>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400" i="1" kern="0" spc="93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over related party transactions;</a:t>
            </a:r>
            <a:r>
              <a:rPr lang="en-US"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p>
          <a:p>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400" i="1" kern="0" spc="78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related to significant management estimates; and</a:t>
            </a:r>
            <a:r>
              <a:rPr lang="en-US"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p>
          <a:p>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400" i="1" kern="0" spc="89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4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400" i="1"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mitigate</a:t>
            </a:r>
            <a:r>
              <a:rPr lang="en-NG" sz="14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incentives</a:t>
            </a:r>
            <a:r>
              <a:rPr lang="en-NG" sz="1400" i="1"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400" i="1"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4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pressures</a:t>
            </a:r>
            <a:r>
              <a:rPr lang="en-NG" sz="1400" i="1"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4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400" i="1"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400" i="1" kern="100" dirty="0">
                <a:latin typeface="Calibri" panose="020F0502020204030204" pitchFamily="34" charset="0"/>
                <a:ea typeface="SimSun" panose="02010600030101010101" pitchFamily="2" charset="-122"/>
                <a:cs typeface="Times New Roman" panose="02020603050405020304" pitchFamily="18" charset="0"/>
              </a:rPr>
              <a:t> </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falsify or inappropriately manage financial results.</a:t>
            </a:r>
            <a:endParaRPr lang="en-US" sz="1400" i="1" kern="100" dirty="0">
              <a:latin typeface="Calibri" panose="020F0502020204030204" pitchFamily="34" charset="0"/>
              <a:ea typeface="SimSun" panose="02010600030101010101" pitchFamily="2" charset="-122"/>
              <a:cs typeface="Times New Roman" panose="02020603050405020304" pitchFamily="18" charset="0"/>
            </a:endParaRPr>
          </a:p>
          <a:p>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400" i="1" kern="0" spc="108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400" i="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Access</a:t>
            </a:r>
            <a:r>
              <a:rPr lang="en-NG" sz="1400"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control over IT</a:t>
            </a:r>
            <a:r>
              <a:rPr lang="en-NG" sz="1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US" sz="1400" kern="100" dirty="0">
              <a:latin typeface="Calibri" panose="020F0502020204030204" pitchFamily="34" charset="0"/>
              <a:ea typeface="SimSun" panose="02010600030101010101" pitchFamily="2" charset="-122"/>
              <a:cs typeface="Times New Roman" panose="02020603050405020304" pitchFamily="18" charset="0"/>
            </a:endParaRPr>
          </a:p>
          <a:p>
            <a:r>
              <a:rPr lang="en-NG"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 a practitioner identifies deficiencies in controls designed to prevent or </a:t>
            </a:r>
            <a:r>
              <a:rPr lang="en-NG" sz="1400" b="1"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detec</a:t>
            </a:r>
            <a:r>
              <a:rPr lang="en-US"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 </a:t>
            </a:r>
            <a:r>
              <a:rPr lang="en-NG"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 during the assurance engagement to report on internal control over financial</a:t>
            </a:r>
            <a:r>
              <a:rPr lang="en-US"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 the auditor should take into account those deficiencies when the auditor is</a:t>
            </a:r>
            <a:r>
              <a:rPr lang="en-US"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developing his or her response to risks of material misstatement during the financial</a:t>
            </a:r>
            <a:r>
              <a:rPr lang="en-US"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 audit.</a:t>
            </a:r>
            <a:endParaRPr lang="en-NG" sz="1400" b="1"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i="1" dirty="0">
              <a:solidFill>
                <a:srgbClr val="00B0F0"/>
              </a:solidFill>
            </a:endParaRPr>
          </a:p>
        </p:txBody>
      </p:sp>
      <p:pic>
        <p:nvPicPr>
          <p:cNvPr id="5" name="Picture 4">
            <a:extLst>
              <a:ext uri="{FF2B5EF4-FFF2-40B4-BE49-F238E27FC236}">
                <a16:creationId xmlns:a16="http://schemas.microsoft.com/office/drawing/2014/main" id="{52D270F8-CB77-94B8-0572-3FA4E4E2FC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6" name="Picture 5">
            <a:extLst>
              <a:ext uri="{FF2B5EF4-FFF2-40B4-BE49-F238E27FC236}">
                <a16:creationId xmlns:a16="http://schemas.microsoft.com/office/drawing/2014/main" id="{52F31DA1-2516-E403-CA88-47E00379FC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2661234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2F7D5-3EDF-A5DF-1218-2F9BDC38571B}"/>
              </a:ext>
            </a:extLst>
          </p:cNvPr>
          <p:cNvSpPr>
            <a:spLocks noGrp="1"/>
          </p:cNvSpPr>
          <p:nvPr>
            <p:ph type="title"/>
          </p:nvPr>
        </p:nvSpPr>
        <p:spPr/>
        <p:txBody>
          <a:bodyPr>
            <a:normAutofit fontScale="90000"/>
          </a:bodyPr>
          <a:lstStyle/>
          <a:p>
            <a:r>
              <a:rPr lang="en-NG" sz="3200" b="1" kern="0" dirty="0">
                <a:solidFill>
                  <a:schemeClr val="tx1"/>
                </a:solidFill>
                <a:effectLst/>
                <a:latin typeface="Georgia Negreta"/>
                <a:ea typeface="Georgia Negreta"/>
                <a:cs typeface="Georgia Negreta"/>
              </a:rPr>
              <a:t>Using the Work of Others</a:t>
            </a:r>
            <a:br>
              <a:rPr lang="en-NG" sz="1800" kern="100" dirty="0">
                <a:effectLst/>
                <a:latin typeface="Calibri" panose="020F0502020204030204" pitchFamily="34" charset="0"/>
                <a:ea typeface="SimSun" panose="02010600030101010101" pitchFamily="2" charset="-122"/>
                <a:cs typeface="Times New Roman" panose="02020603050405020304" pitchFamily="18" charset="0"/>
              </a:rPr>
            </a:br>
            <a:endParaRPr lang="en-NG" dirty="0"/>
          </a:p>
        </p:txBody>
      </p:sp>
      <p:sp>
        <p:nvSpPr>
          <p:cNvPr id="6" name="TextBox 5">
            <a:extLst>
              <a:ext uri="{FF2B5EF4-FFF2-40B4-BE49-F238E27FC236}">
                <a16:creationId xmlns:a16="http://schemas.microsoft.com/office/drawing/2014/main" id="{F6D0480A-D82E-F45E-CFFB-F7996B3FD40F}"/>
              </a:ext>
            </a:extLst>
          </p:cNvPr>
          <p:cNvSpPr txBox="1"/>
          <p:nvPr/>
        </p:nvSpPr>
        <p:spPr>
          <a:xfrm>
            <a:off x="251520" y="908721"/>
            <a:ext cx="8136904" cy="5632311"/>
          </a:xfrm>
          <a:prstGeom prst="rect">
            <a:avLst/>
          </a:prstGeom>
          <a:noFill/>
        </p:spPr>
        <p:txBody>
          <a:bodyPr wrap="square">
            <a:spAutoFit/>
          </a:bodyPr>
          <a:lstStyle/>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should evaluate the extent to which he or she will use the work of others to reduce the work, he or she might otherwise perform himself/herself. </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 purposes of the assurance engagement to report on internal control over financial reporting, the practitioner may use the work performed by or receive direct assistance from, internal auditors, entity personnel (in addition to internal auditors), and third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parties working under the direction of the management or the audit committee that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provides evidence about the effectiveness of internal control over financial reporting.</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whose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determine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extent</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higher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degree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objectivity,</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greater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she</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i="1" kern="0" spc="9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(see the in-note for assessment on competence and objectivity tests)</a:t>
            </a:r>
            <a:endParaRPr lang="en-NG" sz="1800" i="1"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NG" dirty="0"/>
          </a:p>
        </p:txBody>
      </p:sp>
      <p:pic>
        <p:nvPicPr>
          <p:cNvPr id="7" name="Picture 6">
            <a:extLst>
              <a:ext uri="{FF2B5EF4-FFF2-40B4-BE49-F238E27FC236}">
                <a16:creationId xmlns:a16="http://schemas.microsoft.com/office/drawing/2014/main" id="{D3D9F381-6FA8-7104-C061-622BA7B263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8" name="Picture 7">
            <a:extLst>
              <a:ext uri="{FF2B5EF4-FFF2-40B4-BE49-F238E27FC236}">
                <a16:creationId xmlns:a16="http://schemas.microsoft.com/office/drawing/2014/main" id="{30486972-A5F7-E53C-D6DE-DCD7A0CE66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3690562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BF3E-4C68-8004-7126-80888389A7A9}"/>
              </a:ext>
            </a:extLst>
          </p:cNvPr>
          <p:cNvSpPr>
            <a:spLocks noGrp="1"/>
          </p:cNvSpPr>
          <p:nvPr>
            <p:ph type="title"/>
          </p:nvPr>
        </p:nvSpPr>
        <p:spPr/>
        <p:txBody>
          <a:bodyPr/>
          <a:lstStyle/>
          <a:p>
            <a:r>
              <a:rPr lang="en-US" dirty="0"/>
              <a:t>Materiality </a:t>
            </a:r>
            <a:endParaRPr lang="en-NG" dirty="0"/>
          </a:p>
        </p:txBody>
      </p:sp>
      <p:pic>
        <p:nvPicPr>
          <p:cNvPr id="3" name="Picture 2">
            <a:extLst>
              <a:ext uri="{FF2B5EF4-FFF2-40B4-BE49-F238E27FC236}">
                <a16:creationId xmlns:a16="http://schemas.microsoft.com/office/drawing/2014/main" id="{959EE51A-C4C2-EC30-6D87-BB924D46C6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D58EA623-7C8C-A6DB-4F28-1FADD1855D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CBE6E7DF-CC13-0E3A-09CB-D252143B0E72}"/>
              </a:ext>
            </a:extLst>
          </p:cNvPr>
          <p:cNvSpPr txBox="1"/>
          <p:nvPr/>
        </p:nvSpPr>
        <p:spPr>
          <a:xfrm>
            <a:off x="457200" y="1116740"/>
            <a:ext cx="8075240" cy="5909310"/>
          </a:xfrm>
          <a:prstGeom prst="rect">
            <a:avLst/>
          </a:prstGeom>
          <a:noFill/>
        </p:spPr>
        <p:txBody>
          <a:bodyPr wrap="square">
            <a:spAutoFit/>
          </a:bodyPr>
          <a:lstStyle/>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planning</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same</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materiality</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considerations</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she</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3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planning</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annual</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also</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independent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company</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same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US" kern="0" spc="10" dirty="0">
                <a:solidFill>
                  <a:srgbClr val="000000"/>
                </a:solidFill>
                <a:latin typeface="Georgia" panose="02040502050405020303" pitchFamily="18" charset="0"/>
                <a:ea typeface="Georgia" panose="02040502050405020303" pitchFamily="18" charset="0"/>
                <a:cs typeface="Georgia" panose="02040502050405020303" pitchFamily="18" charset="0"/>
              </a:rPr>
              <a:t>.</a:t>
            </a:r>
          </a:p>
          <a:p>
            <a:endParaRPr lang="en-US"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1800" i="1" kern="0" spc="1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The Sarbanes Oxley Act of 2002 was the enactment used to prepare ANAN 2013 &amp; 2014 ICFR</a:t>
            </a:r>
          </a:p>
          <a:p>
            <a:endParaRPr lang="en-US" kern="0" spc="1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US" b="0" i="0" dirty="0">
                <a:solidFill>
                  <a:srgbClr val="001D35"/>
                </a:solidFill>
                <a:effectLst/>
                <a:latin typeface="Georgia" panose="02040502050405020303" pitchFamily="18" charset="0"/>
              </a:rPr>
              <a:t>The Sarbanes-Oxley Act of 2002 (SOX) is a US federal law that mandates certain financial record-keeping and reporting practices for public companies. It was enacted in response to corporate scandals and was signed into law by President George W. Bush on July 30, 2002. The Act aims to protect investors by improving the accuracy and reliability of financial reporting and corporate disclosures. </a:t>
            </a:r>
            <a:r>
              <a:rPr lang="en-US"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NG" dirty="0"/>
          </a:p>
        </p:txBody>
      </p:sp>
    </p:spTree>
    <p:extLst>
      <p:ext uri="{BB962C8B-B14F-4D97-AF65-F5344CB8AC3E}">
        <p14:creationId xmlns:p14="http://schemas.microsoft.com/office/powerpoint/2010/main" val="3041317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66687-B5CC-9222-22B6-97CABFC0646B}"/>
              </a:ext>
            </a:extLst>
          </p:cNvPr>
          <p:cNvSpPr>
            <a:spLocks noGrp="1"/>
          </p:cNvSpPr>
          <p:nvPr>
            <p:ph type="title"/>
          </p:nvPr>
        </p:nvSpPr>
        <p:spPr/>
        <p:txBody>
          <a:bodyPr/>
          <a:lstStyle/>
          <a:p>
            <a:br>
              <a:rPr lang="en-NG" sz="1800" kern="100" dirty="0">
                <a:effectLst/>
                <a:latin typeface="Calibri" panose="020F0502020204030204" pitchFamily="34" charset="0"/>
                <a:ea typeface="SimSun" panose="02010600030101010101" pitchFamily="2" charset="-122"/>
                <a:cs typeface="Times New Roman" panose="02020603050405020304" pitchFamily="18" charset="0"/>
              </a:rPr>
            </a:br>
            <a:r>
              <a:rPr lang="en-US" sz="4000" kern="100" dirty="0">
                <a:effectLst/>
                <a:latin typeface="Calibri" panose="020F0502020204030204" pitchFamily="34" charset="0"/>
                <a:ea typeface="SimSun" panose="02010600030101010101" pitchFamily="2" charset="-122"/>
                <a:cs typeface="Times New Roman" panose="02020603050405020304" pitchFamily="18" charset="0"/>
              </a:rPr>
              <a:t>Using a Top-Down Approach</a:t>
            </a:r>
            <a:endParaRPr lang="en-NG" sz="4000" dirty="0"/>
          </a:p>
        </p:txBody>
      </p:sp>
      <p:sp>
        <p:nvSpPr>
          <p:cNvPr id="4" name="TextBox 3">
            <a:extLst>
              <a:ext uri="{FF2B5EF4-FFF2-40B4-BE49-F238E27FC236}">
                <a16:creationId xmlns:a16="http://schemas.microsoft.com/office/drawing/2014/main" id="{FFDCDC4C-D788-C581-051A-31B57960D324}"/>
              </a:ext>
            </a:extLst>
          </p:cNvPr>
          <p:cNvSpPr txBox="1"/>
          <p:nvPr/>
        </p:nvSpPr>
        <p:spPr>
          <a:xfrm>
            <a:off x="590872" y="1417638"/>
            <a:ext cx="8229600" cy="4801314"/>
          </a:xfrm>
          <a:prstGeom prst="rect">
            <a:avLst/>
          </a:prstGeom>
          <a:noFill/>
        </p:spPr>
        <p:txBody>
          <a:bodyPr wrap="square">
            <a:spAutoFit/>
          </a:bodyPr>
          <a:lstStyle/>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should use a top-down approach to the audit of internal control over financial</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select</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spc="16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top-down</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approach</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begins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level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overall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focuses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entity-level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works</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down</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accounts</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disclosures</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their</a:t>
            </a:r>
            <a:r>
              <a:rPr lang="en-NG" sz="18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assertions. </a:t>
            </a: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verifies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processes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selects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sufficiently address the assessed risk of misstatement to each relevant assertion.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b="1"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(see in-note for conviction)</a:t>
            </a:r>
            <a:endParaRPr lang="en-NG" sz="1800" b="1" i="1"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pic>
        <p:nvPicPr>
          <p:cNvPr id="3" name="Picture 2">
            <a:extLst>
              <a:ext uri="{FF2B5EF4-FFF2-40B4-BE49-F238E27FC236}">
                <a16:creationId xmlns:a16="http://schemas.microsoft.com/office/drawing/2014/main" id="{F3651792-90A8-4577-2D4E-2230846599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5" name="Picture 4">
            <a:extLst>
              <a:ext uri="{FF2B5EF4-FFF2-40B4-BE49-F238E27FC236}">
                <a16:creationId xmlns:a16="http://schemas.microsoft.com/office/drawing/2014/main" id="{1A8DF26C-CEC9-AEB0-96BA-F49F15212D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2040489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2B0CD-2664-8D53-B338-5B3B57FCDD3D}"/>
              </a:ext>
            </a:extLst>
          </p:cNvPr>
          <p:cNvSpPr>
            <a:spLocks noGrp="1"/>
          </p:cNvSpPr>
          <p:nvPr>
            <p:ph type="title"/>
          </p:nvPr>
        </p:nvSpPr>
        <p:spPr/>
        <p:txBody>
          <a:bodyPr>
            <a:normAutofit fontScale="90000"/>
          </a:bodyPr>
          <a:lstStyle/>
          <a:p>
            <a:r>
              <a:rPr lang="en-US" dirty="0"/>
              <a:t>How to Identify Entity-Level Controls</a:t>
            </a:r>
            <a:endParaRPr lang="en-NG" dirty="0"/>
          </a:p>
        </p:txBody>
      </p:sp>
      <p:sp>
        <p:nvSpPr>
          <p:cNvPr id="4" name="TextBox 3">
            <a:extLst>
              <a:ext uri="{FF2B5EF4-FFF2-40B4-BE49-F238E27FC236}">
                <a16:creationId xmlns:a16="http://schemas.microsoft.com/office/drawing/2014/main" id="{768185FC-2379-68AD-5B45-43E314C1F393}"/>
              </a:ext>
            </a:extLst>
          </p:cNvPr>
          <p:cNvSpPr txBox="1"/>
          <p:nvPr/>
        </p:nvSpPr>
        <p:spPr>
          <a:xfrm>
            <a:off x="323528" y="1556792"/>
            <a:ext cx="8363272" cy="4801314"/>
          </a:xfrm>
          <a:prstGeom prst="rect">
            <a:avLst/>
          </a:prstGeom>
          <a:noFill/>
        </p:spPr>
        <p:txBody>
          <a:bodyPr wrap="square">
            <a:spAutoFit/>
          </a:bodyPr>
          <a:lstStyle/>
          <a:p>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Entity-level controls include –</a:t>
            </a:r>
            <a:endPar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 related to the control environment;</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 over management override;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(see in-note for consideration on this)</a:t>
            </a:r>
            <a:endParaRPr lang="en-NG" sz="1800" i="1"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entity's risk assessment process;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 over the generation and use of relevant and quality information;</a:t>
            </a:r>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ensure</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1800" kern="0" spc="5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 information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supports the functioning of internal controls;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Centralized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shared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service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environments;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 to monitor results of operations;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monitor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activities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 function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audit committee, and self-assessment programs;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 over the period-end financial reporting process;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address</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business</a:t>
            </a:r>
            <a:r>
              <a:rPr lang="en-NG" sz="1800" kern="0" spc="3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3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practices.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pic>
        <p:nvPicPr>
          <p:cNvPr id="3" name="Picture 2">
            <a:extLst>
              <a:ext uri="{FF2B5EF4-FFF2-40B4-BE49-F238E27FC236}">
                <a16:creationId xmlns:a16="http://schemas.microsoft.com/office/drawing/2014/main" id="{68564FB0-0B15-1045-6A3F-EA8FBB5FCA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5" name="Picture 4">
            <a:extLst>
              <a:ext uri="{FF2B5EF4-FFF2-40B4-BE49-F238E27FC236}">
                <a16:creationId xmlns:a16="http://schemas.microsoft.com/office/drawing/2014/main" id="{3CCBC717-9B5A-18A8-6812-218C2A991D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23188953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4AA00-84BB-8D1A-6924-2E994C68E922}"/>
              </a:ext>
            </a:extLst>
          </p:cNvPr>
          <p:cNvSpPr>
            <a:spLocks noGrp="1"/>
          </p:cNvSpPr>
          <p:nvPr>
            <p:ph type="title"/>
          </p:nvPr>
        </p:nvSpPr>
        <p:spPr/>
        <p:txBody>
          <a:bodyPr>
            <a:normAutofit fontScale="90000"/>
          </a:bodyPr>
          <a:lstStyle/>
          <a:p>
            <a:r>
              <a:rPr lang="en-US" dirty="0"/>
              <a:t>How to Identify Entity-Level Controls</a:t>
            </a:r>
            <a:endParaRPr lang="en-NG" dirty="0"/>
          </a:p>
        </p:txBody>
      </p:sp>
      <p:sp>
        <p:nvSpPr>
          <p:cNvPr id="4" name="TextBox 3">
            <a:extLst>
              <a:ext uri="{FF2B5EF4-FFF2-40B4-BE49-F238E27FC236}">
                <a16:creationId xmlns:a16="http://schemas.microsoft.com/office/drawing/2014/main" id="{01008391-E114-E88B-2D4F-0A6D47D001D5}"/>
              </a:ext>
            </a:extLst>
          </p:cNvPr>
          <p:cNvSpPr txBox="1"/>
          <p:nvPr/>
        </p:nvSpPr>
        <p:spPr>
          <a:xfrm>
            <a:off x="457200" y="1628801"/>
            <a:ext cx="8023919" cy="5909310"/>
          </a:xfrm>
          <a:prstGeom prst="rect">
            <a:avLst/>
          </a:prstGeom>
          <a:noFill/>
        </p:spPr>
        <p:txBody>
          <a:bodyPr wrap="square">
            <a:spAutoFit/>
          </a:bodyPr>
          <a:lstStyle/>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should identify significant accounts and disclosures and their</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20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assertions.</a:t>
            </a:r>
            <a:r>
              <a:rPr lang="en-NG" sz="20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20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assertions</a:t>
            </a:r>
            <a:r>
              <a:rPr lang="en-NG" sz="20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a:t>
            </a:r>
            <a:r>
              <a:rPr lang="en-NG" sz="20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assertions</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reasonable</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possibility</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containing</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cause</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20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20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materially</a:t>
            </a:r>
            <a:r>
              <a:rPr lang="en-NG" sz="20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misstated.</a:t>
            </a:r>
            <a:r>
              <a:rPr lang="en-NG" sz="20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20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2000" kern="0" spc="35"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665"/>
              </a:spcBef>
              <a:spcAft>
                <a:spcPts val="800"/>
              </a:spcAft>
              <a:buNone/>
            </a:pP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Existence or occurrence;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8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b</a:t>
            </a:r>
            <a:r>
              <a:rPr lang="en-NG" sz="1800" kern="0" spc="80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Completeness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8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93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Valuation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or allocation;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80"/>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78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Rights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obligations;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89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Presentation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disclosure;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a:t>
            </a:r>
            <a:r>
              <a:rPr lang="en-NG" sz="1800" kern="0" spc="108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accuracy</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65"/>
              </a:spcBef>
              <a:spcAft>
                <a:spcPts val="800"/>
              </a:spcAft>
              <a:buNone/>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g</a:t>
            </a:r>
            <a:r>
              <a:rPr lang="en-NG" sz="1800" kern="0" spc="86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Cut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off;</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65"/>
              </a:spcBef>
              <a:spcAft>
                <a:spcPts val="800"/>
              </a:spcAft>
            </a:pP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a:t>
            </a:r>
            <a:r>
              <a:rPr lang="en-NG" sz="1800" kern="0" spc="7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Classification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b="1" i="1"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rPr>
              <a:t>(SEE in-note for material misstatement assessment</a:t>
            </a: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kern="0" dirty="0">
              <a:solidFill>
                <a:srgbClr val="000000"/>
              </a:solidFill>
              <a:latin typeface="Georgia" panose="02040502050405020303" pitchFamily="18" charset="0"/>
            </a:endParaRPr>
          </a:p>
          <a:p>
            <a:endParaRPr lang="en-NG" dirty="0"/>
          </a:p>
        </p:txBody>
      </p:sp>
      <p:pic>
        <p:nvPicPr>
          <p:cNvPr id="3" name="Picture 2">
            <a:extLst>
              <a:ext uri="{FF2B5EF4-FFF2-40B4-BE49-F238E27FC236}">
                <a16:creationId xmlns:a16="http://schemas.microsoft.com/office/drawing/2014/main" id="{E4DFEBB3-C451-C954-479E-176453BA49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5" name="Picture 4">
            <a:extLst>
              <a:ext uri="{FF2B5EF4-FFF2-40B4-BE49-F238E27FC236}">
                <a16:creationId xmlns:a16="http://schemas.microsoft.com/office/drawing/2014/main" id="{77719451-D217-DAE8-6A59-D954114003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10852065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226DB-36EE-6278-C2F2-ABFF14B20108}"/>
              </a:ext>
            </a:extLst>
          </p:cNvPr>
          <p:cNvSpPr>
            <a:spLocks noGrp="1"/>
          </p:cNvSpPr>
          <p:nvPr>
            <p:ph type="title"/>
          </p:nvPr>
        </p:nvSpPr>
        <p:spPr/>
        <p:txBody>
          <a:bodyPr>
            <a:normAutofit fontScale="90000"/>
          </a:bodyPr>
          <a:lstStyle/>
          <a:p>
            <a:r>
              <a:rPr lang="en-US" dirty="0"/>
              <a:t>How to Identify Entity-Level Controls: </a:t>
            </a:r>
            <a:r>
              <a:rPr lang="en-US" i="1" dirty="0">
                <a:solidFill>
                  <a:srgbClr val="FF0000"/>
                </a:solidFill>
              </a:rPr>
              <a:t>control Environments</a:t>
            </a:r>
            <a:endParaRPr lang="en-NG" i="1" dirty="0">
              <a:solidFill>
                <a:srgbClr val="FF0000"/>
              </a:solidFill>
            </a:endParaRPr>
          </a:p>
        </p:txBody>
      </p:sp>
      <p:pic>
        <p:nvPicPr>
          <p:cNvPr id="3" name="Picture 2">
            <a:extLst>
              <a:ext uri="{FF2B5EF4-FFF2-40B4-BE49-F238E27FC236}">
                <a16:creationId xmlns:a16="http://schemas.microsoft.com/office/drawing/2014/main" id="{E99F13BB-1FED-ED08-E93D-226F7EB54F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4" name="Picture 3">
            <a:extLst>
              <a:ext uri="{FF2B5EF4-FFF2-40B4-BE49-F238E27FC236}">
                <a16:creationId xmlns:a16="http://schemas.microsoft.com/office/drawing/2014/main" id="{849F2890-2D43-E268-46B4-8A5EDBB26E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
        <p:nvSpPr>
          <p:cNvPr id="6" name="TextBox 5">
            <a:extLst>
              <a:ext uri="{FF2B5EF4-FFF2-40B4-BE49-F238E27FC236}">
                <a16:creationId xmlns:a16="http://schemas.microsoft.com/office/drawing/2014/main" id="{624A12E0-DC24-9389-6548-1E02DA7073DF}"/>
              </a:ext>
            </a:extLst>
          </p:cNvPr>
          <p:cNvSpPr txBox="1"/>
          <p:nvPr/>
        </p:nvSpPr>
        <p:spPr>
          <a:xfrm>
            <a:off x="323529" y="1417639"/>
            <a:ext cx="8363272" cy="5816977"/>
          </a:xfrm>
          <a:prstGeom prst="rect">
            <a:avLst/>
          </a:prstGeom>
          <a:noFill/>
        </p:spPr>
        <p:txBody>
          <a:bodyPr wrap="square">
            <a:spAutoFit/>
          </a:bodyPr>
          <a:lstStyle/>
          <a:p>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 of its importance to effective internal control over</a:t>
            </a:r>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environment</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 part of evaluating the control environment, the practitioner should assess –</a:t>
            </a:r>
            <a:endParaRPr lang="en-NG" sz="2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2000" kern="0" dirty="0">
                <a:solidFill>
                  <a:srgbClr val="000000"/>
                </a:solidFill>
                <a:latin typeface="Georgia" panose="02040502050405020303" pitchFamily="18" charset="0"/>
                <a:ea typeface="Georgia" panose="02040502050405020303" pitchFamily="18" charset="0"/>
                <a:cs typeface="Georgia" panose="02040502050405020303" pitchFamily="18" charset="0"/>
              </a:rPr>
              <a:t>a.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 management's philosophy and operating style promote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 </a:t>
            </a:r>
            <a:endPar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over financial reporting;</a:t>
            </a:r>
            <a:endPar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2000" i="1" kern="0" dirty="0">
                <a:solidFill>
                  <a:srgbClr val="000000"/>
                </a:solidFill>
                <a:latin typeface="Georgia" panose="02040502050405020303" pitchFamily="18" charset="0"/>
                <a:ea typeface="Georgia Cursiva"/>
                <a:cs typeface="Georgia Cursiva"/>
              </a:rPr>
              <a:t>b.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 sound integrity and ethical values, particularly of top management, are</a:t>
            </a:r>
            <a:r>
              <a:rPr lang="en-US" sz="2000"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developed and understood; and</a:t>
            </a:r>
            <a:endParaRPr lang="en-US" sz="2000"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US" sz="2000" i="1" kern="0" dirty="0">
                <a:solidFill>
                  <a:srgbClr val="000000"/>
                </a:solidFill>
                <a:latin typeface="Georgia" panose="02040502050405020303" pitchFamily="18" charset="0"/>
                <a:ea typeface="Georgia Cursiva"/>
                <a:cs typeface="Georgia Cursiva"/>
              </a:rPr>
              <a:t>c.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Board</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understands</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exercises</a:t>
            </a:r>
            <a:r>
              <a:rPr lang="en-NG" sz="2000" kern="0" spc="4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responsibility over financial reporting and internal control.</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i="1" kern="0" dirty="0">
              <a:solidFill>
                <a:srgbClr val="000000"/>
              </a:solidFill>
              <a:latin typeface="Georgia" panose="02040502050405020303" pitchFamily="18" charset="0"/>
              <a:ea typeface="Georgia Cursiva"/>
              <a:cs typeface="Georgia Cursiva"/>
            </a:endParaRPr>
          </a:p>
          <a:p>
            <a:endParaRPr lang="en-US" sz="1800" i="1" kern="0" dirty="0">
              <a:solidFill>
                <a:srgbClr val="000000"/>
              </a:solidFill>
              <a:effectLst/>
              <a:latin typeface="Georgia" panose="02040502050405020303" pitchFamily="18" charset="0"/>
              <a:ea typeface="Georgia Cursiva"/>
              <a:cs typeface="Georgia Cursiva"/>
            </a:endParaRPr>
          </a:p>
          <a:p>
            <a:endParaRPr lang="en-US" i="1" kern="0" dirty="0">
              <a:solidFill>
                <a:srgbClr val="000000"/>
              </a:solidFill>
              <a:latin typeface="Georgia" panose="02040502050405020303" pitchFamily="18" charset="0"/>
              <a:ea typeface="Georgia Cursiva"/>
              <a:cs typeface="Georgia Cursiva"/>
            </a:endParaRPr>
          </a:p>
          <a:p>
            <a:r>
              <a:rPr lang="en-NG" sz="1800" i="1" kern="0" dirty="0">
                <a:solidFill>
                  <a:srgbClr val="000000"/>
                </a:solidFill>
                <a:effectLst/>
                <a:latin typeface="Georgia Cursiva"/>
                <a:ea typeface="Georgia Cursiva"/>
                <a:cs typeface="Georgia Cursiva"/>
              </a:rPr>
              <a:t> </a:t>
            </a:r>
            <a:endParaRPr lang="en-NG" dirty="0"/>
          </a:p>
        </p:txBody>
      </p:sp>
    </p:spTree>
    <p:extLst>
      <p:ext uri="{BB962C8B-B14F-4D97-AF65-F5344CB8AC3E}">
        <p14:creationId xmlns:p14="http://schemas.microsoft.com/office/powerpoint/2010/main" val="1842163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891498" y="1340768"/>
            <a:ext cx="7568290" cy="4924425"/>
          </a:xfrm>
          <a:prstGeom prst="rect">
            <a:avLst/>
          </a:prstGeom>
          <a:noFill/>
          <a:ln w="9525">
            <a:noFill/>
            <a:miter lim="800000"/>
            <a:headEnd/>
            <a:tailEnd/>
          </a:ln>
        </p:spPr>
        <p:txBody>
          <a:bodyPr wrap="square">
            <a:spAutoFit/>
          </a:bodyPr>
          <a:lstStyle/>
          <a:p>
            <a:pPr algn="ctr"/>
            <a:r>
              <a:rPr lang="en-GB" sz="3600" b="1" dirty="0">
                <a:latin typeface="Comic Sans MS" panose="030F0702030302020204" pitchFamily="66" charset="0"/>
              </a:rPr>
              <a:t>INTERNAL CONTROL OVER FINANCIAL REPORTING, ICFR </a:t>
            </a:r>
          </a:p>
          <a:p>
            <a:pPr algn="ctr"/>
            <a:r>
              <a:rPr lang="en-GB" sz="3600" b="1" dirty="0">
                <a:latin typeface="Comic Sans MS" panose="030F0702030302020204" pitchFamily="66" charset="0"/>
              </a:rPr>
              <a:t>By</a:t>
            </a:r>
          </a:p>
          <a:p>
            <a:pPr algn="ctr"/>
            <a:endParaRPr lang="en-GB" sz="3600" b="1" dirty="0">
              <a:latin typeface="Comic Sans MS" panose="030F0702030302020204" pitchFamily="66" charset="0"/>
            </a:endParaRPr>
          </a:p>
          <a:p>
            <a:pPr algn="ctr"/>
            <a:r>
              <a:rPr lang="en-GB" sz="3600" b="1" dirty="0">
                <a:latin typeface="Comic Sans MS" panose="030F0702030302020204" pitchFamily="66" charset="0"/>
              </a:rPr>
              <a:t>Prof. Abuchi Ogbuju, </a:t>
            </a:r>
            <a:r>
              <a:rPr lang="en-GB" sz="1400" b="1" i="1" dirty="0">
                <a:latin typeface="Comic Sans MS" panose="030F0702030302020204" pitchFamily="66" charset="0"/>
              </a:rPr>
              <a:t>FCNA, CFE</a:t>
            </a:r>
          </a:p>
          <a:p>
            <a:pPr algn="ctr"/>
            <a:endParaRPr lang="en-GB" sz="1400" b="1" i="1" dirty="0">
              <a:latin typeface="Comic Sans MS" panose="030F0702030302020204" pitchFamily="66" charset="0"/>
            </a:endParaRPr>
          </a:p>
          <a:p>
            <a:pPr algn="ctr"/>
            <a:r>
              <a:rPr lang="en-GB" sz="2000" b="1" i="1" dirty="0">
                <a:latin typeface="Comic Sans MS" panose="030F0702030302020204" pitchFamily="66" charset="0"/>
              </a:rPr>
              <a:t>Chairman: Practicing &amp; Quality Control Committee, ANAN</a:t>
            </a:r>
          </a:p>
          <a:p>
            <a:pPr algn="ctr"/>
            <a:r>
              <a:rPr lang="en-GB" sz="2000" b="1" i="1" dirty="0">
                <a:latin typeface="Comic Sans MS" panose="030F0702030302020204" pitchFamily="66" charset="0"/>
              </a:rPr>
              <a:t>&amp; </a:t>
            </a:r>
          </a:p>
          <a:p>
            <a:pPr algn="ctr"/>
            <a:r>
              <a:rPr lang="en-GB" sz="2000" b="1" i="1" dirty="0">
                <a:latin typeface="Comic Sans MS" panose="030F0702030302020204" pitchFamily="66" charset="0"/>
              </a:rPr>
              <a:t>Managing Partner: MESSRS ABUCHI ED. OGBUJU &amp; CO</a:t>
            </a:r>
          </a:p>
          <a:p>
            <a:pPr algn="ctr"/>
            <a:endParaRPr lang="en-GB" sz="2000" b="1" i="1" dirty="0">
              <a:latin typeface="Comic Sans MS" panose="030F0702030302020204" pitchFamily="66" charset="0"/>
            </a:endParaRPr>
          </a:p>
          <a:p>
            <a:pPr algn="ctr"/>
            <a:r>
              <a:rPr lang="en-GB" sz="2000" b="1" i="1">
                <a:latin typeface="Comic Sans MS" panose="030F0702030302020204" pitchFamily="66" charset="0"/>
              </a:rPr>
              <a:t>Professor </a:t>
            </a:r>
            <a:r>
              <a:rPr lang="en-GB" sz="2000" b="1" i="1" dirty="0">
                <a:latin typeface="Comic Sans MS" panose="030F0702030302020204" pitchFamily="66" charset="0"/>
              </a:rPr>
              <a:t>of Forensics &amp; Fraud Management, Nnamdi Azikiwe University, UNIZIK Business School, AWKA</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65"/>
            <a:ext cx="891498" cy="832847"/>
          </a:xfrm>
          <a:prstGeom prst="rect">
            <a:avLst/>
          </a:prstGeom>
        </p:spPr>
      </p:pic>
      <p:pic>
        <p:nvPicPr>
          <p:cNvPr id="3" name="Picture 2">
            <a:extLst>
              <a:ext uri="{FF2B5EF4-FFF2-40B4-BE49-F238E27FC236}">
                <a16:creationId xmlns:a16="http://schemas.microsoft.com/office/drawing/2014/main" id="{24E55DAE-B0B3-CF0D-0A1C-703CEBB57E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25E98-3C66-C77F-92F0-78291A7931A4}"/>
              </a:ext>
            </a:extLst>
          </p:cNvPr>
          <p:cNvSpPr>
            <a:spLocks noGrp="1"/>
          </p:cNvSpPr>
          <p:nvPr>
            <p:ph type="title"/>
          </p:nvPr>
        </p:nvSpPr>
        <p:spPr/>
        <p:txBody>
          <a:bodyPr>
            <a:normAutofit fontScale="90000"/>
          </a:bodyPr>
          <a:lstStyle/>
          <a:p>
            <a:r>
              <a:rPr lang="en-US" dirty="0"/>
              <a:t>How to Identify Entity-Level Controls: </a:t>
            </a:r>
            <a:r>
              <a:rPr lang="en-US" i="1" dirty="0">
                <a:solidFill>
                  <a:srgbClr val="FF0000"/>
                </a:solidFill>
              </a:rPr>
              <a:t>Period-end Fin Report Process</a:t>
            </a:r>
            <a:endParaRPr lang="en-NG" dirty="0"/>
          </a:p>
        </p:txBody>
      </p:sp>
      <p:pic>
        <p:nvPicPr>
          <p:cNvPr id="3" name="Picture 2">
            <a:extLst>
              <a:ext uri="{FF2B5EF4-FFF2-40B4-BE49-F238E27FC236}">
                <a16:creationId xmlns:a16="http://schemas.microsoft.com/office/drawing/2014/main" id="{9EB9A636-B3AB-CAA2-3940-548DE46C8A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0D7F6EE9-09A2-2DCF-CAB7-5C94CD16FF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2246D613-90A8-07C7-C23E-F004466021A2}"/>
              </a:ext>
            </a:extLst>
          </p:cNvPr>
          <p:cNvSpPr txBox="1"/>
          <p:nvPr/>
        </p:nvSpPr>
        <p:spPr>
          <a:xfrm>
            <a:off x="457200" y="1697666"/>
            <a:ext cx="8229600" cy="4801314"/>
          </a:xfrm>
          <a:prstGeom prst="rect">
            <a:avLst/>
          </a:prstGeom>
          <a:noFill/>
        </p:spPr>
        <p:txBody>
          <a:bodyPr wrap="square">
            <a:spAutoFit/>
          </a:bodyPr>
          <a:lstStyle/>
          <a:p>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 of its importance to financial</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4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4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4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practitioner’s</a:t>
            </a:r>
            <a:r>
              <a:rPr lang="en-NG" sz="2400" i="1" kern="0" spc="350" dirty="0">
                <a:solidFill>
                  <a:srgbClr val="000000"/>
                </a:solidFill>
                <a:effectLst/>
                <a:latin typeface="Georgia Cursiva"/>
                <a:ea typeface="Georgia Cursiva"/>
                <a:cs typeface="Georgia Cursiva"/>
              </a:rPr>
              <a:t> </a:t>
            </a:r>
            <a:r>
              <a:rPr lang="en-NG" sz="2400" i="1" kern="0" dirty="0">
                <a:solidFill>
                  <a:srgbClr val="000000"/>
                </a:solidFill>
                <a:effectLst/>
                <a:latin typeface="Georgia Cursiva"/>
                <a:ea typeface="Georgia Cursiva"/>
                <a:cs typeface="Georgia Cursiva"/>
              </a:rPr>
              <a:t>conclusions</a:t>
            </a:r>
            <a:r>
              <a:rPr lang="en-NG" sz="2400" i="1" kern="0" spc="350" dirty="0">
                <a:solidFill>
                  <a:srgbClr val="000000"/>
                </a:solidFill>
                <a:effectLst/>
                <a:latin typeface="Georgia Cursiva"/>
                <a:ea typeface="Georgia Cursiva"/>
                <a:cs typeface="Georgia Cursiva"/>
              </a:rPr>
              <a:t> </a:t>
            </a:r>
            <a:r>
              <a:rPr lang="en-NG" sz="2400" i="1" kern="0" dirty="0">
                <a:solidFill>
                  <a:srgbClr val="000000"/>
                </a:solidFill>
                <a:effectLst/>
                <a:latin typeface="Georgia Cursiva"/>
                <a:ea typeface="Georgia Cursiva"/>
                <a:cs typeface="Georgia Cursiva"/>
              </a:rPr>
              <a:t>on</a:t>
            </a:r>
            <a:r>
              <a:rPr lang="en-NG" sz="24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24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4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24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400" i="1" kern="0" dirty="0">
                <a:solidFill>
                  <a:srgbClr val="000000"/>
                </a:solidFill>
                <a:effectLst/>
                <a:latin typeface="Georgia Cursiva"/>
                <a:ea typeface="Georgia Cursiva"/>
                <a:cs typeface="Georgia Cursiva"/>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4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4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4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24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4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a:t>
            </a:r>
            <a:r>
              <a:rPr lang="en-NG" sz="24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24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period-end</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period-end</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includes</a:t>
            </a:r>
            <a:r>
              <a:rPr lang="en-NG" sz="2400" kern="0" spc="2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following: </a:t>
            </a:r>
            <a:endParaRPr lang="en-NG" sz="24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87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used to enter transaction totals into the general ledger;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 related to the selection and application of accounting policies;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 used to initiate, authorize, record, and process journal entries in</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general ledger;</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 used to record recurring and nonrecurring adjustments to the  annual and quarterly financial statements; and </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 for preparing annual and quarterly financial statements and related disclosures.</a:t>
            </a:r>
            <a:endParaRPr lang="en-NG" dirty="0"/>
          </a:p>
        </p:txBody>
      </p:sp>
    </p:spTree>
    <p:extLst>
      <p:ext uri="{BB962C8B-B14F-4D97-AF65-F5344CB8AC3E}">
        <p14:creationId xmlns:p14="http://schemas.microsoft.com/office/powerpoint/2010/main" val="3646075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1E75D-97E6-67C4-CE56-C2A28B8C75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8881EA-CC8C-79E3-769F-20E8525C4DAC}"/>
              </a:ext>
            </a:extLst>
          </p:cNvPr>
          <p:cNvSpPr>
            <a:spLocks noGrp="1"/>
          </p:cNvSpPr>
          <p:nvPr>
            <p:ph type="title"/>
          </p:nvPr>
        </p:nvSpPr>
        <p:spPr/>
        <p:txBody>
          <a:bodyPr>
            <a:normAutofit fontScale="90000"/>
          </a:bodyPr>
          <a:lstStyle/>
          <a:p>
            <a:r>
              <a:rPr lang="en-US" sz="3600" dirty="0"/>
              <a:t>Understanding Likely Sources of Misstatements </a:t>
            </a:r>
            <a:endParaRPr lang="en-NG" sz="3600" dirty="0"/>
          </a:p>
        </p:txBody>
      </p:sp>
      <p:pic>
        <p:nvPicPr>
          <p:cNvPr id="3" name="Picture 2">
            <a:extLst>
              <a:ext uri="{FF2B5EF4-FFF2-40B4-BE49-F238E27FC236}">
                <a16:creationId xmlns:a16="http://schemas.microsoft.com/office/drawing/2014/main" id="{D913A721-1AD0-4D54-A044-4F1C90866F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7538561B-F325-F950-BD88-D7B785554A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A67794F6-E8E9-5B6C-939F-C9189832E021}"/>
              </a:ext>
            </a:extLst>
          </p:cNvPr>
          <p:cNvSpPr txBox="1"/>
          <p:nvPr/>
        </p:nvSpPr>
        <p:spPr>
          <a:xfrm>
            <a:off x="611560" y="1556793"/>
            <a:ext cx="7992888" cy="5447645"/>
          </a:xfrm>
          <a:prstGeom prst="rect">
            <a:avLst/>
          </a:prstGeom>
          <a:noFill/>
        </p:spPr>
        <p:txBody>
          <a:bodyPr wrap="square">
            <a:spAutoFit/>
          </a:bodyPr>
          <a:lstStyle/>
          <a:p>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 a practitioner t</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 further understand the likely sources of potential misstatements, and as a part of</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selecting the controls to test, </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 achieve the following objectives:</a:t>
            </a:r>
            <a:endPar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indent="-400050">
              <a:buAutoNum type="roman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 the flow of transactions related to the relevant assertions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 how these transactions are initiated, authorized, processed, and recorded;</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400050" indent="-400050">
              <a:buFontTx/>
              <a:buAutoNum type="roman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Verify that the practitioner has identified the points within the entity's processes at which a misstatement – including a misstatement due to fraud – could arise that, individually or in combination with other misstatements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 be material;</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indent="-400050">
              <a:buAutoNum type="roman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 the controls that management has implemented to address  these potential misstatements; and</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400050" indent="-400050">
              <a:buFontTx/>
              <a:buAutoNum type="roman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Identify the controls that management has implemented over the prevention or timely detection of unauthorized acquisition, use, or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disposition of the entity's assets that could result in a material misstatement of the financial statements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i="1" kern="0" dirty="0">
                <a:solidFill>
                  <a:srgbClr val="00B0F0"/>
                </a:solidFill>
                <a:latin typeface="Georgia" panose="02040502050405020303" pitchFamily="18" charset="0"/>
                <a:ea typeface="Georgia" panose="02040502050405020303" pitchFamily="18" charset="0"/>
                <a:cs typeface="Georgia" panose="02040502050405020303" pitchFamily="18" charset="0"/>
              </a:rPr>
              <a:t>(See in-note for steps to take to use the work of INTERNAL AUDITORS)</a:t>
            </a:r>
          </a:p>
          <a:p>
            <a:endParaRPr lang="en-NG" dirty="0"/>
          </a:p>
        </p:txBody>
      </p:sp>
    </p:spTree>
    <p:extLst>
      <p:ext uri="{BB962C8B-B14F-4D97-AF65-F5344CB8AC3E}">
        <p14:creationId xmlns:p14="http://schemas.microsoft.com/office/powerpoint/2010/main" val="131602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386D6-9822-ABE3-4496-824D36B4B2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CC29EF-D732-05B1-1B54-BFAEF7330EE6}"/>
              </a:ext>
            </a:extLst>
          </p:cNvPr>
          <p:cNvSpPr>
            <a:spLocks noGrp="1"/>
          </p:cNvSpPr>
          <p:nvPr>
            <p:ph type="title"/>
          </p:nvPr>
        </p:nvSpPr>
        <p:spPr/>
        <p:txBody>
          <a:bodyPr>
            <a:normAutofit/>
          </a:bodyPr>
          <a:lstStyle/>
          <a:p>
            <a:r>
              <a:rPr lang="en-US" sz="3200" dirty="0"/>
              <a:t>Understanding Likely Sources of Misstatements </a:t>
            </a:r>
            <a:endParaRPr lang="en-NG" sz="3200" dirty="0"/>
          </a:p>
        </p:txBody>
      </p:sp>
      <p:pic>
        <p:nvPicPr>
          <p:cNvPr id="3" name="Picture 2">
            <a:extLst>
              <a:ext uri="{FF2B5EF4-FFF2-40B4-BE49-F238E27FC236}">
                <a16:creationId xmlns:a16="http://schemas.microsoft.com/office/drawing/2014/main" id="{52D6D5D0-86AE-3367-71A0-8BD593D599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598D811E-CA5A-BB29-EA2B-7AF7B88996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37AF8EE4-E07E-0DA2-3C38-1AC432F6AE7B}"/>
              </a:ext>
            </a:extLst>
          </p:cNvPr>
          <p:cNvSpPr txBox="1"/>
          <p:nvPr/>
        </p:nvSpPr>
        <p:spPr>
          <a:xfrm>
            <a:off x="457200" y="1556792"/>
            <a:ext cx="8577823" cy="4247317"/>
          </a:xfrm>
          <a:prstGeom prst="rect">
            <a:avLst/>
          </a:prstGeom>
          <a:noFill/>
        </p:spPr>
        <p:txBody>
          <a:bodyPr wrap="square">
            <a:spAutoFit/>
          </a:bodyPr>
          <a:lstStyle/>
          <a:p>
            <a:r>
              <a:rPr lang="en-NG" sz="3600" b="1" i="1" kern="0" dirty="0">
                <a:solidFill>
                  <a:srgbClr val="000000"/>
                </a:solidFill>
                <a:effectLst/>
                <a:latin typeface="Georgia Cursiva"/>
                <a:ea typeface="Georgia Cursiva"/>
                <a:cs typeface="Georgia Cursiva"/>
              </a:rPr>
              <a:t>Performing Walkthroughs</a:t>
            </a:r>
            <a:endParaRPr lang="en-US" sz="3600" b="1" i="1" kern="0" dirty="0">
              <a:solidFill>
                <a:srgbClr val="000000"/>
              </a:solidFill>
              <a:effectLst/>
              <a:latin typeface="Georgia Cursiva"/>
              <a:ea typeface="Georgia Cursiva"/>
              <a:cs typeface="Georgia Cursiva"/>
            </a:endParaRPr>
          </a:p>
          <a:p>
            <a:r>
              <a:rPr lang="en-US" sz="1800" i="1" kern="0" dirty="0">
                <a:solidFill>
                  <a:srgbClr val="000000"/>
                </a:solidFill>
                <a:effectLst/>
                <a:latin typeface="Georgia Cursiva"/>
                <a:ea typeface="Georgia Cursiva"/>
                <a:cs typeface="Georgia Cursiva"/>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1800" kern="0" spc="5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walkthrough,</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follows</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transaction</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origination</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through</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processes,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systems,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until</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reflected</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records,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using</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same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documents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technology</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personnel</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use.</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Walkthrough</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usually</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combination</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 observation, inspection of relevant documentation, and re-performance of controls.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Walkthroughs</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usually</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consist</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combination</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1800" kern="0" spc="1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personnel,</a:t>
            </a:r>
            <a:r>
              <a:rPr lang="en-US" sz="18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observation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operations,</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inspection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documentation,</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re-performance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depending</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associated</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tested,</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specific</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 as part of the walkthrough and the results of those procedures.</a:t>
            </a:r>
            <a:endParaRPr lang="en-NG" dirty="0"/>
          </a:p>
        </p:txBody>
      </p:sp>
    </p:spTree>
    <p:extLst>
      <p:ext uri="{BB962C8B-B14F-4D97-AF65-F5344CB8AC3E}">
        <p14:creationId xmlns:p14="http://schemas.microsoft.com/office/powerpoint/2010/main" val="1654908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77CAC-E20C-54AB-BDA8-4F1F33A3AAEB}"/>
              </a:ext>
            </a:extLst>
          </p:cNvPr>
          <p:cNvSpPr>
            <a:spLocks noGrp="1"/>
          </p:cNvSpPr>
          <p:nvPr>
            <p:ph type="title"/>
          </p:nvPr>
        </p:nvSpPr>
        <p:spPr/>
        <p:txBody>
          <a:bodyPr>
            <a:normAutofit fontScale="90000"/>
          </a:bodyPr>
          <a:lstStyle/>
          <a:p>
            <a:r>
              <a:rPr lang="en-NG" sz="4000" b="1" kern="0" dirty="0">
                <a:solidFill>
                  <a:srgbClr val="FFC000"/>
                </a:solidFill>
                <a:effectLst/>
                <a:latin typeface="Lucida Sans Typewriter" panose="020B0509030504030204" pitchFamily="49" charset="0"/>
                <a:ea typeface="Georgia Negreta"/>
                <a:cs typeface="Georgia Negreta"/>
              </a:rPr>
              <a:t>Selecting Controls to Test</a:t>
            </a:r>
            <a:br>
              <a:rPr lang="en-NG" sz="1800" kern="100" dirty="0">
                <a:effectLst/>
                <a:latin typeface="Calibri" panose="020F0502020204030204" pitchFamily="34" charset="0"/>
                <a:ea typeface="SimSun" panose="02010600030101010101" pitchFamily="2" charset="-122"/>
                <a:cs typeface="Times New Roman" panose="02020603050405020304" pitchFamily="18" charset="0"/>
              </a:rPr>
            </a:br>
            <a:endParaRPr lang="en-NG" dirty="0"/>
          </a:p>
        </p:txBody>
      </p:sp>
      <p:pic>
        <p:nvPicPr>
          <p:cNvPr id="3" name="Picture 2">
            <a:extLst>
              <a:ext uri="{FF2B5EF4-FFF2-40B4-BE49-F238E27FC236}">
                <a16:creationId xmlns:a16="http://schemas.microsoft.com/office/drawing/2014/main" id="{D0CC6A1E-293F-C7DE-27CF-7936759420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E4756B80-4769-9EBB-E989-8B24FF39682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0E5AAA6F-CCEF-0527-0F6E-E16402201AE9}"/>
              </a:ext>
            </a:extLst>
          </p:cNvPr>
          <p:cNvSpPr txBox="1"/>
          <p:nvPr/>
        </p:nvSpPr>
        <p:spPr>
          <a:xfrm>
            <a:off x="827584" y="1196753"/>
            <a:ext cx="7920880" cy="4893647"/>
          </a:xfrm>
          <a:prstGeom prst="rect">
            <a:avLst/>
          </a:prstGeom>
          <a:noFill/>
        </p:spPr>
        <p:txBody>
          <a:bodyPr wrap="square">
            <a:spAutoFit/>
          </a:bodyPr>
          <a:lstStyle/>
          <a:p>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should test those controls that are important to the practitioner's conclusion about whether the entity's controls sufficiently address the assessed risk</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 misstatement to each relevant assertion.</a:t>
            </a:r>
            <a:endPar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2400" kern="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 might be more than one control that addresses the assessed risk of misstatement</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particular</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conversely,</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one</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4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address</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assessed</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than</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one</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24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neither</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related</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assertion</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nor</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24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 redundant controls unless redundancy is itself a control objective.</a:t>
            </a:r>
            <a:endParaRPr lang="en-NG" dirty="0"/>
          </a:p>
        </p:txBody>
      </p:sp>
    </p:spTree>
    <p:extLst>
      <p:ext uri="{BB962C8B-B14F-4D97-AF65-F5344CB8AC3E}">
        <p14:creationId xmlns:p14="http://schemas.microsoft.com/office/powerpoint/2010/main" val="18695483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7A2AC-7D49-789D-C331-B8C092C18568}"/>
              </a:ext>
            </a:extLst>
          </p:cNvPr>
          <p:cNvSpPr>
            <a:spLocks noGrp="1"/>
          </p:cNvSpPr>
          <p:nvPr>
            <p:ph type="title"/>
          </p:nvPr>
        </p:nvSpPr>
        <p:spPr/>
        <p:txBody>
          <a:bodyPr>
            <a:normAutofit fontScale="90000"/>
          </a:bodyPr>
          <a:lstStyle/>
          <a:p>
            <a:r>
              <a:rPr lang="en-US" sz="4400" kern="0" dirty="0">
                <a:solidFill>
                  <a:srgbClr val="FFC000"/>
                </a:solidFill>
                <a:effectLst/>
                <a:latin typeface="Lucida Sans Typewriter" panose="020B0509030504030204" pitchFamily="49" charset="0"/>
                <a:ea typeface="Georgia Negreta"/>
                <a:cs typeface="Georgia Negreta"/>
              </a:rPr>
              <a:t>Testing </a:t>
            </a:r>
            <a:r>
              <a:rPr lang="en-NG" sz="4400" b="1" kern="0" dirty="0">
                <a:solidFill>
                  <a:srgbClr val="FFC000"/>
                </a:solidFill>
                <a:effectLst/>
                <a:latin typeface="Lucida Sans Typewriter" panose="020B0509030504030204" pitchFamily="49" charset="0"/>
                <a:ea typeface="Georgia Negreta"/>
                <a:cs typeface="Georgia Negreta"/>
              </a:rPr>
              <a:t>Controls </a:t>
            </a:r>
            <a:br>
              <a:rPr lang="en-US" sz="4400" b="1" kern="0" dirty="0">
                <a:solidFill>
                  <a:srgbClr val="FFC000"/>
                </a:solidFill>
                <a:effectLst/>
                <a:latin typeface="Lucida Sans Typewriter" panose="020B0509030504030204" pitchFamily="49" charset="0"/>
                <a:ea typeface="Georgia Negreta"/>
                <a:cs typeface="Georgia Negreta"/>
              </a:rPr>
            </a:br>
            <a:r>
              <a:rPr lang="en-US" sz="3600" b="1" kern="0" dirty="0">
                <a:solidFill>
                  <a:srgbClr val="FFC000"/>
                </a:solidFill>
                <a:effectLst/>
                <a:latin typeface="Lucida Sans Typewriter" panose="020B0509030504030204" pitchFamily="49" charset="0"/>
                <a:ea typeface="Georgia Negreta"/>
                <a:cs typeface="Georgia Negreta"/>
              </a:rPr>
              <a:t>(Testing Design Effectiveness)</a:t>
            </a:r>
            <a:endParaRPr lang="en-NG" sz="3600" dirty="0"/>
          </a:p>
        </p:txBody>
      </p:sp>
      <p:pic>
        <p:nvPicPr>
          <p:cNvPr id="3" name="Picture 2">
            <a:extLst>
              <a:ext uri="{FF2B5EF4-FFF2-40B4-BE49-F238E27FC236}">
                <a16:creationId xmlns:a16="http://schemas.microsoft.com/office/drawing/2014/main" id="{7B603682-21DD-7FB2-2F7E-3B3BDFB500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4" name="Picture 3">
            <a:extLst>
              <a:ext uri="{FF2B5EF4-FFF2-40B4-BE49-F238E27FC236}">
                <a16:creationId xmlns:a16="http://schemas.microsoft.com/office/drawing/2014/main" id="{1AD351E7-CDD6-5EC6-B381-311C032531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
        <p:nvSpPr>
          <p:cNvPr id="6" name="TextBox 5">
            <a:extLst>
              <a:ext uri="{FF2B5EF4-FFF2-40B4-BE49-F238E27FC236}">
                <a16:creationId xmlns:a16="http://schemas.microsoft.com/office/drawing/2014/main" id="{4D4D4C88-8FF8-5C81-4B4D-F4060E63A62F}"/>
              </a:ext>
            </a:extLst>
          </p:cNvPr>
          <p:cNvSpPr txBox="1"/>
          <p:nvPr/>
        </p:nvSpPr>
        <p:spPr>
          <a:xfrm>
            <a:off x="457200" y="1556793"/>
            <a:ext cx="8229600" cy="4985980"/>
          </a:xfrm>
          <a:prstGeom prst="rect">
            <a:avLst/>
          </a:prstGeom>
          <a:noFill/>
        </p:spPr>
        <p:txBody>
          <a:bodyPr wrap="square">
            <a:spAutoFit/>
          </a:bodyPr>
          <a:lstStyle/>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should test the design effectiveness of controls by determining</a:t>
            </a:r>
            <a:endPar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operated</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prescribed</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2000" kern="0" spc="3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persons</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possessing</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authority</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effectively,</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satisfy</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objectives</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effectively</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a:t>
            </a:r>
            <a:r>
              <a:rPr lang="en-NG" sz="20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errors</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could</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endPar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2000" kern="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 the practitioner performs to test design effectiveness include a mix of</a:t>
            </a:r>
            <a:r>
              <a:rPr lang="en-US" sz="2000" kern="0" dirty="0">
                <a:solidFill>
                  <a:srgbClr val="000000"/>
                </a:solidFill>
                <a:effectLst/>
                <a:latin typeface="Georgia" panose="02040502050405020303" pitchFamily="18" charset="0"/>
                <a:ea typeface="SimSun" panose="02010600030101010101" pitchFamily="2" charset="-122"/>
                <a:cs typeface="Times New Roman" panose="02020603050405020304"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appropriate</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personnel,</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observation</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operations,</a:t>
            </a:r>
            <a:r>
              <a:rPr lang="en-NG" sz="2000" kern="0" spc="4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inspection</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documentation.</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Walkthroughs</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these</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ordinarily are sufficient to evaluate design effectiveness.</a:t>
            </a:r>
            <a:endPar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2000" i="1" kern="0" dirty="0">
                <a:solidFill>
                  <a:srgbClr val="00B0F0"/>
                </a:solidFill>
                <a:latin typeface="Georgia" panose="02040502050405020303" pitchFamily="18" charset="0"/>
              </a:rPr>
              <a:t>(see in-note for guide)</a:t>
            </a:r>
            <a:endParaRPr lang="en-NG" i="1" dirty="0">
              <a:solidFill>
                <a:srgbClr val="00B0F0"/>
              </a:solidFill>
            </a:endParaRPr>
          </a:p>
        </p:txBody>
      </p:sp>
    </p:spTree>
    <p:extLst>
      <p:ext uri="{BB962C8B-B14F-4D97-AF65-F5344CB8AC3E}">
        <p14:creationId xmlns:p14="http://schemas.microsoft.com/office/powerpoint/2010/main" val="2116038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B7CF9-F2BC-115F-518E-FA431AB5AFB0}"/>
              </a:ext>
            </a:extLst>
          </p:cNvPr>
          <p:cNvSpPr>
            <a:spLocks noGrp="1"/>
          </p:cNvSpPr>
          <p:nvPr>
            <p:ph type="title"/>
          </p:nvPr>
        </p:nvSpPr>
        <p:spPr/>
        <p:txBody>
          <a:bodyPr>
            <a:normAutofit fontScale="90000"/>
          </a:bodyPr>
          <a:lstStyle/>
          <a:p>
            <a:r>
              <a:rPr lang="en-US" sz="4400" kern="0" dirty="0">
                <a:solidFill>
                  <a:srgbClr val="FFC000"/>
                </a:solidFill>
                <a:effectLst/>
                <a:latin typeface="Lucida Sans Typewriter" panose="020B0509030504030204" pitchFamily="49" charset="0"/>
                <a:ea typeface="Georgia Negreta"/>
                <a:cs typeface="Georgia Negreta"/>
              </a:rPr>
              <a:t>Testing </a:t>
            </a:r>
            <a:r>
              <a:rPr lang="en-NG" sz="4400" b="1" kern="0" dirty="0">
                <a:solidFill>
                  <a:srgbClr val="FFC000"/>
                </a:solidFill>
                <a:effectLst/>
                <a:latin typeface="Lucida Sans Typewriter" panose="020B0509030504030204" pitchFamily="49" charset="0"/>
                <a:ea typeface="Georgia Negreta"/>
                <a:cs typeface="Georgia Negreta"/>
              </a:rPr>
              <a:t>Controls </a:t>
            </a:r>
            <a:br>
              <a:rPr lang="en-US" sz="5400" b="1" kern="0" dirty="0">
                <a:solidFill>
                  <a:srgbClr val="FFC000"/>
                </a:solidFill>
                <a:effectLst/>
                <a:latin typeface="Lucida Sans Typewriter" panose="020B0509030504030204" pitchFamily="49" charset="0"/>
                <a:ea typeface="Georgia Negreta"/>
                <a:cs typeface="Georgia Negreta"/>
              </a:rPr>
            </a:br>
            <a:r>
              <a:rPr lang="en-US" sz="3100" b="1" kern="0" dirty="0">
                <a:solidFill>
                  <a:srgbClr val="FFC000"/>
                </a:solidFill>
                <a:effectLst/>
                <a:latin typeface="Lucida Sans Typewriter" panose="020B0509030504030204" pitchFamily="49" charset="0"/>
                <a:ea typeface="Georgia Negreta"/>
                <a:cs typeface="Georgia Negreta"/>
              </a:rPr>
              <a:t>(Testing Operating Effectiveness)</a:t>
            </a:r>
            <a:endParaRPr lang="en-NG" sz="3100" dirty="0"/>
          </a:p>
        </p:txBody>
      </p:sp>
      <p:pic>
        <p:nvPicPr>
          <p:cNvPr id="3" name="Picture 2">
            <a:extLst>
              <a:ext uri="{FF2B5EF4-FFF2-40B4-BE49-F238E27FC236}">
                <a16:creationId xmlns:a16="http://schemas.microsoft.com/office/drawing/2014/main" id="{54F19DD7-3993-31E3-A544-F2CE8818EA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12678A96-0082-00FA-DD6A-2A2064DE3B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38C0ACC4-E0E1-9ECA-5BA8-D07B6D539A56}"/>
              </a:ext>
            </a:extLst>
          </p:cNvPr>
          <p:cNvSpPr txBox="1"/>
          <p:nvPr/>
        </p:nvSpPr>
        <p:spPr>
          <a:xfrm>
            <a:off x="539552" y="1697667"/>
            <a:ext cx="8147248" cy="4524315"/>
          </a:xfrm>
          <a:prstGeom prst="rect">
            <a:avLst/>
          </a:prstGeom>
          <a:noFill/>
        </p:spPr>
        <p:txBody>
          <a:bodyPr wrap="square">
            <a:spAutoFit/>
          </a:bodyPr>
          <a:lstStyle/>
          <a:p>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should test the operating effectiveness of </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by determining</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designed</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24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4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possesses</a:t>
            </a:r>
            <a:r>
              <a:rPr lang="en-NG" sz="24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2400" kern="0" spc="2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authority</a:t>
            </a:r>
            <a:r>
              <a:rPr lang="en-NG" sz="24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4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competence</a:t>
            </a:r>
            <a:r>
              <a:rPr lang="en-NG" sz="24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4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24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4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effectively.</a:t>
            </a:r>
            <a:endParaRPr lang="en-NG" sz="24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24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 th</a:t>
            </a:r>
            <a:r>
              <a:rPr lang="en-NG" sz="24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US" sz="2400" kern="0" spc="2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 performs to test operating effectiveness include a mix of</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 of appropriate personnel, observation of the entity's operations, inspection of</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 documentation, and re-performance of the control.</a:t>
            </a:r>
            <a:endPar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i="1" kern="0" dirty="0">
                <a:solidFill>
                  <a:srgbClr val="00B0F0"/>
                </a:solidFill>
                <a:latin typeface="Georgia" panose="02040502050405020303" pitchFamily="18" charset="0"/>
              </a:rPr>
              <a:t>(See in-note for further consideration)</a:t>
            </a:r>
            <a:endParaRPr lang="en-NG" i="1" dirty="0">
              <a:solidFill>
                <a:srgbClr val="00B0F0"/>
              </a:solidFill>
            </a:endParaRPr>
          </a:p>
        </p:txBody>
      </p:sp>
    </p:spTree>
    <p:extLst>
      <p:ext uri="{BB962C8B-B14F-4D97-AF65-F5344CB8AC3E}">
        <p14:creationId xmlns:p14="http://schemas.microsoft.com/office/powerpoint/2010/main" val="3140376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AC7C6-FC76-5368-73B8-FA57C4161050}"/>
              </a:ext>
            </a:extLst>
          </p:cNvPr>
          <p:cNvSpPr>
            <a:spLocks noGrp="1"/>
          </p:cNvSpPr>
          <p:nvPr>
            <p:ph type="title"/>
          </p:nvPr>
        </p:nvSpPr>
        <p:spPr/>
        <p:txBody>
          <a:bodyPr>
            <a:normAutofit/>
          </a:bodyPr>
          <a:lstStyle/>
          <a:p>
            <a:r>
              <a:rPr lang="en-US" sz="2800" kern="0" spc="105" dirty="0">
                <a:solidFill>
                  <a:schemeClr val="accent1">
                    <a:lumMod val="60000"/>
                    <a:lumOff val="40000"/>
                  </a:schemeClr>
                </a:solidFill>
                <a:effectLst/>
                <a:latin typeface="Georgia" panose="02040502050405020303" pitchFamily="18" charset="0"/>
                <a:ea typeface="Georgia" panose="02040502050405020303" pitchFamily="18" charset="0"/>
                <a:cs typeface="Georgia" panose="02040502050405020303" pitchFamily="18" charset="0"/>
              </a:rPr>
              <a:t>Some </a:t>
            </a:r>
            <a:r>
              <a:rPr lang="en-NG" sz="2800" kern="0" dirty="0">
                <a:solidFill>
                  <a:schemeClr val="accent1">
                    <a:lumMod val="60000"/>
                    <a:lumOff val="40000"/>
                  </a:schemeClr>
                </a:solidFill>
                <a:effectLst/>
                <a:latin typeface="Georgia" panose="02040502050405020303" pitchFamily="18" charset="0"/>
                <a:ea typeface="Georgia" panose="02040502050405020303" pitchFamily="18" charset="0"/>
                <a:cs typeface="Georgia" panose="02040502050405020303" pitchFamily="18" charset="0"/>
              </a:rPr>
              <a:t>Factors that affect the risk associated with control</a:t>
            </a:r>
            <a:endParaRPr lang="en-NG" sz="2800" dirty="0">
              <a:solidFill>
                <a:schemeClr val="accent1">
                  <a:lumMod val="60000"/>
                  <a:lumOff val="40000"/>
                </a:schemeClr>
              </a:solidFill>
            </a:endParaRPr>
          </a:p>
        </p:txBody>
      </p:sp>
      <p:pic>
        <p:nvPicPr>
          <p:cNvPr id="3" name="Picture 2">
            <a:extLst>
              <a:ext uri="{FF2B5EF4-FFF2-40B4-BE49-F238E27FC236}">
                <a16:creationId xmlns:a16="http://schemas.microsoft.com/office/drawing/2014/main" id="{D7A9CA56-C3E2-C61A-D11E-C47BB69BD60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8B54980A-C249-AD77-E034-0A35287C37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8" name="TextBox 7">
            <a:extLst>
              <a:ext uri="{FF2B5EF4-FFF2-40B4-BE49-F238E27FC236}">
                <a16:creationId xmlns:a16="http://schemas.microsoft.com/office/drawing/2014/main" id="{E5DDA21E-B195-B593-BA7A-D2F692667C3A}"/>
              </a:ext>
            </a:extLst>
          </p:cNvPr>
          <p:cNvSpPr txBox="1"/>
          <p:nvPr/>
        </p:nvSpPr>
        <p:spPr>
          <a:xfrm>
            <a:off x="539552" y="1417639"/>
            <a:ext cx="8229600" cy="5355312"/>
          </a:xfrm>
          <a:prstGeom prst="rect">
            <a:avLst/>
          </a:prstGeom>
          <a:noFill/>
        </p:spPr>
        <p:txBody>
          <a:bodyPr wrap="square">
            <a:spAutoFit/>
          </a:bodyPr>
          <a:lstStyle/>
          <a:p>
            <a:pPr marL="342900" indent="-342900">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nature and materiality of misstatements that the control is intended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 prevent or detect; </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342900" indent="-342900">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inherent risk associated with the related account(s) and assertion(s);</a:t>
            </a:r>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 there have been changes in the volume or nature of transactions that might adversely affect control design or operating effectiveness;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indent="-342900">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 the account has a history of errors;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effectiveness of entity-level controls especially controls that monitor other controls;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nature of the control and the frequency with which it operates;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degree to which the control relies on the effectiveness of other controls (e.g., the control environment or information technology general controls);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indent="-342900">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competence of the personnel who perform the control or monitor its performance and whether there have been changes in key personnel who perform the control or monitor its performance;</a:t>
            </a:r>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 the control relies on performance by an individual or is automated (i.e., an automated control would generally be expected to be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lower</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technology</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general</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1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complexity</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significance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judgments</a:t>
            </a:r>
            <a:r>
              <a:rPr lang="en-NG" sz="18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 </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 be made in connection with its operation.</a:t>
            </a:r>
            <a:endParaRPr lang="en-NG" dirty="0"/>
          </a:p>
        </p:txBody>
      </p:sp>
    </p:spTree>
    <p:extLst>
      <p:ext uri="{BB962C8B-B14F-4D97-AF65-F5344CB8AC3E}">
        <p14:creationId xmlns:p14="http://schemas.microsoft.com/office/powerpoint/2010/main" val="18195487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E08EB-AC6A-59D9-5A13-AA34D6E52043}"/>
              </a:ext>
            </a:extLst>
          </p:cNvPr>
          <p:cNvSpPr>
            <a:spLocks noGrp="1"/>
          </p:cNvSpPr>
          <p:nvPr>
            <p:ph type="title"/>
          </p:nvPr>
        </p:nvSpPr>
        <p:spPr/>
        <p:txBody>
          <a:bodyPr>
            <a:normAutofit fontScale="90000"/>
          </a:bodyPr>
          <a:lstStyle/>
          <a:p>
            <a:r>
              <a:rPr lang="en-US" sz="4400" kern="0" spc="105" dirty="0">
                <a:solidFill>
                  <a:schemeClr val="accent1">
                    <a:lumMod val="60000"/>
                    <a:lumOff val="40000"/>
                  </a:schemeClr>
                </a:solidFill>
                <a:effectLst/>
                <a:latin typeface="Georgia" panose="02040502050405020303" pitchFamily="18" charset="0"/>
                <a:ea typeface="Georgia" panose="02040502050405020303" pitchFamily="18" charset="0"/>
                <a:cs typeface="Georgia" panose="02040502050405020303" pitchFamily="18" charset="0"/>
              </a:rPr>
              <a:t>Some </a:t>
            </a:r>
            <a:r>
              <a:rPr lang="en-NG" sz="4400" kern="0" dirty="0">
                <a:solidFill>
                  <a:schemeClr val="accent1">
                    <a:lumMod val="60000"/>
                    <a:lumOff val="40000"/>
                  </a:schemeClr>
                </a:solidFill>
                <a:effectLst/>
                <a:latin typeface="Georgia" panose="02040502050405020303" pitchFamily="18" charset="0"/>
                <a:ea typeface="Georgia" panose="02040502050405020303" pitchFamily="18" charset="0"/>
                <a:cs typeface="Georgia" panose="02040502050405020303" pitchFamily="18" charset="0"/>
              </a:rPr>
              <a:t>Factors that affect the risk associated with control</a:t>
            </a:r>
            <a:endParaRPr lang="en-NG" dirty="0"/>
          </a:p>
        </p:txBody>
      </p:sp>
      <p:pic>
        <p:nvPicPr>
          <p:cNvPr id="3" name="Picture 2">
            <a:extLst>
              <a:ext uri="{FF2B5EF4-FFF2-40B4-BE49-F238E27FC236}">
                <a16:creationId xmlns:a16="http://schemas.microsoft.com/office/drawing/2014/main" id="{B4CA8FE4-DF8E-21FD-75C6-03A8C58D0F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0089D6AC-7BAA-BCC1-1AEF-2A30CC24D2C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81C7FE9C-9362-3E3A-2F97-E6AA8AD2EF4C}"/>
              </a:ext>
            </a:extLst>
          </p:cNvPr>
          <p:cNvSpPr txBox="1"/>
          <p:nvPr/>
        </p:nvSpPr>
        <p:spPr>
          <a:xfrm>
            <a:off x="539552" y="1556793"/>
            <a:ext cx="8229600" cy="5139869"/>
          </a:xfrm>
          <a:prstGeom prst="rect">
            <a:avLst/>
          </a:prstGeom>
          <a:noFill/>
        </p:spPr>
        <p:txBody>
          <a:bodyPr wrap="square">
            <a:spAutoFit/>
          </a:bodyPr>
          <a:lstStyle/>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deviations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 determine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deviations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his</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her</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associated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 the control being tested and the evidence to be obtained, as well as on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operating effectiveness of the control.</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pPr algn="ctr"/>
            <a:r>
              <a:rPr lang="en-NG" sz="4000" i="1" kern="0" dirty="0">
                <a:solidFill>
                  <a:schemeClr val="accent1">
                    <a:lumMod val="60000"/>
                    <a:lumOff val="40000"/>
                  </a:schemeClr>
                </a:solidFill>
                <a:effectLst/>
                <a:latin typeface="Georgia Cursiva"/>
                <a:ea typeface="Georgia Cursiva"/>
                <a:cs typeface="Georgia Cursiva"/>
              </a:rPr>
              <a:t>Nature of Tests of Controls</a:t>
            </a:r>
            <a:r>
              <a:rPr lang="en-NG" sz="4000" kern="0" dirty="0">
                <a:solidFill>
                  <a:schemeClr val="accent1">
                    <a:lumMod val="60000"/>
                    <a:lumOff val="40000"/>
                  </a:schemeClr>
                </a:solidFill>
                <a:effectLst/>
                <a:latin typeface="Georgia" panose="02040502050405020303" pitchFamily="18" charset="0"/>
                <a:ea typeface="Georgia" panose="02040502050405020303" pitchFamily="18" charset="0"/>
                <a:cs typeface="Georgia" panose="02040502050405020303" pitchFamily="18" charset="0"/>
              </a:rPr>
              <a:t>. </a:t>
            </a:r>
            <a:endParaRPr lang="en-NG" sz="4000" kern="100" dirty="0">
              <a:solidFill>
                <a:schemeClr val="accent1">
                  <a:lumMod val="60000"/>
                  <a:lumOff val="40000"/>
                </a:schemeClr>
              </a:solidFill>
              <a:effectLst/>
              <a:latin typeface="Calibri" panose="020F0502020204030204" pitchFamily="34" charset="0"/>
              <a:ea typeface="SimSun" panose="02010600030101010101" pitchFamily="2" charset="-122"/>
              <a:cs typeface="Times New Roman" panose="02020603050405020304" pitchFamily="18" charset="0"/>
            </a:endParaRPr>
          </a:p>
          <a:p>
            <a:pPr algn="just"/>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Some types of tests, by their nature, produce greater</a:t>
            </a:r>
            <a:r>
              <a:rPr lang="en-NG" sz="1800" i="1" kern="0" dirty="0">
                <a:solidFill>
                  <a:srgbClr val="000000"/>
                </a:solidFill>
                <a:effectLst/>
                <a:latin typeface="Georgia Cursiva"/>
                <a:ea typeface="Georgia Cursiva"/>
                <a:cs typeface="Georgia Cursiva"/>
              </a:rPr>
              <a:t> </a:t>
            </a:r>
            <a:r>
              <a:rPr lang="en-US" sz="1800" i="1" kern="0" dirty="0">
                <a:solidFill>
                  <a:srgbClr val="000000"/>
                </a:solidFill>
                <a:effectLst/>
                <a:latin typeface="Georgia Cursiva"/>
                <a:ea typeface="Georgia Cursiva"/>
                <a:cs typeface="Georgia Cursiva"/>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than</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following</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presented</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order</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they</a:t>
            </a:r>
            <a:r>
              <a:rPr lang="en-NG" sz="18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ordinarily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produce,</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least</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most:</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285750" indent="-285750" algn="just">
              <a:buFont typeface="Wingdings" panose="05000000000000000000" pitchFamily="2" charset="2"/>
              <a:buChar cha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285750" indent="-285750" algn="just">
              <a:buFont typeface="Wingdings" panose="05000000000000000000" pitchFamily="2" charset="2"/>
              <a:buChar cha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observation,</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285750" indent="-285750" algn="just">
              <a:buFont typeface="Wingdings" panose="05000000000000000000" pitchFamily="2" charset="2"/>
              <a:buChar cha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inspection</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relevant documentation</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285750" indent="-285750" algn="just">
              <a:buFont typeface="Wingdings" panose="05000000000000000000" pitchFamily="2" charset="2"/>
              <a:buChar char="§"/>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re-performance of a control. </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algn="just"/>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pPr algn="just"/>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Inquiry</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alone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p:txBody>
      </p:sp>
    </p:spTree>
    <p:extLst>
      <p:ext uri="{BB962C8B-B14F-4D97-AF65-F5344CB8AC3E}">
        <p14:creationId xmlns:p14="http://schemas.microsoft.com/office/powerpoint/2010/main" val="24491072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482EC-9ECE-B80F-5859-845A464D2A20}"/>
              </a:ext>
            </a:extLst>
          </p:cNvPr>
          <p:cNvSpPr>
            <a:spLocks noGrp="1"/>
          </p:cNvSpPr>
          <p:nvPr>
            <p:ph type="title"/>
          </p:nvPr>
        </p:nvSpPr>
        <p:spPr/>
        <p:txBody>
          <a:bodyPr>
            <a:normAutofit/>
          </a:bodyPr>
          <a:lstStyle/>
          <a:p>
            <a:r>
              <a:rPr lang="en-NG" sz="3600" i="1" kern="0" dirty="0">
                <a:solidFill>
                  <a:schemeClr val="accent1">
                    <a:lumMod val="60000"/>
                    <a:lumOff val="40000"/>
                  </a:schemeClr>
                </a:solidFill>
                <a:effectLst/>
                <a:ea typeface="Georgia Cursiva"/>
                <a:cs typeface="Georgia Cursiva"/>
              </a:rPr>
              <a:t>Timing of Tests of Controls</a:t>
            </a:r>
            <a:r>
              <a:rPr lang="en-NG" sz="3600" kern="0" dirty="0">
                <a:solidFill>
                  <a:schemeClr val="accent1">
                    <a:lumMod val="60000"/>
                    <a:lumOff val="40000"/>
                  </a:schemeClr>
                </a:solidFill>
                <a:effectLst/>
                <a:ea typeface="Georgia" panose="02040502050405020303" pitchFamily="18" charset="0"/>
                <a:cs typeface="Georgia" panose="02040502050405020303" pitchFamily="18" charset="0"/>
              </a:rPr>
              <a:t>. </a:t>
            </a:r>
            <a:endParaRPr lang="en-NG" sz="3600" dirty="0">
              <a:solidFill>
                <a:schemeClr val="accent1">
                  <a:lumMod val="60000"/>
                  <a:lumOff val="40000"/>
                </a:schemeClr>
              </a:solidFill>
            </a:endParaRPr>
          </a:p>
        </p:txBody>
      </p:sp>
      <p:pic>
        <p:nvPicPr>
          <p:cNvPr id="3" name="Picture 2">
            <a:extLst>
              <a:ext uri="{FF2B5EF4-FFF2-40B4-BE49-F238E27FC236}">
                <a16:creationId xmlns:a16="http://schemas.microsoft.com/office/drawing/2014/main" id="{EDA1173B-8F07-585F-F1BB-659126F86B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7362C69E-06E4-4D7D-D61D-2928D65762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179119B1-466D-1CAB-9E49-F65A9873548C}"/>
              </a:ext>
            </a:extLst>
          </p:cNvPr>
          <p:cNvSpPr txBox="1"/>
          <p:nvPr/>
        </p:nvSpPr>
        <p:spPr>
          <a:xfrm>
            <a:off x="457200" y="1196753"/>
            <a:ext cx="8003232" cy="5940088"/>
          </a:xfrm>
          <a:prstGeom prst="rect">
            <a:avLst/>
          </a:prstGeom>
          <a:noFill/>
        </p:spPr>
        <p:txBody>
          <a:bodyPr wrap="square">
            <a:spAutoFit/>
          </a:bodyPr>
          <a:lstStyle/>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 controls over a greater period of time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provides</a:t>
            </a:r>
            <a:r>
              <a:rPr lang="en-NG" sz="20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than</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sz="2000" kern="0" spc="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shorter</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Further,</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closer</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provides</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than</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earlier</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year.</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balance</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tests</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closer</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as-of</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20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need</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2000" kern="0" spc="1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time</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2000" kern="0" spc="1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 of operating effectiveness.</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algn="ctr"/>
            <a:r>
              <a:rPr lang="en-NG" sz="1800" i="1" kern="0" spc="160" dirty="0">
                <a:solidFill>
                  <a:srgbClr val="000000"/>
                </a:solidFill>
                <a:effectLst/>
                <a:latin typeface="Georgia Cursiva"/>
                <a:ea typeface="Georgia Cursiva"/>
                <a:cs typeface="Georgia Cursiva"/>
              </a:rPr>
              <a:t>.</a:t>
            </a:r>
            <a:r>
              <a:rPr lang="en-NG" sz="1800" i="1" kern="0" dirty="0">
                <a:solidFill>
                  <a:srgbClr val="000000"/>
                </a:solidFill>
                <a:effectLst/>
                <a:latin typeface="Georgia Cursiva"/>
                <a:ea typeface="Georgia Cursiva"/>
                <a:cs typeface="Georgia Cursiva"/>
              </a:rPr>
              <a:t>      </a:t>
            </a:r>
            <a:r>
              <a:rPr lang="en-NG" sz="3600" i="1" kern="0" dirty="0">
                <a:solidFill>
                  <a:schemeClr val="accent1">
                    <a:lumMod val="60000"/>
                    <a:lumOff val="40000"/>
                  </a:schemeClr>
                </a:solidFill>
                <a:effectLst/>
                <a:latin typeface="Georgia Cursiva"/>
                <a:ea typeface="Georgia Cursiva"/>
                <a:cs typeface="Georgia Cursiva"/>
              </a:rPr>
              <a:t>Extent of Tests of Controls</a:t>
            </a:r>
            <a:r>
              <a:rPr lang="en-NG" sz="3600" kern="0" dirty="0">
                <a:solidFill>
                  <a:schemeClr val="accent1">
                    <a:lumMod val="60000"/>
                    <a:lumOff val="40000"/>
                  </a:schemeClr>
                </a:solidFill>
                <a:effectLst/>
                <a:latin typeface="Georgia" panose="02040502050405020303" pitchFamily="18" charset="0"/>
                <a:ea typeface="Georgia" panose="02040502050405020303" pitchFamily="18" charset="0"/>
                <a:cs typeface="Georgia" panose="02040502050405020303" pitchFamily="18" charset="0"/>
              </a:rPr>
              <a:t>. </a:t>
            </a:r>
            <a:endParaRPr lang="en-US" sz="3600" kern="0" dirty="0">
              <a:solidFill>
                <a:schemeClr val="accent1">
                  <a:lumMod val="60000"/>
                  <a:lumOff val="40000"/>
                </a:schemeClr>
              </a:solidFill>
              <a:effectLst/>
              <a:latin typeface="Georgia" panose="02040502050405020303" pitchFamily="18" charset="0"/>
              <a:ea typeface="Georgia" panose="02040502050405020303" pitchFamily="18" charset="0"/>
              <a:cs typeface="Georgia" panose="02040502050405020303" pitchFamily="18" charset="0"/>
            </a:endParaRPr>
          </a:p>
          <a:p>
            <a:pPr marL="774700">
              <a:lnSpc>
                <a:spcPts val="1090"/>
              </a:lnSpc>
              <a:spcBef>
                <a:spcPts val="700"/>
              </a:spcBef>
              <a:spcAft>
                <a:spcPts val="800"/>
              </a:spcAft>
              <a:buNone/>
            </a:pP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more extensively a control is tested, the greater </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pPr marL="1231900">
              <a:lnSpc>
                <a:spcPts val="1090"/>
              </a:lnSpc>
              <a:spcBef>
                <a:spcPts val="260"/>
              </a:spcBef>
              <a:spcAft>
                <a:spcPts val="800"/>
              </a:spcAft>
            </a:pP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obtained from that test.</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pPr algn="just"/>
            <a:endParaRPr lang="en-NG" sz="3600" kern="100" dirty="0">
              <a:solidFill>
                <a:schemeClr val="accent1">
                  <a:lumMod val="60000"/>
                  <a:lumOff val="40000"/>
                </a:schemeClr>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ndParaRPr>
          </a:p>
          <a:p>
            <a:endParaRPr lang="en-NG" dirty="0"/>
          </a:p>
        </p:txBody>
      </p:sp>
    </p:spTree>
    <p:extLst>
      <p:ext uri="{BB962C8B-B14F-4D97-AF65-F5344CB8AC3E}">
        <p14:creationId xmlns:p14="http://schemas.microsoft.com/office/powerpoint/2010/main" val="202699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049B5-CAAE-22F6-7B63-C8D441499FE6}"/>
              </a:ext>
            </a:extLst>
          </p:cNvPr>
          <p:cNvSpPr>
            <a:spLocks noGrp="1"/>
          </p:cNvSpPr>
          <p:nvPr>
            <p:ph type="title"/>
          </p:nvPr>
        </p:nvSpPr>
        <p:spPr/>
        <p:txBody>
          <a:bodyPr>
            <a:normAutofit fontScale="90000"/>
          </a:bodyPr>
          <a:lstStyle/>
          <a:p>
            <a:r>
              <a:rPr lang="en-NG" sz="4000" b="1" kern="0" dirty="0">
                <a:solidFill>
                  <a:schemeClr val="accent1">
                    <a:lumMod val="60000"/>
                    <a:lumOff val="40000"/>
                  </a:schemeClr>
                </a:solidFill>
                <a:effectLst/>
                <a:latin typeface="Georgia Negreta"/>
                <a:ea typeface="Georgia Negreta"/>
                <a:cs typeface="Georgia Negreta"/>
              </a:rPr>
              <a:t>Indicators of Material Weaknesses</a:t>
            </a:r>
            <a:br>
              <a:rPr lang="en-NG" sz="1800" kern="100" dirty="0">
                <a:effectLst/>
                <a:latin typeface="Calibri" panose="020F0502020204030204" pitchFamily="34" charset="0"/>
                <a:ea typeface="SimSun" panose="02010600030101010101" pitchFamily="2" charset="-122"/>
                <a:cs typeface="Times New Roman" panose="02020603050405020304" pitchFamily="18" charset="0"/>
              </a:rPr>
            </a:br>
            <a:endParaRPr lang="en-NG" dirty="0"/>
          </a:p>
        </p:txBody>
      </p:sp>
      <p:pic>
        <p:nvPicPr>
          <p:cNvPr id="3" name="Picture 2">
            <a:extLst>
              <a:ext uri="{FF2B5EF4-FFF2-40B4-BE49-F238E27FC236}">
                <a16:creationId xmlns:a16="http://schemas.microsoft.com/office/drawing/2014/main" id="{D9051AE9-6A48-BCFB-A223-912F4996A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0B25E931-B621-6B88-2D53-B40787155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46B500DE-934B-E9F0-1448-7FFB13218253}"/>
              </a:ext>
            </a:extLst>
          </p:cNvPr>
          <p:cNvSpPr txBox="1"/>
          <p:nvPr/>
        </p:nvSpPr>
        <p:spPr>
          <a:xfrm>
            <a:off x="457200" y="980729"/>
            <a:ext cx="8075240" cy="5355312"/>
          </a:xfrm>
          <a:prstGeom prst="rect">
            <a:avLst/>
          </a:prstGeom>
          <a:noFill/>
        </p:spPr>
        <p:txBody>
          <a:bodyPr wrap="square">
            <a:spAutoFit/>
          </a:bodyPr>
          <a:lstStyle/>
          <a:p>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Indicators of material weaknesses in internal control over financial</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reporting include:</a:t>
            </a:r>
            <a:endPar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342900" indent="-342900">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Identification</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senior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Restatement</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previously</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issued</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reflect</a:t>
            </a:r>
            <a:r>
              <a:rPr lang="en-NG" sz="1800" kern="0" spc="3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correction</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International</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Accounting</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Standard - IAS 8 - Accounting Policies, Changes in Accounting Estimates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Errors, regarding the correction of a misstatement.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Identification</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current</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indicate</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would</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detected</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 financial reporting;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pPr marL="342900" indent="-342900">
              <a:buFontTx/>
              <a:buAutoNum type="alphaLcPeriod"/>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Ineffective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oversight</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over financial reporting by the entity's audit committee.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kern="100" dirty="0">
              <a:latin typeface="Calibri" panose="020F0502020204030204" pitchFamily="34" charset="0"/>
              <a:ea typeface="SimSun" panose="02010600030101010101" pitchFamily="2" charset="-122"/>
              <a:cs typeface="Times New Roman" panose="02020603050405020304" pitchFamily="18" charset="0"/>
            </a:endParaRPr>
          </a:p>
          <a:p>
            <a:r>
              <a:rPr lang="en-US" i="1" kern="100" dirty="0">
                <a:solidFill>
                  <a:srgbClr val="00B0F0"/>
                </a:solidFill>
                <a:latin typeface="Calibri" panose="020F0502020204030204" pitchFamily="34" charset="0"/>
                <a:ea typeface="SimSun" panose="02010600030101010101" pitchFamily="2" charset="-122"/>
                <a:cs typeface="Times New Roman" panose="02020603050405020304" pitchFamily="18" charset="0"/>
              </a:rPr>
              <a:t>(See more considerations on steps to evaluate deficiencies in-note)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Tree>
    <p:extLst>
      <p:ext uri="{BB962C8B-B14F-4D97-AF65-F5344CB8AC3E}">
        <p14:creationId xmlns:p14="http://schemas.microsoft.com/office/powerpoint/2010/main" val="2054739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69268-FC74-D442-82AE-696B26D69B68}"/>
              </a:ext>
            </a:extLst>
          </p:cNvPr>
          <p:cNvSpPr>
            <a:spLocks noGrp="1"/>
          </p:cNvSpPr>
          <p:nvPr>
            <p:ph type="title"/>
          </p:nvPr>
        </p:nvSpPr>
        <p:spPr>
          <a:xfrm>
            <a:off x="457200" y="274637"/>
            <a:ext cx="8229600" cy="6436777"/>
          </a:xfrm>
        </p:spPr>
        <p:txBody>
          <a:bodyPr>
            <a:normAutofit fontScale="90000"/>
          </a:bodyPr>
          <a:lstStyle/>
          <a:p>
            <a:br>
              <a:rPr lang="en-US" sz="4800" dirty="0"/>
            </a:br>
            <a:br>
              <a:rPr lang="en-US" sz="4800" dirty="0"/>
            </a:br>
            <a:r>
              <a:rPr lang="en-US" sz="4800" dirty="0"/>
              <a:t>Agenda:</a:t>
            </a:r>
            <a:br>
              <a:rPr lang="en-US" sz="4800" dirty="0"/>
            </a:br>
            <a:br>
              <a:rPr lang="en-US" dirty="0"/>
            </a:br>
            <a:r>
              <a:rPr lang="en-US" sz="3600" dirty="0"/>
              <a:t>Internal Control Over Financial Reporting</a:t>
            </a:r>
            <a:br>
              <a:rPr lang="en-US" sz="3600" dirty="0"/>
            </a:br>
            <a:r>
              <a:rPr lang="en-US" sz="2700" dirty="0"/>
              <a:t>Independent Attestation By Assurance Service Providers</a:t>
            </a:r>
            <a:br>
              <a:rPr lang="en-US" sz="2700" dirty="0"/>
            </a:br>
            <a:r>
              <a:rPr lang="en-US" sz="3600" dirty="0"/>
              <a:t> </a:t>
            </a:r>
            <a:r>
              <a:rPr lang="en-US" sz="2800" dirty="0"/>
              <a:t>(External Auditors)</a:t>
            </a:r>
            <a:br>
              <a:rPr lang="en-US" sz="2800" dirty="0"/>
            </a:br>
            <a:br>
              <a:rPr lang="en-US" sz="2800" dirty="0"/>
            </a:br>
            <a:r>
              <a:rPr lang="en-US" sz="1800" dirty="0">
                <a:solidFill>
                  <a:srgbClr val="00B0F0"/>
                </a:solidFill>
              </a:rPr>
              <a:t>In compliance with the provisions of sections 7(1 and 2) of FRC of Nigeria Amendment Act , 2023; every public interest entity’s management is required to issue a report on the effectiveness of its internal control, including Information Systems control annually with independent attestation by external auditor. This should form part of the annual financial report and be filed with the Council. </a:t>
            </a:r>
            <a:br>
              <a:rPr lang="en-US" sz="2800" dirty="0"/>
            </a:br>
            <a:br>
              <a:rPr lang="en-US" sz="2800" dirty="0"/>
            </a:br>
            <a:br>
              <a:rPr lang="en-US" dirty="0"/>
            </a:br>
            <a:br>
              <a:rPr lang="en-US" dirty="0"/>
            </a:br>
            <a:endParaRPr lang="en-NG" dirty="0"/>
          </a:p>
        </p:txBody>
      </p:sp>
      <p:pic>
        <p:nvPicPr>
          <p:cNvPr id="3" name="Picture 2">
            <a:extLst>
              <a:ext uri="{FF2B5EF4-FFF2-40B4-BE49-F238E27FC236}">
                <a16:creationId xmlns:a16="http://schemas.microsoft.com/office/drawing/2014/main" id="{80F4A358-6B58-6674-20AF-CCFD1AC66C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4" name="Picture 3">
            <a:extLst>
              <a:ext uri="{FF2B5EF4-FFF2-40B4-BE49-F238E27FC236}">
                <a16:creationId xmlns:a16="http://schemas.microsoft.com/office/drawing/2014/main" id="{BE43FC36-7E36-75F1-622F-E34A1C4AB7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7493256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BEB7E-50A2-9E24-D5B6-E42F66D6BAEC}"/>
              </a:ext>
            </a:extLst>
          </p:cNvPr>
          <p:cNvSpPr>
            <a:spLocks noGrp="1"/>
          </p:cNvSpPr>
          <p:nvPr>
            <p:ph type="title"/>
          </p:nvPr>
        </p:nvSpPr>
        <p:spPr/>
        <p:txBody>
          <a:bodyPr>
            <a:normAutofit fontScale="90000"/>
          </a:bodyPr>
          <a:lstStyle/>
          <a:p>
            <a:r>
              <a:rPr lang="en-NG" sz="3600" b="1" kern="0" dirty="0">
                <a:solidFill>
                  <a:srgbClr val="FFC000"/>
                </a:solidFill>
                <a:effectLst/>
                <a:latin typeface="Georgia Negreta"/>
                <a:ea typeface="Georgia Negreta"/>
                <a:cs typeface="Georgia Negreta"/>
              </a:rPr>
              <a:t>Reporting on the Assurance Engagement</a:t>
            </a:r>
            <a:br>
              <a:rPr lang="en-NG" sz="1800" kern="100" dirty="0">
                <a:effectLst/>
                <a:latin typeface="Calibri" panose="020F0502020204030204" pitchFamily="34" charset="0"/>
                <a:ea typeface="SimSun" panose="02010600030101010101" pitchFamily="2" charset="-122"/>
                <a:cs typeface="Times New Roman" panose="02020603050405020304" pitchFamily="18" charset="0"/>
              </a:rPr>
            </a:br>
            <a:endParaRPr lang="en-NG" dirty="0"/>
          </a:p>
        </p:txBody>
      </p:sp>
      <p:pic>
        <p:nvPicPr>
          <p:cNvPr id="3" name="Picture 2">
            <a:extLst>
              <a:ext uri="{FF2B5EF4-FFF2-40B4-BE49-F238E27FC236}">
                <a16:creationId xmlns:a16="http://schemas.microsoft.com/office/drawing/2014/main" id="{4FA0A93F-8D0D-F31C-CBA2-8C8E22B2EA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5B5CC25F-A5AA-DFB3-467F-6B6581AA25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8F0CEF5E-8CCD-D3D3-2687-4425F6DBACDE}"/>
              </a:ext>
            </a:extLst>
          </p:cNvPr>
          <p:cNvSpPr txBox="1"/>
          <p:nvPr/>
        </p:nvSpPr>
        <p:spPr>
          <a:xfrm>
            <a:off x="457200" y="1116741"/>
            <a:ext cx="8363272" cy="5570756"/>
          </a:xfrm>
          <a:prstGeom prst="rect">
            <a:avLst/>
          </a:prstGeom>
          <a:noFill/>
        </p:spPr>
        <p:txBody>
          <a:bodyPr wrap="square">
            <a:spAutoFit/>
          </a:bodyPr>
          <a:lstStyle/>
          <a:p>
            <a:r>
              <a:rPr lang="en-US" sz="2000" kern="0" spc="-25" dirty="0">
                <a:solidFill>
                  <a:srgbClr val="000000"/>
                </a:solidFill>
                <a:latin typeface="Georgia" panose="02040502050405020303" pitchFamily="18" charset="0"/>
                <a:ea typeface="Georgia" panose="02040502050405020303" pitchFamily="18" charset="0"/>
                <a:cs typeface="Georgia" panose="02040502050405020303" pitchFamily="18" charset="0"/>
              </a:rPr>
              <a:t>You</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form</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sources,</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20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20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sz="20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20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20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detected</a:t>
            </a:r>
            <a:r>
              <a:rPr lang="en-NG" sz="20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during</a:t>
            </a:r>
            <a:r>
              <a:rPr lang="en-NG" sz="20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 audit, and any identified control deficiencies.</a:t>
            </a:r>
            <a:endPar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2000" kern="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practitioner’s conclusion should provide an assurance on the effectiveness of</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over financial reporting.</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US" sz="20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After forming a conclusion on the effectiveness of the entity's internal control</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evaluate</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presentation</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elements</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2000" kern="0" spc="2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required,</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regulators’</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guidelines,</a:t>
            </a:r>
            <a:r>
              <a:rPr lang="en-NG" sz="2000" kern="0" spc="2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present in its annual report on internal control over financial reporting.</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dirty="0"/>
          </a:p>
        </p:txBody>
      </p:sp>
    </p:spTree>
    <p:extLst>
      <p:ext uri="{BB962C8B-B14F-4D97-AF65-F5344CB8AC3E}">
        <p14:creationId xmlns:p14="http://schemas.microsoft.com/office/powerpoint/2010/main" val="502437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F41E-9F8F-1C32-76E3-4B6602A89CEB}"/>
              </a:ext>
            </a:extLst>
          </p:cNvPr>
          <p:cNvSpPr>
            <a:spLocks noGrp="1"/>
          </p:cNvSpPr>
          <p:nvPr>
            <p:ph type="title"/>
          </p:nvPr>
        </p:nvSpPr>
        <p:spPr/>
        <p:txBody>
          <a:bodyPr>
            <a:normAutofit fontScale="90000"/>
          </a:bodyPr>
          <a:lstStyle/>
          <a:p>
            <a:r>
              <a:rPr lang="en-NG" sz="4400" b="1" kern="0" dirty="0">
                <a:solidFill>
                  <a:srgbClr val="FFC000"/>
                </a:solidFill>
                <a:effectLst/>
                <a:latin typeface="Georgia Negreta"/>
                <a:ea typeface="Georgia Negreta"/>
                <a:cs typeface="Georgia Negreta"/>
              </a:rPr>
              <a:t>Reporting on the Assurance Engagement</a:t>
            </a:r>
            <a:endParaRPr lang="en-NG" dirty="0"/>
          </a:p>
        </p:txBody>
      </p:sp>
      <p:pic>
        <p:nvPicPr>
          <p:cNvPr id="3" name="Picture 2">
            <a:extLst>
              <a:ext uri="{FF2B5EF4-FFF2-40B4-BE49-F238E27FC236}">
                <a16:creationId xmlns:a16="http://schemas.microsoft.com/office/drawing/2014/main" id="{D7BFC28F-7EF4-DB4F-D34B-1456D22E2F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2BD1804F-3D56-F5FB-87D0-B59E2B83C6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60BA1FF1-375F-595B-5F9B-16E1CB421494}"/>
              </a:ext>
            </a:extLst>
          </p:cNvPr>
          <p:cNvSpPr txBox="1"/>
          <p:nvPr/>
        </p:nvSpPr>
        <p:spPr>
          <a:xfrm>
            <a:off x="457200" y="1417639"/>
            <a:ext cx="8363272" cy="5078313"/>
          </a:xfrm>
          <a:prstGeom prst="rect">
            <a:avLst/>
          </a:prstGeom>
          <a:noFill/>
        </p:spPr>
        <p:txBody>
          <a:bodyPr wrap="square">
            <a:spAutoFit/>
          </a:bodyPr>
          <a:lstStyle/>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may form a conclusion on the effectiveness of internal control over financial</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only</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restrictions</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ISAE</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3000</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paragraph</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74,</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a:t>
            </a:r>
            <a:r>
              <a:rPr lang="en-NG" sz="1800" kern="0" spc="1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qualified conclusion in the following circumstances:</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100" dirty="0" err="1">
                <a:solidFill>
                  <a:schemeClr val="bg1"/>
                </a:solidFill>
                <a:effectLst/>
                <a:latin typeface="Georgia" panose="02040502050405020303" pitchFamily="18" charset="0"/>
                <a:ea typeface="SimSun" panose="02010600030101010101" pitchFamily="2" charset="-122"/>
                <a:cs typeface="Times New Roman" panose="02020603050405020304" pitchFamily="18" charset="0"/>
              </a:rPr>
              <a:t>i</a:t>
            </a:r>
            <a:r>
              <a:rPr lang="en-US" sz="1800" kern="100" dirty="0">
                <a:solidFill>
                  <a:schemeClr val="bg1"/>
                </a:solidFill>
                <a:effectLst/>
                <a:latin typeface="Georgia" panose="02040502050405020303" pitchFamily="18" charset="0"/>
                <a:ea typeface="SimSun" panose="02010600030101010101" pitchFamily="2" charset="-122"/>
                <a:cs typeface="Times New Roman" panose="02020603050405020304" pitchFamily="18" charset="0"/>
              </a:rPr>
              <a:t>. </a:t>
            </a:r>
            <a:r>
              <a:rPr lang="en-NG" sz="1800" i="1" kern="0" dirty="0">
                <a:solidFill>
                  <a:srgbClr val="000000"/>
                </a:solidFill>
                <a:effectLst/>
                <a:latin typeface="Georgia" panose="02040502050405020303" pitchFamily="18" charset="0"/>
                <a:ea typeface="Georgia Cursiva"/>
                <a:cs typeface="Georgia Cursiva"/>
              </a:rPr>
              <a:t>When,</a:t>
            </a:r>
            <a:r>
              <a:rPr lang="en-NG" sz="1800" i="1" kern="0" spc="18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in</a:t>
            </a:r>
            <a:r>
              <a:rPr lang="en-NG" sz="1800" i="1" kern="0" spc="18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the</a:t>
            </a:r>
            <a:r>
              <a:rPr lang="en-NG" sz="1800" i="1" kern="0" spc="18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practitioner’s</a:t>
            </a:r>
            <a:r>
              <a:rPr lang="en-NG" sz="1800" i="1" kern="0" spc="18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professional</a:t>
            </a:r>
            <a:r>
              <a:rPr lang="en-NG" sz="1800" i="1" kern="0" spc="18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judgment,</a:t>
            </a:r>
            <a:r>
              <a:rPr lang="en-NG" sz="1800" i="1" kern="0" spc="18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a</a:t>
            </a:r>
            <a:r>
              <a:rPr lang="en-NG" sz="1800" i="1" kern="0" spc="18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scope</a:t>
            </a:r>
            <a:r>
              <a:rPr lang="en-NG" sz="1800" i="1" kern="0" spc="18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limitation</a:t>
            </a:r>
            <a:r>
              <a:rPr lang="en-US" sz="1800" i="1" kern="0"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exists</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and</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the</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effect</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of</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the</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matter</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could</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be</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material</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(see</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also</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ISAE</a:t>
            </a:r>
            <a:r>
              <a:rPr lang="en-NG" sz="1800" i="1" kern="0" spc="-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3000</a:t>
            </a:r>
            <a:r>
              <a:rPr lang="en-US" sz="1800" i="1" kern="0"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paragraph</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66).</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In</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such</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cases,</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the</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practitioner</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shall</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express</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a</a:t>
            </a:r>
            <a:r>
              <a:rPr lang="en-NG" sz="1800" i="1" kern="0" spc="4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qualified</a:t>
            </a:r>
            <a:r>
              <a:rPr lang="en-US" sz="1800" i="1" kern="0"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conclusion or a disclaimer of conclusion.</a:t>
            </a:r>
            <a:endParaRPr lang="en-NG" sz="1800" kern="100" dirty="0">
              <a:effectLst/>
              <a:latin typeface="Georgia" panose="02040502050405020303" pitchFamily="18" charset="0"/>
              <a:ea typeface="SimSun" panose="02010600030101010101" pitchFamily="2" charset="-122"/>
              <a:cs typeface="Times New Roman" panose="02020603050405020304" pitchFamily="18" charset="0"/>
            </a:endParaRPr>
          </a:p>
          <a:p>
            <a:r>
              <a:rPr lang="en-US" sz="1800" i="1" kern="0" dirty="0">
                <a:solidFill>
                  <a:srgbClr val="000000"/>
                </a:solidFill>
                <a:effectLst/>
                <a:latin typeface="Georgia" panose="02040502050405020303" pitchFamily="18" charset="0"/>
                <a:ea typeface="Georgia Cursiva"/>
                <a:cs typeface="Georgia Cursiva"/>
              </a:rPr>
              <a:t>ii. </a:t>
            </a:r>
            <a:r>
              <a:rPr lang="en-NG" sz="1800" i="1" kern="0" dirty="0">
                <a:solidFill>
                  <a:srgbClr val="000000"/>
                </a:solidFill>
                <a:effectLst/>
                <a:latin typeface="Georgia" panose="02040502050405020303" pitchFamily="18" charset="0"/>
                <a:ea typeface="Georgia Cursiva"/>
                <a:cs typeface="Georgia Cursiva"/>
              </a:rPr>
              <a:t>When,</a:t>
            </a:r>
            <a:r>
              <a:rPr lang="en-NG" sz="1800" i="1" kern="0" spc="17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in</a:t>
            </a:r>
            <a:r>
              <a:rPr lang="en-NG" sz="1800" i="1" kern="0" spc="17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the</a:t>
            </a:r>
            <a:r>
              <a:rPr lang="en-NG" sz="1800" i="1" kern="0" spc="17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practitioner’s</a:t>
            </a:r>
            <a:r>
              <a:rPr lang="en-NG" sz="1800" i="1" kern="0" spc="17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professional</a:t>
            </a:r>
            <a:r>
              <a:rPr lang="en-NG" sz="1800" i="1" kern="0" spc="17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judgment,</a:t>
            </a:r>
            <a:r>
              <a:rPr lang="en-NG" sz="1800" i="1" kern="0" spc="17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the</a:t>
            </a:r>
            <a:r>
              <a:rPr lang="en-NG" sz="1800" i="1" kern="0" spc="17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subject</a:t>
            </a:r>
            <a:r>
              <a:rPr lang="en-NG" sz="1800" i="1" kern="0" spc="17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matter</a:t>
            </a:r>
            <a:r>
              <a:rPr lang="en-US" sz="1800" i="1" kern="0"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information</a:t>
            </a:r>
            <a:r>
              <a:rPr lang="en-NG" sz="1800" i="1" kern="0" spc="-3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is</a:t>
            </a:r>
            <a:r>
              <a:rPr lang="en-NG" sz="1800" i="1" kern="0" spc="-40"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materially</a:t>
            </a:r>
            <a:r>
              <a:rPr lang="en-NG" sz="1800" i="1" kern="0" spc="-3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misstated.</a:t>
            </a:r>
            <a:r>
              <a:rPr lang="en-NG" sz="1800" i="1" kern="0" spc="-3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In</a:t>
            </a:r>
            <a:r>
              <a:rPr lang="en-NG" sz="1800" i="1" kern="0" spc="-3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such</a:t>
            </a:r>
            <a:r>
              <a:rPr lang="en-NG" sz="1800" i="1" kern="0" spc="-3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cases,</a:t>
            </a:r>
            <a:r>
              <a:rPr lang="en-NG" sz="1800" i="1" kern="0" spc="-3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the</a:t>
            </a:r>
            <a:r>
              <a:rPr lang="en-NG" sz="1800" i="1" kern="0" spc="-3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practitioner</a:t>
            </a:r>
            <a:r>
              <a:rPr lang="en-NG" sz="1800" i="1" kern="0" spc="-35"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shall</a:t>
            </a:r>
            <a:r>
              <a:rPr lang="en-US" sz="1800" i="1" kern="0" dirty="0">
                <a:solidFill>
                  <a:srgbClr val="000000"/>
                </a:solidFill>
                <a:effectLst/>
                <a:latin typeface="Georgia" panose="02040502050405020303" pitchFamily="18" charset="0"/>
                <a:ea typeface="Georgia Cursiva"/>
                <a:cs typeface="Georgia Cursiva"/>
              </a:rPr>
              <a:t> </a:t>
            </a:r>
            <a:r>
              <a:rPr lang="en-NG" sz="1800" i="1" kern="0" dirty="0">
                <a:solidFill>
                  <a:srgbClr val="000000"/>
                </a:solidFill>
                <a:effectLst/>
                <a:latin typeface="Georgia" panose="02040502050405020303" pitchFamily="18" charset="0"/>
                <a:ea typeface="Georgia Cursiva"/>
                <a:cs typeface="Georgia Cursiva"/>
              </a:rPr>
              <a:t>express a qualified conclusion or </a:t>
            </a:r>
            <a:r>
              <a:rPr lang="en-US" sz="1800" i="1" kern="0" dirty="0">
                <a:solidFill>
                  <a:srgbClr val="000000"/>
                </a:solidFill>
                <a:effectLst/>
                <a:latin typeface="Georgia" panose="02040502050405020303" pitchFamily="18" charset="0"/>
                <a:ea typeface="Georgia Cursiva"/>
                <a:cs typeface="Georgia Cursiva"/>
              </a:rPr>
              <a:t>adverse conclusion</a:t>
            </a:r>
            <a:r>
              <a:rPr lang="en-NG" sz="1800" i="1" kern="0" dirty="0">
                <a:solidFill>
                  <a:srgbClr val="000000"/>
                </a:solidFill>
                <a:effectLst/>
                <a:latin typeface="Georgia" panose="02040502050405020303" pitchFamily="18" charset="0"/>
                <a:ea typeface="Georgia Cursiva"/>
                <a:cs typeface="Georgia Cursiva"/>
              </a:rPr>
              <a:t>.</a:t>
            </a:r>
            <a:endParaRPr lang="en-NG" sz="1800" kern="100" dirty="0">
              <a:effectLst/>
              <a:latin typeface="Georgia" panose="02040502050405020303" pitchFamily="18"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iii.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limitation</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requires</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4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qualified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disclaimer</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withdraw</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from</a:t>
            </a:r>
            <a:r>
              <a:rPr lang="en-NG" sz="1800" kern="0" spc="4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rPr>
              <a:t>(See in-note for SCOPE LIMITATIONS)</a:t>
            </a:r>
            <a:endParaRPr lang="en-NG" sz="1800"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Tree>
    <p:extLst>
      <p:ext uri="{BB962C8B-B14F-4D97-AF65-F5344CB8AC3E}">
        <p14:creationId xmlns:p14="http://schemas.microsoft.com/office/powerpoint/2010/main" val="19646035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1B254-4848-4B52-AD7A-7B4B6E62AC90}"/>
              </a:ext>
            </a:extLst>
          </p:cNvPr>
          <p:cNvSpPr>
            <a:spLocks noGrp="1"/>
          </p:cNvSpPr>
          <p:nvPr>
            <p:ph type="title"/>
          </p:nvPr>
        </p:nvSpPr>
        <p:spPr/>
        <p:txBody>
          <a:bodyPr>
            <a:normAutofit/>
          </a:bodyPr>
          <a:lstStyle/>
          <a:p>
            <a:r>
              <a:rPr lang="en-US" sz="3200" dirty="0"/>
              <a:t>Management Written Representations</a:t>
            </a:r>
            <a:endParaRPr lang="en-NG" sz="3200" dirty="0"/>
          </a:p>
        </p:txBody>
      </p:sp>
      <p:pic>
        <p:nvPicPr>
          <p:cNvPr id="3" name="Picture 2">
            <a:extLst>
              <a:ext uri="{FF2B5EF4-FFF2-40B4-BE49-F238E27FC236}">
                <a16:creationId xmlns:a16="http://schemas.microsoft.com/office/drawing/2014/main" id="{9E775253-1CDB-8111-A70F-5ABD96D0BC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FDF58D9E-407F-E4C1-BE33-1E68809864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16163793-0710-B5A3-73EB-290CF28F1D1E}"/>
              </a:ext>
            </a:extLst>
          </p:cNvPr>
          <p:cNvSpPr txBox="1"/>
          <p:nvPr/>
        </p:nvSpPr>
        <p:spPr>
          <a:xfrm>
            <a:off x="457200" y="1268761"/>
            <a:ext cx="8363272" cy="4801314"/>
          </a:xfrm>
          <a:prstGeom prst="rect">
            <a:avLst/>
          </a:prstGeom>
          <a:noFill/>
        </p:spPr>
        <p:txBody>
          <a:bodyPr wrap="square">
            <a:spAutoFit/>
          </a:bodyPr>
          <a:lstStyle/>
          <a:p>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an assurance engagement to report on internal control over financial reporting,</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should obtain written representations from management:</a:t>
            </a:r>
            <a:endPar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Acknowledging management's responsibility for establishing and maintaining effective internal control over 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rPr>
              <a:t>b.</a:t>
            </a: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Stating that management has performed an evaluation and made an assessment of the effectiveness of the entity's internal control over financial reporting and specifying the control criteria;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Stating that management did not use the practitioner's procedures performed during the review of internal control over financial reporting or the financial statements as part of the basis for management's assessment of the effectiveness of internal control over 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Stating management's conclusion, as set forth in its assessment, about the effectiveness of the entity's internal control over financial reporting based on the control criteria as of a specified date;</a:t>
            </a:r>
            <a:endParaRPr lang="en-NG" dirty="0"/>
          </a:p>
        </p:txBody>
      </p:sp>
    </p:spTree>
    <p:extLst>
      <p:ext uri="{BB962C8B-B14F-4D97-AF65-F5344CB8AC3E}">
        <p14:creationId xmlns:p14="http://schemas.microsoft.com/office/powerpoint/2010/main" val="38363670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FE26A-1141-A211-EF2C-C4D772D3EA49}"/>
              </a:ext>
            </a:extLst>
          </p:cNvPr>
          <p:cNvSpPr>
            <a:spLocks noGrp="1"/>
          </p:cNvSpPr>
          <p:nvPr>
            <p:ph type="title"/>
          </p:nvPr>
        </p:nvSpPr>
        <p:spPr/>
        <p:txBody>
          <a:bodyPr>
            <a:normAutofit/>
          </a:bodyPr>
          <a:lstStyle/>
          <a:p>
            <a:r>
              <a:rPr lang="en-US" sz="3200" dirty="0"/>
              <a:t>Management Written Representations</a:t>
            </a:r>
            <a:endParaRPr lang="en-NG" sz="3200" dirty="0"/>
          </a:p>
        </p:txBody>
      </p:sp>
      <p:pic>
        <p:nvPicPr>
          <p:cNvPr id="3" name="Picture 2">
            <a:extLst>
              <a:ext uri="{FF2B5EF4-FFF2-40B4-BE49-F238E27FC236}">
                <a16:creationId xmlns:a16="http://schemas.microsoft.com/office/drawing/2014/main" id="{CD2024D6-D394-B2F2-DB68-7674A6E8D0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D4BEDD4B-DAC6-92E6-E2D8-3E006C61EF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D7B9B02C-B314-A784-2716-2BC2144A5C91}"/>
              </a:ext>
            </a:extLst>
          </p:cNvPr>
          <p:cNvSpPr txBox="1"/>
          <p:nvPr/>
        </p:nvSpPr>
        <p:spPr>
          <a:xfrm>
            <a:off x="107504" y="1340769"/>
            <a:ext cx="8712968" cy="5078313"/>
          </a:xfrm>
          <a:prstGeom prst="rect">
            <a:avLst/>
          </a:prstGeom>
          <a:noFill/>
        </p:spPr>
        <p:txBody>
          <a:bodyPr wrap="square">
            <a:spAutoFit/>
          </a:bodyPr>
          <a:lstStyle/>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Stating that management has disclosed to the practitioner all deficiencies in 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separately</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disclosing</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believes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weaknesses</a:t>
            </a:r>
            <a:r>
              <a:rPr lang="en-NG" sz="1800" kern="0" spc="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over financial reporting;</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kern="0" dirty="0">
                <a:solidFill>
                  <a:srgbClr val="FF0000"/>
                </a:solidFill>
                <a:latin typeface="Georgia" panose="02040502050405020303" pitchFamily="18" charset="0"/>
                <a:ea typeface="SimSun" panose="02010600030101010101" pitchFamily="2" charset="-122"/>
                <a:cs typeface="Times New Roman" panose="02020603050405020304" pitchFamily="18" charset="0"/>
              </a:rPr>
              <a:t>f.</a:t>
            </a:r>
            <a:r>
              <a:rPr lang="en-US" kern="0" dirty="0">
                <a:solidFill>
                  <a:srgbClr val="000000"/>
                </a:solidFill>
                <a:latin typeface="Georgia" panose="02040502050405020303" pitchFamily="18"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Describing any fraud resulting in a material misstatement to the entity's financial</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fraud</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does</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2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but</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involves</a:t>
            </a:r>
            <a:r>
              <a:rPr lang="en-NG" sz="1800" kern="0" spc="8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senior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employees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who</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role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entity's internal control over financial reporting;</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g.</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Stating whether control deficiencies identified and communicated to the audit committee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during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previous</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resolved, and specifically identifying any that have not; and</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h.</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Stating</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were,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subsequent</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being</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reported</a:t>
            </a:r>
            <a:r>
              <a:rPr lang="en-NG" sz="1800" kern="0" spc="2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3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changes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factors</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1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might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significantly</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4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corrective</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actions</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taken</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material weaknesses.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dirty="0"/>
          </a:p>
        </p:txBody>
      </p:sp>
    </p:spTree>
    <p:extLst>
      <p:ext uri="{BB962C8B-B14F-4D97-AF65-F5344CB8AC3E}">
        <p14:creationId xmlns:p14="http://schemas.microsoft.com/office/powerpoint/2010/main" val="31939699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6A223-1915-8D2E-D047-50C7CA827C50}"/>
              </a:ext>
            </a:extLst>
          </p:cNvPr>
          <p:cNvSpPr>
            <a:spLocks noGrp="1"/>
          </p:cNvSpPr>
          <p:nvPr>
            <p:ph type="title"/>
          </p:nvPr>
        </p:nvSpPr>
        <p:spPr/>
        <p:txBody>
          <a:bodyPr>
            <a:normAutofit/>
          </a:bodyPr>
          <a:lstStyle/>
          <a:p>
            <a:r>
              <a:rPr lang="en-US" sz="3200" dirty="0"/>
              <a:t>Management Written Representations</a:t>
            </a:r>
            <a:endParaRPr lang="en-NG" sz="3200" dirty="0"/>
          </a:p>
        </p:txBody>
      </p:sp>
      <p:pic>
        <p:nvPicPr>
          <p:cNvPr id="3" name="Picture 2">
            <a:extLst>
              <a:ext uri="{FF2B5EF4-FFF2-40B4-BE49-F238E27FC236}">
                <a16:creationId xmlns:a16="http://schemas.microsoft.com/office/drawing/2014/main" id="{1C532D9E-6F1A-2FB1-CE7B-134DA23FE9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64C062AC-0439-0FBE-D136-E5A1200589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A1CD5F32-4494-B57D-B1C5-37174A3FE897}"/>
              </a:ext>
            </a:extLst>
          </p:cNvPr>
          <p:cNvSpPr txBox="1"/>
          <p:nvPr/>
        </p:nvSpPr>
        <p:spPr>
          <a:xfrm>
            <a:off x="179512" y="1196752"/>
            <a:ext cx="8507288" cy="4678204"/>
          </a:xfrm>
          <a:prstGeom prst="rect">
            <a:avLst/>
          </a:prstGeom>
          <a:noFill/>
        </p:spPr>
        <p:txBody>
          <a:bodyPr wrap="square">
            <a:spAutoFit/>
          </a:bodyPr>
          <a:lstStyle/>
          <a:p>
            <a:pPr marL="342900" indent="-342900">
              <a:buFont typeface="Arial" panose="020B0604020202020204" pitchFamily="34" charset="0"/>
              <a:buChar char="•"/>
            </a:pP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 failure to obtain written representations from management, including</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management's</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refusal</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furnish</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them</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constitutes</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limitation</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scope</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16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engagement.</a:t>
            </a:r>
            <a:endPar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endParaRPr>
          </a:p>
          <a:p>
            <a:endParaRPr lang="en-US" sz="2000" kern="0" dirty="0">
              <a:solidFill>
                <a:schemeClr val="bg1"/>
              </a:solidFill>
              <a:latin typeface="Georgia" panose="02040502050405020303" pitchFamily="18" charset="0"/>
              <a:ea typeface="SimSu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should</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take</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appropriate</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actions,</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including</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determining</a:t>
            </a:r>
            <a:r>
              <a:rPr lang="en-US" sz="2000" kern="0" dirty="0">
                <a:solidFill>
                  <a:schemeClr val="bg1"/>
                </a:solidFill>
                <a:effectLst/>
                <a:latin typeface="Georgia" panose="02040502050405020303" pitchFamily="18" charset="0"/>
                <a:ea typeface="SimSun" panose="02010600030101010101" pitchFamily="2" charset="-122"/>
                <a:cs typeface="Times New Roman" panose="02020603050405020304"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possible</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effect</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conclusion</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assurance</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report.</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endParaRPr lang="en-US" sz="2000" kern="0" spc="35" dirty="0">
              <a:solidFill>
                <a:schemeClr val="bg1"/>
              </a:solidFill>
              <a:effectLst/>
              <a:latin typeface="Georgia" panose="02040502050405020303" pitchFamily="18" charset="0"/>
              <a:ea typeface="SimSun" panose="02010600030101010101" pitchFamily="2" charset="-122"/>
              <a:cs typeface="Times New Roman" panose="02020603050405020304" pitchFamily="18" charset="0"/>
            </a:endParaRPr>
          </a:p>
          <a:p>
            <a:endParaRPr lang="en-US" sz="2000" kern="0" spc="35" dirty="0">
              <a:solidFill>
                <a:schemeClr val="bg1"/>
              </a:solidFill>
              <a:latin typeface="Georgia" panose="02040502050405020303" pitchFamily="18" charset="0"/>
              <a:ea typeface="SimSun" panose="02010600030101010101" pitchFamily="2" charset="-122"/>
              <a:cs typeface="Times New Roman" panose="02020603050405020304" pitchFamily="18" charset="0"/>
            </a:endParaRPr>
          </a:p>
          <a:p>
            <a:pPr marL="342900" indent="-342900">
              <a:buFont typeface="Arial" panose="020B0604020202020204" pitchFamily="34" charset="0"/>
              <a:buChar char="•"/>
            </a:pPr>
            <a:r>
              <a:rPr lang="en-US" sz="2000" kern="0" dirty="0">
                <a:solidFill>
                  <a:schemeClr val="bg1"/>
                </a:solidFill>
                <a:latin typeface="Georgia" panose="02040502050405020303" pitchFamily="18" charset="0"/>
                <a:ea typeface="Georgia" panose="02040502050405020303" pitchFamily="18" charset="0"/>
                <a:cs typeface="Georgia" panose="02040502050405020303" pitchFamily="18" charset="0"/>
              </a:rPr>
              <a:t>W</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hen</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scope</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engagement</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is</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limited,</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should</a:t>
            </a:r>
            <a:r>
              <a:rPr lang="en-US" sz="2000" kern="0" spc="35" dirty="0">
                <a:solidFill>
                  <a:schemeClr val="bg1"/>
                </a:solidFill>
                <a:effectLst/>
                <a:latin typeface="Georgia" panose="02040502050405020303" pitchFamily="18" charset="0"/>
                <a:ea typeface="SimSun" panose="02010600030101010101" pitchFamily="2" charset="-122"/>
                <a:cs typeface="Times New Roman" panose="02020603050405020304"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either</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withdraw</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from</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engagement</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issue</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disclaimer</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conclusion</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Further,</a:t>
            </a:r>
            <a:r>
              <a:rPr lang="en-NG" sz="2000" kern="0" spc="-5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US" sz="2000" kern="100" dirty="0">
                <a:solidFill>
                  <a:schemeClr val="bg1"/>
                </a:solidFill>
                <a:latin typeface="Calibri" panose="020F0502020204030204" pitchFamily="34" charset="0"/>
                <a:ea typeface="SimSun" panose="02010600030101010101" pitchFamily="2" charset="-122"/>
                <a:cs typeface="Times New Roman" panose="02020603050405020304"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should</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evaluate</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effects</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management's</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refusal</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his</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her</a:t>
            </a:r>
            <a:r>
              <a:rPr lang="en-NG" sz="2000" kern="0" spc="3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ability</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rely</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other</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representations,</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including</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those</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obtained</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audit</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entity’s</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financial statements.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dirty="0"/>
          </a:p>
        </p:txBody>
      </p:sp>
    </p:spTree>
    <p:extLst>
      <p:ext uri="{BB962C8B-B14F-4D97-AF65-F5344CB8AC3E}">
        <p14:creationId xmlns:p14="http://schemas.microsoft.com/office/powerpoint/2010/main" val="5838311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1EBC6-BF88-3366-18F7-E2AF7A413D9F}"/>
              </a:ext>
            </a:extLst>
          </p:cNvPr>
          <p:cNvSpPr>
            <a:spLocks noGrp="1"/>
          </p:cNvSpPr>
          <p:nvPr>
            <p:ph type="title"/>
          </p:nvPr>
        </p:nvSpPr>
        <p:spPr/>
        <p:txBody>
          <a:bodyPr>
            <a:normAutofit fontScale="90000"/>
          </a:bodyPr>
          <a:lstStyle/>
          <a:p>
            <a:r>
              <a:rPr lang="en-US" dirty="0"/>
              <a:t>Communicating Certain Matters</a:t>
            </a:r>
            <a:endParaRPr lang="en-NG" dirty="0"/>
          </a:p>
        </p:txBody>
      </p:sp>
      <p:pic>
        <p:nvPicPr>
          <p:cNvPr id="3" name="Picture 2">
            <a:extLst>
              <a:ext uri="{FF2B5EF4-FFF2-40B4-BE49-F238E27FC236}">
                <a16:creationId xmlns:a16="http://schemas.microsoft.com/office/drawing/2014/main" id="{BAFE4ECE-8D5E-4DD0-CA1E-AB603FCCD54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27B2C22F-4588-8161-ADF5-700357BF98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8" name="TextBox 7">
            <a:extLst>
              <a:ext uri="{FF2B5EF4-FFF2-40B4-BE49-F238E27FC236}">
                <a16:creationId xmlns:a16="http://schemas.microsoft.com/office/drawing/2014/main" id="{8BB25D93-BD17-E95F-8BC8-922A9C36E9A1}"/>
              </a:ext>
            </a:extLst>
          </p:cNvPr>
          <p:cNvSpPr txBox="1"/>
          <p:nvPr/>
        </p:nvSpPr>
        <p:spPr>
          <a:xfrm>
            <a:off x="251520" y="1340768"/>
            <a:ext cx="8435280" cy="5078313"/>
          </a:xfrm>
          <a:prstGeom prst="rect">
            <a:avLst/>
          </a:prstGeom>
          <a:noFill/>
        </p:spPr>
        <p:txBody>
          <a:bodyPr wrap="square">
            <a:spAutoFit/>
          </a:bodyPr>
          <a:lstStyle/>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must communicate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 writing, to management and the 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weaknesses</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during</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1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b="1"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written</a:t>
            </a:r>
            <a:r>
              <a:rPr lang="en-NG" sz="1800" b="1"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b="1"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b="1"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b="1"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b="1"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b="1"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b="1"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written</a:t>
            </a:r>
            <a:r>
              <a:rPr lang="en-NG" sz="1800" kern="0" spc="3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 financial reporting.</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 will come in form of Management Letter or Domestic Report from the practitioner</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endParaRPr lang="en-US" kern="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 the practitioner concludes that the oversight of the entity's external financial reporting</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4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2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ineffective,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writing to the board of directors</a:t>
            </a:r>
            <a:r>
              <a:rPr lang="en-US"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in form of Management Letter or Domestic Report</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also should consider whether there is any deficiency, or combinations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during</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significant</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800" kern="0" spc="2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 in writing, to the audit committee.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Tree>
    <p:extLst>
      <p:ext uri="{BB962C8B-B14F-4D97-AF65-F5344CB8AC3E}">
        <p14:creationId xmlns:p14="http://schemas.microsoft.com/office/powerpoint/2010/main" val="41165058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A6015-8087-F853-B2A3-7D1C7FB7A6D2}"/>
              </a:ext>
            </a:extLst>
          </p:cNvPr>
          <p:cNvSpPr>
            <a:spLocks noGrp="1"/>
          </p:cNvSpPr>
          <p:nvPr>
            <p:ph type="title"/>
          </p:nvPr>
        </p:nvSpPr>
        <p:spPr/>
        <p:txBody>
          <a:bodyPr>
            <a:normAutofit fontScale="90000"/>
          </a:bodyPr>
          <a:lstStyle/>
          <a:p>
            <a:r>
              <a:rPr lang="en-US" dirty="0"/>
              <a:t>Communicating Certain Matters</a:t>
            </a:r>
            <a:endParaRPr lang="en-NG" dirty="0"/>
          </a:p>
        </p:txBody>
      </p:sp>
      <p:pic>
        <p:nvPicPr>
          <p:cNvPr id="3" name="Picture 2">
            <a:extLst>
              <a:ext uri="{FF2B5EF4-FFF2-40B4-BE49-F238E27FC236}">
                <a16:creationId xmlns:a16="http://schemas.microsoft.com/office/drawing/2014/main" id="{5842B320-E3F4-EE65-6EEC-AF452B49F6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7873B120-9499-57CA-499E-F69A22C8DE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0E763B07-C458-D0B5-D5F0-47A10EF6EC4A}"/>
              </a:ext>
            </a:extLst>
          </p:cNvPr>
          <p:cNvSpPr txBox="1"/>
          <p:nvPr/>
        </p:nvSpPr>
        <p:spPr>
          <a:xfrm>
            <a:off x="107504" y="1417639"/>
            <a:ext cx="8579296" cy="4832092"/>
          </a:xfrm>
          <a:prstGeom prst="rect">
            <a:avLst/>
          </a:prstGeom>
          <a:noFill/>
        </p:spPr>
        <p:txBody>
          <a:bodyPr wrap="square">
            <a:spAutoFit/>
          </a:bodyPr>
          <a:lstStyle/>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 also should communicate to management, in writing</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all deficiencies in internal</a:t>
            </a:r>
            <a:r>
              <a:rPr lang="en-NG" sz="20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(i.e.</a:t>
            </a:r>
            <a:r>
              <a:rPr lang="en-NG" sz="20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20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1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lesser</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magnitude</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than</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weaknesses)</a:t>
            </a:r>
            <a:r>
              <a:rPr lang="en-NG" sz="2000" kern="0" spc="1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identified</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during</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20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20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has</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made.</a:t>
            </a:r>
            <a:r>
              <a:rPr lang="en-NG" sz="20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making</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this</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a:t>
            </a:r>
            <a:r>
              <a:rPr lang="en-NG" sz="20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it</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20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20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repeat</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have</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been</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previously</a:t>
            </a:r>
            <a:r>
              <a:rPr lang="en-NG" sz="20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issued</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written</a:t>
            </a:r>
            <a:r>
              <a:rPr lang="en-NG" sz="20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communications,</a:t>
            </a:r>
            <a:r>
              <a:rPr lang="en-NG" sz="20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20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NG" sz="20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communications</a:t>
            </a:r>
            <a:r>
              <a:rPr lang="en-NG" sz="20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were</a:t>
            </a:r>
            <a:r>
              <a:rPr lang="en-NG" sz="20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made</a:t>
            </a:r>
            <a:r>
              <a:rPr lang="en-NG" sz="20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20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auditors, or others within </a:t>
            </a:r>
            <a:r>
              <a:rPr lang="en-NG" sz="20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th</a:t>
            </a:r>
            <a:r>
              <a:rPr lang="en-NG" sz="2000" kern="0" spc="275"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20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organization</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i="1"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rPr>
              <a:t>(See in-note for further considerations )</a:t>
            </a:r>
            <a:endParaRPr lang="en-NG" sz="1800" i="1" kern="100" dirty="0">
              <a:solidFill>
                <a:srgbClr val="00B0F0"/>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Tree>
    <p:extLst>
      <p:ext uri="{BB962C8B-B14F-4D97-AF65-F5344CB8AC3E}">
        <p14:creationId xmlns:p14="http://schemas.microsoft.com/office/powerpoint/2010/main" val="21742841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A5D01-7A07-8DF7-2410-4BC500604E09}"/>
              </a:ext>
            </a:extLst>
          </p:cNvPr>
          <p:cNvSpPr>
            <a:spLocks noGrp="1"/>
          </p:cNvSpPr>
          <p:nvPr>
            <p:ph type="title"/>
          </p:nvPr>
        </p:nvSpPr>
        <p:spPr/>
        <p:txBody>
          <a:bodyPr>
            <a:noAutofit/>
          </a:bodyPr>
          <a:lstStyle/>
          <a:p>
            <a:r>
              <a:rPr lang="en-US" sz="3600" dirty="0"/>
              <a:t>Report of Internal Control Over Financial Reporting </a:t>
            </a:r>
            <a:endParaRPr lang="en-NG" sz="3600" dirty="0"/>
          </a:p>
        </p:txBody>
      </p:sp>
      <p:pic>
        <p:nvPicPr>
          <p:cNvPr id="3" name="Picture 2">
            <a:extLst>
              <a:ext uri="{FF2B5EF4-FFF2-40B4-BE49-F238E27FC236}">
                <a16:creationId xmlns:a16="http://schemas.microsoft.com/office/drawing/2014/main" id="{2AC34572-010A-0BF4-0AB9-36B595E0DB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74FBFE34-A54E-B9C5-E43A-FE55934D54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DFCF9DC4-DF55-AA89-DCFE-515B5A203C88}"/>
              </a:ext>
            </a:extLst>
          </p:cNvPr>
          <p:cNvSpPr txBox="1"/>
          <p:nvPr/>
        </p:nvSpPr>
        <p:spPr>
          <a:xfrm>
            <a:off x="611560" y="1417639"/>
            <a:ext cx="8075240" cy="4801314"/>
          </a:xfrm>
          <a:prstGeom prst="rect">
            <a:avLst/>
          </a:prstGeom>
          <a:noFill/>
        </p:spPr>
        <p:txBody>
          <a:bodyPr wrap="square">
            <a:spAutoFit/>
          </a:bodyPr>
          <a:lstStyle/>
          <a:p>
            <a:r>
              <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Your r</a:t>
            </a:r>
            <a:r>
              <a:rPr lang="en-NG"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eport</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on an assurance engagement on internal control over</a:t>
            </a:r>
            <a:r>
              <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 reporting must include the following elements </a:t>
            </a:r>
            <a:endPar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400050" indent="-400050">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title that includes the </a:t>
            </a:r>
            <a:r>
              <a:rPr lang="en-NG"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wor</a:t>
            </a:r>
            <a:r>
              <a:rPr lang="en-NG" kern="0" spc="29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i="1" kern="0" dirty="0" err="1">
                <a:solidFill>
                  <a:srgbClr val="000000"/>
                </a:solidFill>
                <a:effectLst/>
                <a:latin typeface="Georgia Cursiva"/>
                <a:ea typeface="Georgia Cursiva"/>
                <a:cs typeface="Georgia Cursiva"/>
              </a:rPr>
              <a:t>independent</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and describes the nature of the engagement. E.g. </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a</a:t>
            </a:r>
            <a:r>
              <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 </a:t>
            </a:r>
            <a:r>
              <a:rPr lang="en-US" i="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i="1" kern="0" dirty="0">
                <a:solidFill>
                  <a:srgbClr val="000000"/>
                </a:solidFill>
                <a:effectLst/>
                <a:latin typeface="Georgia Cursiva"/>
                <a:ea typeface="Georgia Cursiva"/>
                <a:cs typeface="Georgia Cursiva"/>
              </a:rPr>
              <a:t> engagement performed by an</a:t>
            </a:r>
            <a:r>
              <a:rPr lang="en-US" i="1" kern="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Independent</a:t>
            </a:r>
            <a:r>
              <a:rPr lang="en-NG" i="1" kern="0" spc="6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practitioner</a:t>
            </a:r>
            <a:r>
              <a:rPr lang="en-NG" i="1" kern="0" spc="6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to</a:t>
            </a:r>
            <a:r>
              <a:rPr lang="en-NG" i="1" kern="0" spc="6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report</a:t>
            </a:r>
            <a:r>
              <a:rPr lang="en-NG" i="1" kern="0" spc="6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on</a:t>
            </a:r>
            <a:r>
              <a:rPr lang="en-NG" i="1" kern="0" spc="6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management’s</a:t>
            </a:r>
            <a:r>
              <a:rPr lang="en-NG" i="1" kern="0" spc="6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assessment</a:t>
            </a:r>
            <a:r>
              <a:rPr lang="en-NG" i="1" kern="0" spc="6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of</a:t>
            </a:r>
            <a:r>
              <a:rPr lang="en-NG" i="1" kern="0" spc="6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controls</a:t>
            </a:r>
            <a:r>
              <a:rPr lang="en-US" i="1" kern="0" dirty="0">
                <a:solidFill>
                  <a:srgbClr val="000000"/>
                </a:solidFill>
                <a:effectLst/>
                <a:latin typeface="Georgia Cursiva"/>
                <a:ea typeface="Georgia Cursiva"/>
                <a:cs typeface="Georgia Cursiva"/>
              </a:rPr>
              <a:t> </a:t>
            </a:r>
            <a:r>
              <a:rPr lang="en-NG" i="1" kern="0" dirty="0">
                <a:solidFill>
                  <a:srgbClr val="000000"/>
                </a:solidFill>
                <a:effectLst/>
                <a:latin typeface="Georgia Cursiva"/>
                <a:ea typeface="Georgia Cursiva"/>
                <a:cs typeface="Georgia Cursiva"/>
              </a:rPr>
              <a:t>over financial reporting</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400050" indent="-400050">
              <a:buFontTx/>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statement that management is responsible for maintaining effective</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 control over financial reporting;</a:t>
            </a:r>
            <a:endParaRPr lang="en-NG"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indent="-400050">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 identification of management's report on internal control;</a:t>
            </a:r>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pPr marL="400050" indent="-400050">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statement that the practitioner's responsibility is to provide an assurance report on the entity's internal control over financial reporting based on his or her assurance engagement;</a:t>
            </a:r>
            <a:endPar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400050" indent="-400050">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definition of internal control over financial reporting as </a:t>
            </a:r>
            <a:r>
              <a:rPr lang="en-NG"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stated in</a:t>
            </a:r>
            <a:r>
              <a:rPr lang="en-US"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-note</a:t>
            </a:r>
          </a:p>
          <a:p>
            <a:pPr marL="400050" indent="-400050">
              <a:buFontTx/>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statement that the limited Assurance engagement was conducted in</a:t>
            </a:r>
            <a:r>
              <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 with this Guidance</a:t>
            </a:r>
            <a:endParaRPr lang="en-NG"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indent="-400050">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statement that this Guidance requires that the practitioner plan and  </a:t>
            </a:r>
            <a:endParaRPr lang="en-US" i="1" kern="0" dirty="0">
              <a:solidFill>
                <a:srgbClr val="00B0F0"/>
              </a:solidFill>
              <a:latin typeface="Georgia" panose="02040502050405020303" pitchFamily="18" charset="0"/>
              <a:ea typeface="Georgia" panose="02040502050405020303" pitchFamily="18" charset="0"/>
              <a:cs typeface="Georgia" panose="02040502050405020303" pitchFamily="18" charset="0"/>
            </a:endParaRPr>
          </a:p>
        </p:txBody>
      </p:sp>
    </p:spTree>
    <p:extLst>
      <p:ext uri="{BB962C8B-B14F-4D97-AF65-F5344CB8AC3E}">
        <p14:creationId xmlns:p14="http://schemas.microsoft.com/office/powerpoint/2010/main" val="23783712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C821-45D1-FB12-D5E6-185D0A7EA3D3}"/>
              </a:ext>
            </a:extLst>
          </p:cNvPr>
          <p:cNvSpPr>
            <a:spLocks noGrp="1"/>
          </p:cNvSpPr>
          <p:nvPr>
            <p:ph type="title"/>
          </p:nvPr>
        </p:nvSpPr>
        <p:spPr/>
        <p:txBody>
          <a:bodyPr>
            <a:noAutofit/>
          </a:bodyPr>
          <a:lstStyle/>
          <a:p>
            <a:r>
              <a:rPr lang="en-US" sz="3600" dirty="0"/>
              <a:t>Report of Internal Control Over Financial Reporting (Cont’d)</a:t>
            </a:r>
            <a:endParaRPr lang="en-NG" sz="3600" dirty="0"/>
          </a:p>
        </p:txBody>
      </p:sp>
      <p:pic>
        <p:nvPicPr>
          <p:cNvPr id="3" name="Picture 2">
            <a:extLst>
              <a:ext uri="{FF2B5EF4-FFF2-40B4-BE49-F238E27FC236}">
                <a16:creationId xmlns:a16="http://schemas.microsoft.com/office/drawing/2014/main" id="{098BEDAC-8621-CA2E-6AB8-CBC1A3BADF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D8C4865D-5599-D63B-A4C4-945EFC9F19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66F7B2DE-E83D-10A1-6CF3-4574A850C42F}"/>
              </a:ext>
            </a:extLst>
          </p:cNvPr>
          <p:cNvSpPr txBox="1"/>
          <p:nvPr/>
        </p:nvSpPr>
        <p:spPr>
          <a:xfrm>
            <a:off x="323528" y="1697667"/>
            <a:ext cx="8363272" cy="5078313"/>
          </a:xfrm>
          <a:prstGeom prst="rect">
            <a:avLst/>
          </a:prstGeom>
          <a:noFill/>
        </p:spPr>
        <p:txBody>
          <a:bodyPr wrap="square">
            <a:spAutoFit/>
          </a:bodyPr>
          <a:lstStyle/>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vii.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statement that this Guidance requires that the practitioner plan and perform   the limited assurance engagement to report on internal control over</a:t>
            </a:r>
            <a:r>
              <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 reporting to obtain limited assurance about whether effective internal control over financial reporting was maintained in all material  respects;</a:t>
            </a:r>
            <a:endPar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kern="0" dirty="0">
                <a:solidFill>
                  <a:srgbClr val="FF0000"/>
                </a:solidFill>
                <a:latin typeface="Georgia" panose="02040502050405020303" pitchFamily="18" charset="0"/>
                <a:ea typeface="Georgia" panose="02040502050405020303" pitchFamily="18" charset="0"/>
                <a:cs typeface="Georgia" panose="02040502050405020303" pitchFamily="18" charset="0"/>
              </a:rPr>
              <a:t>viii.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statement that a limited assurance engagement includes obtaining an</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understanding</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assessing</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exists,</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testing</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evaluating</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a:t>
            </a:r>
            <a:r>
              <a:rPr lang="en-NG" kern="0" spc="4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operating</a:t>
            </a:r>
            <a:r>
              <a:rPr lang="en-NG"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assessed</a:t>
            </a:r>
            <a:r>
              <a:rPr lang="en-NG"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kern="0" spc="19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endParaRPr lang="en-NG"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such</a:t>
            </a:r>
            <a:r>
              <a:rPr lang="en-NG"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considered</a:t>
            </a:r>
            <a:r>
              <a:rPr lang="en-NG"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necessary</a:t>
            </a:r>
            <a:r>
              <a:rPr lang="en-NG" kern="0" spc="-2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endParaRPr lang="en-NG"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circumstances;</a:t>
            </a:r>
            <a:endPar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ix.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believes</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provides</a:t>
            </a:r>
            <a:r>
              <a:rPr lang="en-NG" kern="0" spc="-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basis</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his</a:t>
            </a:r>
            <a:r>
              <a:rPr lang="en-NG"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her</a:t>
            </a:r>
            <a:r>
              <a:rPr lang="en-NG"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put</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place</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endParaRPr lang="en-NG"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 financial reporting;</a:t>
            </a:r>
            <a:endParaRPr lang="en-NG"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x.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statement that the control operated effectively throughout the year</a:t>
            </a:r>
            <a:endPar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kern="0" dirty="0">
                <a:solidFill>
                  <a:srgbClr val="FF0000"/>
                </a:solidFill>
                <a:latin typeface="Georgia" panose="02040502050405020303" pitchFamily="18" charset="0"/>
                <a:ea typeface="SimSun" panose="02010600030101010101" pitchFamily="2" charset="-122"/>
                <a:cs typeface="Times New Roman" panose="02020603050405020304" pitchFamily="18" charset="0"/>
              </a:rPr>
              <a:t>xi. </a:t>
            </a:r>
            <a:endParaRPr lang="en-NG" sz="1800"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dirty="0"/>
          </a:p>
        </p:txBody>
      </p:sp>
    </p:spTree>
    <p:extLst>
      <p:ext uri="{BB962C8B-B14F-4D97-AF65-F5344CB8AC3E}">
        <p14:creationId xmlns:p14="http://schemas.microsoft.com/office/powerpoint/2010/main" val="6981739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B255A-B080-2490-9B05-DE5E3E7AF876}"/>
              </a:ext>
            </a:extLst>
          </p:cNvPr>
          <p:cNvSpPr>
            <a:spLocks noGrp="1"/>
          </p:cNvSpPr>
          <p:nvPr>
            <p:ph type="title"/>
          </p:nvPr>
        </p:nvSpPr>
        <p:spPr/>
        <p:txBody>
          <a:bodyPr>
            <a:noAutofit/>
          </a:bodyPr>
          <a:lstStyle/>
          <a:p>
            <a:r>
              <a:rPr lang="en-US" sz="3600" dirty="0"/>
              <a:t>Report of Internal Control Over Financial Reporting (Cont’d)</a:t>
            </a:r>
            <a:endParaRPr lang="en-NG" sz="3600" dirty="0"/>
          </a:p>
        </p:txBody>
      </p:sp>
      <p:pic>
        <p:nvPicPr>
          <p:cNvPr id="3" name="Picture 2">
            <a:extLst>
              <a:ext uri="{FF2B5EF4-FFF2-40B4-BE49-F238E27FC236}">
                <a16:creationId xmlns:a16="http://schemas.microsoft.com/office/drawing/2014/main" id="{8CCE70BF-E191-3DB4-3D5C-345030F9E1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DC51BAD8-D7A5-A380-E197-2ABCE0950B5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2F692F79-2DD9-EC8E-8527-44A058915818}"/>
              </a:ext>
            </a:extLst>
          </p:cNvPr>
          <p:cNvSpPr txBox="1"/>
          <p:nvPr/>
        </p:nvSpPr>
        <p:spPr>
          <a:xfrm>
            <a:off x="251520" y="1417639"/>
            <a:ext cx="8435280" cy="5078313"/>
          </a:xfrm>
          <a:prstGeom prst="rect">
            <a:avLst/>
          </a:prstGeom>
          <a:noFill/>
        </p:spPr>
        <p:txBody>
          <a:bodyPr wrap="square">
            <a:spAutoFit/>
          </a:bodyPr>
          <a:lstStyle/>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xi</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 paragraph stating that, because of inherent limitations, internal control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prevent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detect</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misstatements</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1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projections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any</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evaluation</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future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periods</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are</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subject</a:t>
            </a:r>
            <a:r>
              <a:rPr lang="en-NG" sz="1800" kern="0" spc="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risk</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become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inadequate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because</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changes</a:t>
            </a:r>
            <a:r>
              <a:rPr lang="en-NG" sz="1800" kern="0" spc="48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conditions,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degree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compliance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may deteriorate;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rPr>
              <a:t>xii.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practitioner's report that nothing has come to his or her attention that the  internal control procedures over financial reporting put in place by management are not adequate as of the specified date, based on the control criteria;</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rPr>
              <a:t>xiii.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name of the audit firm and **FRC Number**</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100" dirty="0">
                <a:solidFill>
                  <a:srgbClr val="FF0000"/>
                </a:solidFill>
                <a:effectLst/>
                <a:latin typeface="Calibri" panose="020F0502020204030204" pitchFamily="34" charset="0"/>
                <a:ea typeface="SimSun" panose="02010600030101010101" pitchFamily="2" charset="-122"/>
                <a:cs typeface="Times New Roman" panose="02020603050405020304" pitchFamily="18" charset="0"/>
              </a:rPr>
              <a:t>xiv.</a:t>
            </a:r>
            <a:r>
              <a:rPr lang="en-US" sz="1800" kern="100" dirty="0">
                <a:effectLst/>
                <a:latin typeface="Calibri" panose="020F0502020204030204" pitchFamily="34" charset="0"/>
                <a:ea typeface="SimSun" panose="02010600030101010101" pitchFamily="2" charset="-122"/>
                <a:cs typeface="Times New Roman" panose="02020603050405020304" pitchFamily="18" charset="0"/>
              </a:rPr>
              <a:t>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Name and signature of the practitioner and FRC Number</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kern="0" dirty="0">
                <a:solidFill>
                  <a:srgbClr val="FF0000"/>
                </a:solidFill>
                <a:latin typeface="Georgia" panose="02040502050405020303" pitchFamily="18" charset="0"/>
                <a:ea typeface="Georgia" panose="02040502050405020303" pitchFamily="18" charset="0"/>
                <a:cs typeface="Georgia" panose="02040502050405020303" pitchFamily="18" charset="0"/>
              </a:rPr>
              <a:t>xv.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city and state from which the practitioner's report has been issued; and</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xvi. </a:t>
            </a:r>
            <a:r>
              <a:rPr lang="en-NG" sz="18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date of the assurance report.</a:t>
            </a:r>
            <a:endParaRPr lang="en-NG" sz="1800" b="1"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kern="100" spc="15" dirty="0">
                <a:solidFill>
                  <a:srgbClr val="000000"/>
                </a:solidFill>
                <a:latin typeface="Calibri" panose="020F0502020204030204" pitchFamily="34" charset="0"/>
                <a:ea typeface="SimSun" panose="02010600030101010101" pitchFamily="2" charset="-122"/>
                <a:cs typeface="Times New Roman" panose="02020603050405020304" pitchFamily="18" charset="0"/>
              </a:rPr>
              <a:t>You</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separate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add</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following</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paragraph</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legal</a:t>
            </a:r>
            <a:r>
              <a:rPr lang="en-NG" sz="1800" kern="0" spc="-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requirements</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section of the auditor's report on the financial statements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(see in-note)</a:t>
            </a:r>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Tree>
    <p:extLst>
      <p:ext uri="{BB962C8B-B14F-4D97-AF65-F5344CB8AC3E}">
        <p14:creationId xmlns:p14="http://schemas.microsoft.com/office/powerpoint/2010/main" val="1161739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71500" y="620713"/>
            <a:ext cx="8072438" cy="5472112"/>
          </a:xfrm>
        </p:spPr>
        <p:txBody>
          <a:bodyPr/>
          <a:lstStyle/>
          <a:p>
            <a:pPr algn="just" eaLnBrk="1" fontAlgn="auto" hangingPunct="1">
              <a:spcAft>
                <a:spcPts val="0"/>
              </a:spcAft>
              <a:defRPr/>
            </a:pPr>
            <a:br>
              <a:rPr lang="en-GB" sz="4000" dirty="0"/>
            </a:br>
            <a:br>
              <a:rPr lang="en-GB" sz="4000" dirty="0"/>
            </a:br>
            <a:br>
              <a:rPr lang="en-GB" sz="4000" dirty="0"/>
            </a:br>
            <a:endParaRPr lang="en-GB" sz="4000" dirty="0"/>
          </a:p>
        </p:txBody>
      </p:sp>
      <p:sp>
        <p:nvSpPr>
          <p:cNvPr id="5124" name="TextBox 1"/>
          <p:cNvSpPr txBox="1">
            <a:spLocks noChangeArrowheads="1"/>
          </p:cNvSpPr>
          <p:nvPr/>
        </p:nvSpPr>
        <p:spPr bwMode="auto">
          <a:xfrm>
            <a:off x="809625" y="2205038"/>
            <a:ext cx="7542213" cy="461665"/>
          </a:xfrm>
          <a:prstGeom prst="rect">
            <a:avLst/>
          </a:prstGeom>
          <a:noFill/>
          <a:ln w="9525">
            <a:noFill/>
            <a:miter lim="800000"/>
            <a:headEnd/>
            <a:tailEnd/>
          </a:ln>
        </p:spPr>
        <p:txBody>
          <a:bodyPr>
            <a:spAutoFit/>
          </a:bodyPr>
          <a:lstStyle/>
          <a:p>
            <a:pPr lvl="0"/>
            <a:endParaRPr lang="en-US" sz="2400" b="1" dirty="0">
              <a:latin typeface="Century Gothic"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11" y="0"/>
            <a:ext cx="865832" cy="778148"/>
          </a:xfrm>
          <a:prstGeom prst="rect">
            <a:avLst/>
          </a:prstGeom>
        </p:spPr>
      </p:pic>
      <p:pic>
        <p:nvPicPr>
          <p:cNvPr id="3" name="Picture 2">
            <a:extLst>
              <a:ext uri="{FF2B5EF4-FFF2-40B4-BE49-F238E27FC236}">
                <a16:creationId xmlns:a16="http://schemas.microsoft.com/office/drawing/2014/main" id="{6D4C842E-ACC8-DBC1-D14E-834009E0EB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93088" y="5817041"/>
            <a:ext cx="971550" cy="1017146"/>
          </a:xfrm>
          <a:prstGeom prst="rect">
            <a:avLst/>
          </a:prstGeom>
        </p:spPr>
      </p:pic>
      <p:pic>
        <p:nvPicPr>
          <p:cNvPr id="5" name="Picture 4">
            <a:extLst>
              <a:ext uri="{FF2B5EF4-FFF2-40B4-BE49-F238E27FC236}">
                <a16:creationId xmlns:a16="http://schemas.microsoft.com/office/drawing/2014/main" id="{ABF546F8-88F8-C8F1-135C-A5C914A2FD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0" y="188640"/>
            <a:ext cx="6072188" cy="6408712"/>
          </a:xfrm>
          <a:prstGeom prst="rect">
            <a:avLst/>
          </a:prstGeom>
        </p:spPr>
      </p:pic>
    </p:spTree>
  </p:cSld>
  <p:clrMapOvr>
    <a:masterClrMapping/>
  </p:clrMapOvr>
  <p:transition>
    <p:dissolv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1AA53-6792-F9F7-8B6B-B7D005615812}"/>
              </a:ext>
            </a:extLst>
          </p:cNvPr>
          <p:cNvSpPr>
            <a:spLocks noGrp="1"/>
          </p:cNvSpPr>
          <p:nvPr>
            <p:ph type="title"/>
          </p:nvPr>
        </p:nvSpPr>
        <p:spPr/>
        <p:txBody>
          <a:bodyPr>
            <a:noAutofit/>
          </a:bodyPr>
          <a:lstStyle/>
          <a:p>
            <a:r>
              <a:rPr lang="en-US" sz="3600" dirty="0"/>
              <a:t>Report of Internal Control Over Financial Reporting </a:t>
            </a:r>
            <a:r>
              <a:rPr lang="en-US" sz="3600" dirty="0">
                <a:solidFill>
                  <a:srgbClr val="FF0000"/>
                </a:solidFill>
              </a:rPr>
              <a:t>Dating</a:t>
            </a:r>
            <a:r>
              <a:rPr lang="en-US" sz="3600" dirty="0"/>
              <a:t> </a:t>
            </a:r>
            <a:endParaRPr lang="en-NG" sz="3600" dirty="0"/>
          </a:p>
        </p:txBody>
      </p:sp>
      <p:pic>
        <p:nvPicPr>
          <p:cNvPr id="3" name="Picture 2">
            <a:extLst>
              <a:ext uri="{FF2B5EF4-FFF2-40B4-BE49-F238E27FC236}">
                <a16:creationId xmlns:a16="http://schemas.microsoft.com/office/drawing/2014/main" id="{E087EAD1-5427-5FE7-7D7A-5785060900B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FA51B16A-37A4-D099-5A19-923450B838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8" name="TextBox 7">
            <a:extLst>
              <a:ext uri="{FF2B5EF4-FFF2-40B4-BE49-F238E27FC236}">
                <a16:creationId xmlns:a16="http://schemas.microsoft.com/office/drawing/2014/main" id="{8DAE93D1-B4D0-2592-8DB6-ACBA23EE66EE}"/>
              </a:ext>
            </a:extLst>
          </p:cNvPr>
          <p:cNvSpPr txBox="1"/>
          <p:nvPr/>
        </p:nvSpPr>
        <p:spPr>
          <a:xfrm>
            <a:off x="179512" y="1556792"/>
            <a:ext cx="8352928" cy="4401205"/>
          </a:xfrm>
          <a:prstGeom prst="rect">
            <a:avLst/>
          </a:prstGeom>
          <a:noFill/>
        </p:spPr>
        <p:txBody>
          <a:bodyPr wrap="square">
            <a:spAutoFit/>
          </a:bodyPr>
          <a:lstStyle/>
          <a:p>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You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2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earlier</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than</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which</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you have</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obtained</a:t>
            </a:r>
            <a:r>
              <a:rPr lang="en-NG" sz="2800" kern="0" spc="3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competent</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support</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Where</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2800" kern="0" spc="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performed</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statutory</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auditors</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submitted</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along</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company’s</a:t>
            </a:r>
            <a:r>
              <a:rPr lang="en-NG" sz="2800" kern="0" spc="19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annual</a:t>
            </a:r>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you the</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dated</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same</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day</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2800" kern="0" spc="13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company’s financial statements</a:t>
            </a:r>
            <a:r>
              <a:rPr lang="en-US" sz="2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dirty="0"/>
          </a:p>
        </p:txBody>
      </p:sp>
    </p:spTree>
    <p:extLst>
      <p:ext uri="{BB962C8B-B14F-4D97-AF65-F5344CB8AC3E}">
        <p14:creationId xmlns:p14="http://schemas.microsoft.com/office/powerpoint/2010/main" val="1858129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341D3-5AD4-6C8A-BA2F-340C7EC29EA4}"/>
              </a:ext>
            </a:extLst>
          </p:cNvPr>
          <p:cNvSpPr>
            <a:spLocks noGrp="1"/>
          </p:cNvSpPr>
          <p:nvPr>
            <p:ph type="title"/>
          </p:nvPr>
        </p:nvSpPr>
        <p:spPr/>
        <p:txBody>
          <a:bodyPr/>
          <a:lstStyle/>
          <a:p>
            <a:r>
              <a:rPr lang="en-US" dirty="0"/>
              <a:t>Material weaknesses </a:t>
            </a:r>
            <a:endParaRPr lang="en-NG" dirty="0"/>
          </a:p>
        </p:txBody>
      </p:sp>
      <p:pic>
        <p:nvPicPr>
          <p:cNvPr id="3" name="Picture 2">
            <a:extLst>
              <a:ext uri="{FF2B5EF4-FFF2-40B4-BE49-F238E27FC236}">
                <a16:creationId xmlns:a16="http://schemas.microsoft.com/office/drawing/2014/main" id="{9FB0E76D-0999-E63F-09CE-9CFCBC9214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BCE3465F-11EF-15FE-0956-2E1E9E9622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3D2D9536-87C6-8B20-6DDE-373AB070A3D0}"/>
              </a:ext>
            </a:extLst>
          </p:cNvPr>
          <p:cNvSpPr txBox="1"/>
          <p:nvPr/>
        </p:nvSpPr>
        <p:spPr>
          <a:xfrm>
            <a:off x="251520" y="1417638"/>
            <a:ext cx="8496944" cy="6001643"/>
          </a:xfrm>
          <a:prstGeom prst="rect">
            <a:avLst/>
          </a:prstGeom>
          <a:noFill/>
        </p:spPr>
        <p:txBody>
          <a:bodyPr wrap="square">
            <a:spAutoFit/>
          </a:bodyPr>
          <a:lstStyle/>
          <a:p>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 there are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deficiencies</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individually</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combination,</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result</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one</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20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weaknesses,</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you m</a:t>
            </a:r>
            <a:r>
              <a:rPr lang="en-NG" sz="20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ust</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adverse</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unless</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there</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restriction</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scope</a:t>
            </a:r>
            <a:r>
              <a:rPr lang="en-NG" sz="20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the engagement</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endParaRPr lang="en-NG" sz="20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3600" i="1" kern="0" dirty="0">
                <a:solidFill>
                  <a:srgbClr val="FF0000"/>
                </a:solidFill>
                <a:effectLst/>
                <a:latin typeface="Georgia Cursiva"/>
                <a:ea typeface="Georgia Cursiva"/>
                <a:cs typeface="Georgia Cursiva"/>
              </a:rPr>
              <a:t>Scope</a:t>
            </a:r>
            <a:r>
              <a:rPr lang="en-NG" sz="3600" i="1" kern="0" spc="325" dirty="0">
                <a:solidFill>
                  <a:srgbClr val="FF0000"/>
                </a:solidFill>
                <a:effectLst/>
                <a:latin typeface="Georgia Cursiva"/>
                <a:ea typeface="Georgia Cursiva"/>
                <a:cs typeface="Georgia Cursiva"/>
              </a:rPr>
              <a:t> </a:t>
            </a:r>
            <a:r>
              <a:rPr lang="en-NG" sz="3600" i="1" kern="0" dirty="0">
                <a:solidFill>
                  <a:srgbClr val="FF0000"/>
                </a:solidFill>
                <a:effectLst/>
                <a:latin typeface="Georgia Cursiva"/>
                <a:ea typeface="Georgia Cursiva"/>
                <a:cs typeface="Georgia Cursiva"/>
              </a:rPr>
              <a:t>Limitations</a:t>
            </a:r>
            <a:r>
              <a:rPr lang="en-NG" sz="36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t>
            </a:r>
            <a:endParaRPr lang="en-US" sz="36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endParaRPr>
          </a:p>
          <a:p>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3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3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can</a:t>
            </a:r>
            <a:r>
              <a:rPr lang="en-NG" sz="2000" kern="0" spc="3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express</a:t>
            </a:r>
            <a:r>
              <a:rPr lang="en-NG" sz="2000" kern="0" spc="3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3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conclusion</a:t>
            </a:r>
            <a:r>
              <a:rPr lang="en-NG" sz="2000" kern="0" spc="3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3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3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entity’s</a:t>
            </a:r>
            <a:r>
              <a:rPr lang="en-US" sz="2000" kern="0" dirty="0">
                <a:solidFill>
                  <a:schemeClr val="bg1"/>
                </a:solidFill>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internal</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control</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over</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only</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if</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has</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been</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able</a:t>
            </a:r>
            <a:r>
              <a:rPr lang="en-NG" sz="2000" kern="0" spc="9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to</a:t>
            </a:r>
            <a:r>
              <a:rPr lang="en-US" sz="2000" kern="0" dirty="0">
                <a:solidFill>
                  <a:schemeClr val="bg1"/>
                </a:solidFill>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apply</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procedures</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necessary</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circumstances.</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If</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there</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are</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restrictions</a:t>
            </a:r>
            <a:r>
              <a:rPr lang="en-NG" sz="2000" kern="0" spc="9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on</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scope</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engagement,</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should</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withdraw</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from</a:t>
            </a:r>
            <a:r>
              <a:rPr lang="en-NG" sz="2000" kern="0" spc="52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engagement</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issue</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disclaimer</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conclusion.</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disclaimer</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conclusion</a:t>
            </a:r>
            <a:r>
              <a:rPr lang="en-NG" sz="2000" kern="0" spc="3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states</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that</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does</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not</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express</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conclusion</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on</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5"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internal</a:t>
            </a:r>
            <a:r>
              <a:rPr lang="en-US"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chemeClr val="bg1"/>
                </a:solidFill>
                <a:effectLst/>
                <a:latin typeface="Georgia" panose="02040502050405020303" pitchFamily="18" charset="0"/>
                <a:ea typeface="Georgia" panose="02040502050405020303" pitchFamily="18" charset="0"/>
                <a:cs typeface="Georgia" panose="02040502050405020303" pitchFamily="18" charset="0"/>
              </a:rPr>
              <a:t>control over financial reporting.</a:t>
            </a:r>
            <a:endParaRPr lang="en-NG" sz="2000" kern="100" dirty="0">
              <a:solidFill>
                <a:schemeClr val="bg1"/>
              </a:solidFill>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Tree>
    <p:extLst>
      <p:ext uri="{BB962C8B-B14F-4D97-AF65-F5344CB8AC3E}">
        <p14:creationId xmlns:p14="http://schemas.microsoft.com/office/powerpoint/2010/main" val="19971673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ED96E-D6FE-169E-C331-2B5E8134B0E9}"/>
              </a:ext>
            </a:extLst>
          </p:cNvPr>
          <p:cNvSpPr>
            <a:spLocks noGrp="1"/>
          </p:cNvSpPr>
          <p:nvPr>
            <p:ph type="title"/>
          </p:nvPr>
        </p:nvSpPr>
        <p:spPr/>
        <p:txBody>
          <a:bodyPr/>
          <a:lstStyle/>
          <a:p>
            <a:r>
              <a:rPr lang="en-US" dirty="0"/>
              <a:t>Material weaknesses </a:t>
            </a:r>
            <a:endParaRPr lang="en-NG" dirty="0"/>
          </a:p>
        </p:txBody>
      </p:sp>
      <p:pic>
        <p:nvPicPr>
          <p:cNvPr id="3" name="Picture 2">
            <a:extLst>
              <a:ext uri="{FF2B5EF4-FFF2-40B4-BE49-F238E27FC236}">
                <a16:creationId xmlns:a16="http://schemas.microsoft.com/office/drawing/2014/main" id="{9C7B2FF6-6645-D022-D640-C5D908872B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E6B0559E-939D-C210-47E3-4B96871CA5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3EFD9C9E-EF07-BAE9-F4F8-C5334F6DF461}"/>
              </a:ext>
            </a:extLst>
          </p:cNvPr>
          <p:cNvSpPr txBox="1"/>
          <p:nvPr/>
        </p:nvSpPr>
        <p:spPr>
          <a:xfrm>
            <a:off x="457200" y="1340769"/>
            <a:ext cx="8147248" cy="4893647"/>
          </a:xfrm>
          <a:prstGeom prst="rect">
            <a:avLst/>
          </a:prstGeom>
          <a:noFill/>
        </p:spPr>
        <p:txBody>
          <a:bodyPr wrap="square">
            <a:spAutoFit/>
          </a:bodyPr>
          <a:lstStyle/>
          <a:p>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When expressing an adverse conclusion on internal control over financial reporting because of a material weakness, the practitioner's report must include:</a:t>
            </a:r>
            <a:endParaRPr lang="en-NG" kern="100" dirty="0">
              <a:effectLst/>
              <a:latin typeface="Calibri" panose="020F0502020204030204" pitchFamily="34" charset="0"/>
              <a:ea typeface="SimSun" panose="02010600030101010101" pitchFamily="2" charset="-122"/>
              <a:cs typeface="Times New Roman" panose="02020603050405020304" pitchFamily="18" charset="0"/>
            </a:endParaRPr>
          </a:p>
          <a:p>
            <a:pPr marL="400050" indent="-400050">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definition of a material weakness, as </a:t>
            </a:r>
            <a:r>
              <a:rPr lang="en-NG" b="1"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provided in</a:t>
            </a:r>
            <a:r>
              <a:rPr lang="en-US" b="1"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-note</a:t>
            </a:r>
          </a:p>
          <a:p>
            <a:pPr marL="400050" indent="-400050">
              <a:buAutoNum type="romanLcPeriod"/>
            </a:pP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 that a material weakness has been identified and an identification of the</a:t>
            </a:r>
            <a:r>
              <a:rPr lang="en-US" b="1" i="1" kern="0" dirty="0">
                <a:solidFill>
                  <a:srgbClr val="00B0F0"/>
                </a:solidFill>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 weakness described in management’</a:t>
            </a:r>
            <a:r>
              <a:rPr lang="en-NG"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US" kern="0" spc="27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endParaRPr lang="en-US"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b="1" i="1" kern="0" dirty="0">
              <a:solidFill>
                <a:srgbClr val="000000"/>
              </a:solidFill>
              <a:latin typeface="Georgia" panose="02040502050405020303" pitchFamily="18" charset="0"/>
            </a:endParaRPr>
          </a:p>
          <a:p>
            <a:r>
              <a:rPr lang="en-US" sz="1400" b="1" i="1" kern="0" dirty="0">
                <a:solidFill>
                  <a:srgbClr val="FF0000"/>
                </a:solidFill>
                <a:latin typeface="Georgia" panose="02040502050405020303" pitchFamily="18" charset="0"/>
              </a:rPr>
              <a:t>Note: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If</a:t>
            </a:r>
            <a:r>
              <a:rPr lang="en-NG" sz="14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400" kern="0" spc="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has</a:t>
            </a:r>
            <a:r>
              <a:rPr lang="en-NG" sz="14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not</a:t>
            </a:r>
            <a:r>
              <a:rPr lang="en-NG" sz="14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been</a:t>
            </a:r>
            <a:r>
              <a:rPr lang="en-NG" sz="14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1400" kern="0" spc="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400" kern="0" spc="9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400" kern="0" spc="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assessment,</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report</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be</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modified</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to</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state</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that</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has</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been</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but</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not</a:t>
            </a:r>
            <a:r>
              <a:rPr lang="en-NG" sz="14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14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4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4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4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Additionally,</a:t>
            </a:r>
            <a:r>
              <a:rPr lang="en-NG" sz="14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400" kern="0" spc="26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report</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include</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description</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which</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provide</a:t>
            </a:r>
            <a:r>
              <a:rPr lang="en-NG" sz="1400" kern="0" spc="-1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users</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audit</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report</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with</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specific</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about</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nature</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and</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its</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actual</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and</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potential</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effect</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on</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presentation</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issued</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during</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existence</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this</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case,</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4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practitioner</a:t>
            </a:r>
            <a:r>
              <a:rPr lang="en-US" sz="1400" kern="0" dirty="0">
                <a:solidFill>
                  <a:srgbClr val="FF0000"/>
                </a:solidFill>
                <a:latin typeface="Georgia" panose="02040502050405020303" pitchFamily="18" charset="0"/>
                <a:ea typeface="Georgia" panose="02040502050405020303" pitchFamily="18" charset="0"/>
                <a:cs typeface="Georgia" panose="02040502050405020303" pitchFamily="18" charset="0"/>
              </a:rPr>
              <a:t> </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NG" sz="1400" kern="0" dirty="0" err="1">
                <a:solidFill>
                  <a:srgbClr val="FF0000"/>
                </a:solidFill>
                <a:effectLst/>
                <a:latin typeface="Georgia" panose="02040502050405020303" pitchFamily="18" charset="0"/>
                <a:ea typeface="Georgia" panose="02040502050405020303" pitchFamily="18" charset="0"/>
                <a:cs typeface="Georgia" panose="02040502050405020303" pitchFamily="18" charset="0"/>
              </a:rPr>
              <a:t>lso</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communicate</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writing</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to</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audit</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that</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was</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not</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disclosed</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or</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identified</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400" kern="0" spc="-2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If</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3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has</a:t>
            </a:r>
            <a:r>
              <a:rPr lang="en-NG" sz="1400" kern="0" spc="3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been</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included</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but</a:t>
            </a:r>
            <a:r>
              <a:rPr lang="en-NG" sz="1400" kern="0" spc="3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practitioner</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concludes</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that</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disclosure</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of</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is</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not</a:t>
            </a:r>
            <a:r>
              <a:rPr lang="en-NG" sz="1400" kern="0" spc="27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fairly</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presented</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all</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respects,</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report</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should</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describe</a:t>
            </a:r>
            <a:r>
              <a:rPr lang="en-NG" sz="1400" kern="0" spc="29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this</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a:t>
            </a:r>
            <a:r>
              <a:rPr lang="en-NG" sz="1400" kern="0" spc="33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well</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as</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information</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necessary</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to</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fairly</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describe</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the</a:t>
            </a:r>
            <a:r>
              <a:rPr lang="en-NG" sz="1400" kern="0" spc="325"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material</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NG"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weakness.</a:t>
            </a:r>
            <a:r>
              <a:rPr lang="en-US" sz="1400" kern="0" dirty="0">
                <a:solidFill>
                  <a:srgbClr val="FF0000"/>
                </a:solidFill>
                <a:effectLst/>
                <a:latin typeface="Georgia" panose="02040502050405020303" pitchFamily="18" charset="0"/>
                <a:ea typeface="Georgia" panose="02040502050405020303" pitchFamily="18" charset="0"/>
                <a:cs typeface="Georgia" panose="02040502050405020303" pitchFamily="18" charset="0"/>
              </a:rPr>
              <a:t> </a:t>
            </a:r>
            <a:r>
              <a:rPr lang="en-US" sz="16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(see in-note please)</a:t>
            </a:r>
            <a:endParaRPr lang="en-NG" sz="1600" b="1" i="1" dirty="0">
              <a:solidFill>
                <a:srgbClr val="00B0F0"/>
              </a:solidFill>
            </a:endParaRPr>
          </a:p>
        </p:txBody>
      </p:sp>
    </p:spTree>
    <p:extLst>
      <p:ext uri="{BB962C8B-B14F-4D97-AF65-F5344CB8AC3E}">
        <p14:creationId xmlns:p14="http://schemas.microsoft.com/office/powerpoint/2010/main" val="18948976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8550C-0E2F-0286-6F77-34855B567418}"/>
              </a:ext>
            </a:extLst>
          </p:cNvPr>
          <p:cNvSpPr>
            <a:spLocks noGrp="1"/>
          </p:cNvSpPr>
          <p:nvPr>
            <p:ph type="title"/>
          </p:nvPr>
        </p:nvSpPr>
        <p:spPr/>
        <p:txBody>
          <a:bodyPr/>
          <a:lstStyle/>
          <a:p>
            <a:r>
              <a:rPr lang="en-US" dirty="0"/>
              <a:t>Material weaknesses </a:t>
            </a:r>
            <a:r>
              <a:rPr lang="en-US" i="1" dirty="0"/>
              <a:t>(cont’d)</a:t>
            </a:r>
            <a:endParaRPr lang="en-NG" i="1" dirty="0"/>
          </a:p>
        </p:txBody>
      </p:sp>
      <p:pic>
        <p:nvPicPr>
          <p:cNvPr id="3" name="Picture 2">
            <a:extLst>
              <a:ext uri="{FF2B5EF4-FFF2-40B4-BE49-F238E27FC236}">
                <a16:creationId xmlns:a16="http://schemas.microsoft.com/office/drawing/2014/main" id="{72294D2D-5CDC-D384-D2AB-FFEB701292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66BAD060-B991-840F-2194-45914DD00C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1838ED5E-26A1-3970-337E-F8DA3711AF7A}"/>
              </a:ext>
            </a:extLst>
          </p:cNvPr>
          <p:cNvSpPr txBox="1"/>
          <p:nvPr/>
        </p:nvSpPr>
        <p:spPr>
          <a:xfrm>
            <a:off x="251520" y="1340769"/>
            <a:ext cx="8435280" cy="5170646"/>
          </a:xfrm>
          <a:prstGeom prst="rect">
            <a:avLst/>
          </a:prstGeom>
          <a:noFill/>
        </p:spPr>
        <p:txBody>
          <a:bodyPr wrap="square">
            <a:spAutoFit/>
          </a:bodyPr>
          <a:lstStyle/>
          <a:p>
            <a:r>
              <a:rPr lang="en-US" sz="2400" kern="0" dirty="0">
                <a:solidFill>
                  <a:srgbClr val="000000"/>
                </a:solidFill>
                <a:latin typeface="Georgia" panose="02040502050405020303" pitchFamily="18" charset="0"/>
                <a:ea typeface="Georgia" panose="02040502050405020303" pitchFamily="18" charset="0"/>
                <a:cs typeface="Georgia" panose="02040502050405020303" pitchFamily="18" charset="0"/>
              </a:rPr>
              <a:t>You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 determine the effect his or her adverse conclusion on internal</a:t>
            </a:r>
            <a:r>
              <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 has on his or her opinion on the financial statements. Additionally, the  auditor should disclose whether his or her opinion on the financial statements was affected by the adverse opinion on internal control over financial reporting.</a:t>
            </a:r>
            <a:endParaRPr lang="en-US" sz="24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sz="2400"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x</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ples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q</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ified</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adv</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c</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ncl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nd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di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im</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er</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l</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(ISAE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3</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00</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0</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v</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190</a:t>
            </a:r>
            <a:r>
              <a:rPr lang="en-NG" sz="1800" kern="0" spc="1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(see in note)</a:t>
            </a:r>
            <a:r>
              <a:rPr lang="en-NG" sz="18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rPr>
              <a:t> </a:t>
            </a:r>
            <a:endParaRPr lang="en-US" sz="1800" i="1" kern="0" dirty="0">
              <a:solidFill>
                <a:srgbClr val="00B0F0"/>
              </a:solidFill>
              <a:effectLst/>
              <a:latin typeface="Georgia" panose="02040502050405020303" pitchFamily="18" charset="0"/>
              <a:ea typeface="Georgia" panose="02040502050405020303" pitchFamily="18" charset="0"/>
              <a:cs typeface="Georgia" panose="02040502050405020303" pitchFamily="18" charset="0"/>
            </a:endParaRPr>
          </a:p>
          <a:p>
            <a:endParaRPr lang="en-US" i="1" kern="0" dirty="0">
              <a:solidFill>
                <a:srgbClr val="00B0F0"/>
              </a:solidFill>
              <a:latin typeface="Georgia" panose="02040502050405020303" pitchFamily="18" charset="0"/>
            </a:endParaRPr>
          </a:p>
          <a:p>
            <a:r>
              <a:rPr lang="en-US" kern="0" dirty="0">
                <a:solidFill>
                  <a:srgbClr val="00B0F0"/>
                </a:solidFill>
                <a:latin typeface="Georgia" panose="02040502050405020303" pitchFamily="18" charset="0"/>
              </a:rPr>
              <a:t>International Standard on Assurance Engagements 3000 is for assurance engagements other than audits or reviews of historical financial information. </a:t>
            </a:r>
          </a:p>
          <a:p>
            <a:endParaRPr lang="en-US" kern="0" dirty="0">
              <a:solidFill>
                <a:srgbClr val="00B0F0"/>
              </a:solidFill>
              <a:latin typeface="Georgia" panose="02040502050405020303" pitchFamily="18" charset="0"/>
            </a:endParaRPr>
          </a:p>
          <a:p>
            <a:r>
              <a:rPr lang="en-US" kern="0" dirty="0">
                <a:solidFill>
                  <a:srgbClr val="00B0F0"/>
                </a:solidFill>
                <a:latin typeface="Georgia" panose="02040502050405020303" pitchFamily="18" charset="0"/>
              </a:rPr>
              <a:t>It guides on OBJECTIVE, SCOPE OF ASSIGNMENT &amp; PRINCIPLES. </a:t>
            </a:r>
          </a:p>
          <a:p>
            <a:r>
              <a:rPr lang="en-US" kern="0" dirty="0">
                <a:solidFill>
                  <a:srgbClr val="00B0F0"/>
                </a:solidFill>
                <a:latin typeface="Georgia" panose="02040502050405020303" pitchFamily="18" charset="0"/>
              </a:rPr>
              <a:t>It helps ensure the quality and credibility of assurance engagements, providing stakeholders with confidence in the reported information. </a:t>
            </a:r>
            <a:endParaRPr lang="en-NG" dirty="0">
              <a:solidFill>
                <a:srgbClr val="00B0F0"/>
              </a:solidFill>
            </a:endParaRPr>
          </a:p>
        </p:txBody>
      </p:sp>
    </p:spTree>
    <p:extLst>
      <p:ext uri="{BB962C8B-B14F-4D97-AF65-F5344CB8AC3E}">
        <p14:creationId xmlns:p14="http://schemas.microsoft.com/office/powerpoint/2010/main" val="26829165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A0532-A1C6-593B-D5AC-D6476356DF8F}"/>
              </a:ext>
            </a:extLst>
          </p:cNvPr>
          <p:cNvSpPr>
            <a:spLocks noGrp="1"/>
          </p:cNvSpPr>
          <p:nvPr>
            <p:ph type="title"/>
          </p:nvPr>
        </p:nvSpPr>
        <p:spPr/>
        <p:txBody>
          <a:bodyPr/>
          <a:lstStyle/>
          <a:p>
            <a:endParaRPr lang="en-NG" dirty="0"/>
          </a:p>
        </p:txBody>
      </p:sp>
      <p:pic>
        <p:nvPicPr>
          <p:cNvPr id="3" name="Picture 2">
            <a:extLst>
              <a:ext uri="{FF2B5EF4-FFF2-40B4-BE49-F238E27FC236}">
                <a16:creationId xmlns:a16="http://schemas.microsoft.com/office/drawing/2014/main" id="{1AC14F3D-0293-E4B4-ABBB-AE890C2F765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4" name="Picture 3">
            <a:extLst>
              <a:ext uri="{FF2B5EF4-FFF2-40B4-BE49-F238E27FC236}">
                <a16:creationId xmlns:a16="http://schemas.microsoft.com/office/drawing/2014/main" id="{10F28234-D39E-1D24-D414-C036643FFD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graphicFrame>
        <p:nvGraphicFramePr>
          <p:cNvPr id="5" name="Object 4">
            <a:extLst>
              <a:ext uri="{FF2B5EF4-FFF2-40B4-BE49-F238E27FC236}">
                <a16:creationId xmlns:a16="http://schemas.microsoft.com/office/drawing/2014/main" id="{17E0F300-B4F4-36FF-A52D-3CF250F85527}"/>
              </a:ext>
            </a:extLst>
          </p:cNvPr>
          <p:cNvGraphicFramePr>
            <a:graphicFrameLocks noChangeAspect="1"/>
          </p:cNvGraphicFramePr>
          <p:nvPr>
            <p:extLst>
              <p:ext uri="{D42A27DB-BD31-4B8C-83A1-F6EECF244321}">
                <p14:modId xmlns:p14="http://schemas.microsoft.com/office/powerpoint/2010/main" val="3120761662"/>
              </p:ext>
            </p:extLst>
          </p:nvPr>
        </p:nvGraphicFramePr>
        <p:xfrm>
          <a:off x="1475656" y="353274"/>
          <a:ext cx="6048672" cy="6100062"/>
        </p:xfrm>
        <a:graphic>
          <a:graphicData uri="http://schemas.openxmlformats.org/presentationml/2006/ole">
            <mc:AlternateContent xmlns:mc="http://schemas.openxmlformats.org/markup-compatibility/2006">
              <mc:Choice xmlns:v="urn:schemas-microsoft-com:vml" Requires="v">
                <p:oleObj name="Acrobat Document" r:id="rId5" imgW="4533723" imgH="6415694" progId="AcroExch.Document.2015">
                  <p:embed/>
                </p:oleObj>
              </mc:Choice>
              <mc:Fallback>
                <p:oleObj name="Acrobat Document" r:id="rId5" imgW="4533723" imgH="6415694" progId="AcroExch.Document.2015">
                  <p:embed/>
                  <p:pic>
                    <p:nvPicPr>
                      <p:cNvPr id="0" name=""/>
                      <p:cNvPicPr/>
                      <p:nvPr/>
                    </p:nvPicPr>
                    <p:blipFill>
                      <a:blip r:embed="rId6"/>
                      <a:stretch>
                        <a:fillRect/>
                      </a:stretch>
                    </p:blipFill>
                    <p:spPr>
                      <a:xfrm>
                        <a:off x="1475656" y="353274"/>
                        <a:ext cx="6048672" cy="6100062"/>
                      </a:xfrm>
                      <a:prstGeom prst="rect">
                        <a:avLst/>
                      </a:prstGeom>
                    </p:spPr>
                  </p:pic>
                </p:oleObj>
              </mc:Fallback>
            </mc:AlternateContent>
          </a:graphicData>
        </a:graphic>
      </p:graphicFrame>
    </p:spTree>
    <p:extLst>
      <p:ext uri="{BB962C8B-B14F-4D97-AF65-F5344CB8AC3E}">
        <p14:creationId xmlns:p14="http://schemas.microsoft.com/office/powerpoint/2010/main" val="34008887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16098-A92F-BC61-9FD1-C78C6D020F16}"/>
              </a:ext>
            </a:extLst>
          </p:cNvPr>
          <p:cNvSpPr>
            <a:spLocks noGrp="1"/>
          </p:cNvSpPr>
          <p:nvPr>
            <p:ph type="title"/>
          </p:nvPr>
        </p:nvSpPr>
        <p:spPr/>
        <p:txBody>
          <a:bodyPr/>
          <a:lstStyle/>
          <a:p>
            <a:r>
              <a:rPr lang="en-US" dirty="0"/>
              <a:t>FRC Waiver on ICFR for 2024</a:t>
            </a:r>
            <a:endParaRPr lang="en-NG" dirty="0"/>
          </a:p>
        </p:txBody>
      </p:sp>
      <p:pic>
        <p:nvPicPr>
          <p:cNvPr id="3" name="Picture 2">
            <a:extLst>
              <a:ext uri="{FF2B5EF4-FFF2-40B4-BE49-F238E27FC236}">
                <a16:creationId xmlns:a16="http://schemas.microsoft.com/office/drawing/2014/main" id="{CA9759D9-987C-0C03-42E4-59ED7EBE9E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1DABB412-73D8-75D1-B62B-0156B2F270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117D03A8-94C7-65D0-FE8A-03F0C7FA4052}"/>
              </a:ext>
            </a:extLst>
          </p:cNvPr>
          <p:cNvSpPr txBox="1"/>
          <p:nvPr/>
        </p:nvSpPr>
        <p:spPr>
          <a:xfrm>
            <a:off x="755576" y="1484784"/>
            <a:ext cx="7776864" cy="3508653"/>
          </a:xfrm>
          <a:prstGeom prst="rect">
            <a:avLst/>
          </a:prstGeom>
          <a:noFill/>
        </p:spPr>
        <p:txBody>
          <a:bodyPr wrap="square">
            <a:spAutoFit/>
          </a:bodyPr>
          <a:lstStyle/>
          <a:p>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FRC has granted a one-year waiver for public sector agencies for the submission of ICFR and its attestation report by independent external auditors. However, Agencies that have already complied with the report and the independent auditor’s attestation report should either include it in their Audited Financial Statement or file the report and the attestation as a separate document. </a:t>
            </a:r>
          </a:p>
          <a:p>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US" sz="2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information about the waiver shall be displayed by way of footnotes in the Financial Statements for the year ended   31</a:t>
            </a:r>
            <a:r>
              <a:rPr lang="en-US" sz="2400" b="1" kern="0" baseline="3000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
            </a:r>
            <a:r>
              <a:rPr lang="en-US" sz="24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December 2024</a:t>
            </a:r>
          </a:p>
        </p:txBody>
      </p:sp>
    </p:spTree>
    <p:extLst>
      <p:ext uri="{BB962C8B-B14F-4D97-AF65-F5344CB8AC3E}">
        <p14:creationId xmlns:p14="http://schemas.microsoft.com/office/powerpoint/2010/main" val="37679815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A3A23-4CED-E525-581F-88889349EA2F}"/>
              </a:ext>
            </a:extLst>
          </p:cNvPr>
          <p:cNvSpPr>
            <a:spLocks noGrp="1"/>
          </p:cNvSpPr>
          <p:nvPr>
            <p:ph type="title"/>
          </p:nvPr>
        </p:nvSpPr>
        <p:spPr/>
        <p:txBody>
          <a:bodyPr/>
          <a:lstStyle/>
          <a:p>
            <a:r>
              <a:rPr lang="en-US" dirty="0"/>
              <a:t>Concluding,</a:t>
            </a:r>
            <a:endParaRPr lang="en-NG" dirty="0"/>
          </a:p>
        </p:txBody>
      </p:sp>
      <p:pic>
        <p:nvPicPr>
          <p:cNvPr id="3" name="Picture 2">
            <a:extLst>
              <a:ext uri="{FF2B5EF4-FFF2-40B4-BE49-F238E27FC236}">
                <a16:creationId xmlns:a16="http://schemas.microsoft.com/office/drawing/2014/main" id="{37AA2F70-A88B-CE2A-C6F1-F7588D7D4E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pic>
        <p:nvPicPr>
          <p:cNvPr id="4" name="Picture 3">
            <a:extLst>
              <a:ext uri="{FF2B5EF4-FFF2-40B4-BE49-F238E27FC236}">
                <a16:creationId xmlns:a16="http://schemas.microsoft.com/office/drawing/2014/main" id="{BBBB8FE5-75C5-305B-A6E2-94551AA58B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sp>
        <p:nvSpPr>
          <p:cNvPr id="6" name="TextBox 5">
            <a:extLst>
              <a:ext uri="{FF2B5EF4-FFF2-40B4-BE49-F238E27FC236}">
                <a16:creationId xmlns:a16="http://schemas.microsoft.com/office/drawing/2014/main" id="{BAD7462F-405E-2794-E4FE-5862D99AE8C1}"/>
              </a:ext>
            </a:extLst>
          </p:cNvPr>
          <p:cNvSpPr txBox="1"/>
          <p:nvPr/>
        </p:nvSpPr>
        <p:spPr>
          <a:xfrm>
            <a:off x="827584" y="2204864"/>
            <a:ext cx="7128792" cy="2123658"/>
          </a:xfrm>
          <a:prstGeom prst="rect">
            <a:avLst/>
          </a:prstGeom>
          <a:noFill/>
        </p:spPr>
        <p:txBody>
          <a:bodyPr wrap="square">
            <a:spAutoFit/>
          </a:bodyPr>
          <a:lstStyle/>
          <a:p>
            <a:pPr algn="ctr"/>
            <a:r>
              <a:rPr lang="en-US" sz="6600" b="1"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FURTHER QUESTIONS? </a:t>
            </a:r>
            <a:endParaRPr lang="en-NG" sz="6600" dirty="0"/>
          </a:p>
        </p:txBody>
      </p:sp>
    </p:spTree>
    <p:extLst>
      <p:ext uri="{BB962C8B-B14F-4D97-AF65-F5344CB8AC3E}">
        <p14:creationId xmlns:p14="http://schemas.microsoft.com/office/powerpoint/2010/main" val="2288347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6457C-1E67-4A0C-4612-EB851D7045A3}"/>
              </a:ext>
            </a:extLst>
          </p:cNvPr>
          <p:cNvSpPr>
            <a:spLocks noGrp="1"/>
          </p:cNvSpPr>
          <p:nvPr>
            <p:ph type="title"/>
          </p:nvPr>
        </p:nvSpPr>
        <p:spPr/>
        <p:txBody>
          <a:bodyPr>
            <a:normAutofit/>
          </a:bodyPr>
          <a:lstStyle/>
          <a:p>
            <a:r>
              <a:rPr lang="en-US" sz="2800" dirty="0"/>
              <a:t>ANAN ICFR REPORTED IN 2013 &amp; 2014 FINANCIAL STATEMENTS </a:t>
            </a:r>
            <a:endParaRPr lang="en-NG" sz="2800" dirty="0"/>
          </a:p>
        </p:txBody>
      </p:sp>
      <p:pic>
        <p:nvPicPr>
          <p:cNvPr id="8" name="Content Placeholder 7">
            <a:extLst>
              <a:ext uri="{FF2B5EF4-FFF2-40B4-BE49-F238E27FC236}">
                <a16:creationId xmlns:a16="http://schemas.microsoft.com/office/drawing/2014/main" id="{8F71E35C-D08E-58DB-7B7D-B50C3147F968}"/>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57200" y="1600200"/>
            <a:ext cx="4038600" cy="4983162"/>
          </a:xfrm>
        </p:spPr>
      </p:pic>
      <p:pic>
        <p:nvPicPr>
          <p:cNvPr id="5" name="Picture 4">
            <a:extLst>
              <a:ext uri="{FF2B5EF4-FFF2-40B4-BE49-F238E27FC236}">
                <a16:creationId xmlns:a16="http://schemas.microsoft.com/office/drawing/2014/main" id="{1353D73D-AA70-DCF5-97B2-E50AF73893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11" y="0"/>
            <a:ext cx="865832" cy="778148"/>
          </a:xfrm>
          <a:prstGeom prst="rect">
            <a:avLst/>
          </a:prstGeom>
        </p:spPr>
      </p:pic>
      <p:pic>
        <p:nvPicPr>
          <p:cNvPr id="6" name="Picture 5">
            <a:extLst>
              <a:ext uri="{FF2B5EF4-FFF2-40B4-BE49-F238E27FC236}">
                <a16:creationId xmlns:a16="http://schemas.microsoft.com/office/drawing/2014/main" id="{C09522C8-CA35-14E9-02BD-05DCD40F96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93088" y="5817041"/>
            <a:ext cx="971550" cy="1017146"/>
          </a:xfrm>
          <a:prstGeom prst="rect">
            <a:avLst/>
          </a:prstGeom>
        </p:spPr>
      </p:pic>
      <p:pic>
        <p:nvPicPr>
          <p:cNvPr id="13" name="Content Placeholder 12">
            <a:extLst>
              <a:ext uri="{FF2B5EF4-FFF2-40B4-BE49-F238E27FC236}">
                <a16:creationId xmlns:a16="http://schemas.microsoft.com/office/drawing/2014/main" id="{B97A844D-6370-3F6D-02C0-8605B40AE67B}"/>
              </a:ext>
            </a:extLst>
          </p:cNvPr>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4648202" y="1600200"/>
            <a:ext cx="4038597" cy="4983162"/>
          </a:xfrm>
        </p:spPr>
      </p:pic>
    </p:spTree>
    <p:extLst>
      <p:ext uri="{BB962C8B-B14F-4D97-AF65-F5344CB8AC3E}">
        <p14:creationId xmlns:p14="http://schemas.microsoft.com/office/powerpoint/2010/main" val="158707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E5CEF09-77F2-475F-6148-56B2F033D65C}"/>
              </a:ext>
            </a:extLst>
          </p:cNvPr>
          <p:cNvSpPr txBox="1"/>
          <p:nvPr/>
        </p:nvSpPr>
        <p:spPr>
          <a:xfrm>
            <a:off x="382546" y="764704"/>
            <a:ext cx="8136904" cy="6247864"/>
          </a:xfrm>
          <a:prstGeom prst="rect">
            <a:avLst/>
          </a:prstGeom>
          <a:noFill/>
        </p:spPr>
        <p:txBody>
          <a:bodyPr wrap="square">
            <a:spAutoFit/>
          </a:bodyPr>
          <a:lstStyle/>
          <a:p>
            <a:r>
              <a:rPr lang="en-US" sz="2400" b="1" dirty="0">
                <a:latin typeface="Century Gothic" pitchFamily="34" charset="0"/>
              </a:rPr>
              <a:t>Definition: </a:t>
            </a:r>
            <a:r>
              <a:rPr lang="en-US" sz="1800" b="1" dirty="0">
                <a:latin typeface="Century Gothic" pitchFamily="34" charset="0"/>
              </a:rPr>
              <a:t> </a:t>
            </a:r>
          </a:p>
          <a:p>
            <a:r>
              <a:rPr lang="en-NG" sz="2000" b="1" kern="0" dirty="0">
                <a:solidFill>
                  <a:srgbClr val="000000"/>
                </a:solidFill>
                <a:effectLst/>
                <a:latin typeface="Georgia Negreta"/>
                <a:ea typeface="Georgia Negreta"/>
                <a:cs typeface="Georgia Negreta"/>
              </a:rPr>
              <a:t>Internal</a:t>
            </a:r>
            <a:r>
              <a:rPr lang="en-NG" sz="2000" b="1" kern="0" spc="55" dirty="0">
                <a:solidFill>
                  <a:srgbClr val="000000"/>
                </a:solidFill>
                <a:effectLst/>
                <a:latin typeface="Georgia Negreta"/>
                <a:ea typeface="Georgia Negreta"/>
                <a:cs typeface="Georgia Negreta"/>
              </a:rPr>
              <a:t> </a:t>
            </a:r>
            <a:r>
              <a:rPr lang="en-NG" sz="2000" b="1" kern="0" dirty="0">
                <a:solidFill>
                  <a:srgbClr val="000000"/>
                </a:solidFill>
                <a:effectLst/>
                <a:latin typeface="Georgia Negreta"/>
                <a:ea typeface="Georgia Negreta"/>
                <a:cs typeface="Georgia Negreta"/>
              </a:rPr>
              <a:t>control</a:t>
            </a:r>
            <a:r>
              <a:rPr lang="en-NG" sz="2000" b="1" kern="0" spc="55" dirty="0">
                <a:solidFill>
                  <a:srgbClr val="000000"/>
                </a:solidFill>
                <a:effectLst/>
                <a:latin typeface="Georgia Negreta"/>
                <a:ea typeface="Georgia Negreta"/>
                <a:cs typeface="Georgia Negreta"/>
              </a:rPr>
              <a:t> </a:t>
            </a:r>
            <a:r>
              <a:rPr lang="en-NG" sz="2000" b="1" kern="0" dirty="0">
                <a:solidFill>
                  <a:srgbClr val="000000"/>
                </a:solidFill>
                <a:effectLst/>
                <a:latin typeface="Georgia Negreta"/>
                <a:ea typeface="Georgia Negreta"/>
                <a:cs typeface="Georgia Negreta"/>
              </a:rPr>
              <a:t>over</a:t>
            </a:r>
            <a:r>
              <a:rPr lang="en-NG" sz="2000" b="1" kern="0" spc="55" dirty="0">
                <a:solidFill>
                  <a:srgbClr val="000000"/>
                </a:solidFill>
                <a:effectLst/>
                <a:latin typeface="Georgia Negreta"/>
                <a:ea typeface="Georgia Negreta"/>
                <a:cs typeface="Georgia Negreta"/>
              </a:rPr>
              <a:t> </a:t>
            </a:r>
            <a:r>
              <a:rPr lang="en-NG" sz="2000" b="1" kern="0" dirty="0">
                <a:solidFill>
                  <a:srgbClr val="000000"/>
                </a:solidFill>
                <a:effectLst/>
                <a:latin typeface="Georgia Negreta"/>
                <a:ea typeface="Georgia Negreta"/>
                <a:cs typeface="Georgia Negreta"/>
              </a:rPr>
              <a:t>financial</a:t>
            </a:r>
            <a:r>
              <a:rPr lang="en-NG" sz="2000" b="1" kern="0" spc="55" dirty="0">
                <a:solidFill>
                  <a:srgbClr val="000000"/>
                </a:solidFill>
                <a:effectLst/>
                <a:latin typeface="Georgia Negreta"/>
                <a:ea typeface="Georgia Negreta"/>
                <a:cs typeface="Georgia Negreta"/>
              </a:rPr>
              <a:t> </a:t>
            </a:r>
            <a:r>
              <a:rPr lang="en-US" sz="2000" b="1" kern="0" dirty="0">
                <a:solidFill>
                  <a:srgbClr val="000000"/>
                </a:solidFill>
                <a:effectLst/>
                <a:latin typeface="Georgia Negreta"/>
                <a:ea typeface="Georgia Negreta"/>
                <a:cs typeface="Georgia Negreta"/>
              </a:rPr>
              <a:t>reporting is</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process</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designed</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5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under</a:t>
            </a:r>
            <a:r>
              <a:rPr lang="en-US" sz="2000" kern="100" dirty="0">
                <a:solidFill>
                  <a:srgbClr val="000000"/>
                </a:solidFill>
                <a:latin typeface="Calibri" panose="020F0502020204030204" pitchFamily="34" charset="0"/>
                <a:ea typeface="SimSun" panose="02010600030101010101" pitchFamily="2" charset="-122"/>
                <a:cs typeface="Times New Roman" panose="02020603050405020304"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supervision</a:t>
            </a:r>
            <a:r>
              <a:rPr lang="en-NG" sz="20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20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principal</a:t>
            </a:r>
            <a:r>
              <a:rPr lang="en-NG" sz="20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executive</a:t>
            </a:r>
            <a:r>
              <a:rPr lang="en-NG" sz="20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principal</a:t>
            </a:r>
            <a:r>
              <a:rPr lang="en-NG" sz="20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officers,</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persons</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performing</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similar</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functions,</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affected</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by</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board</a:t>
            </a:r>
            <a:r>
              <a:rPr lang="en-NG" sz="20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directors,</a:t>
            </a:r>
            <a:r>
              <a:rPr lang="en-NG" sz="20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a:t>
            </a:r>
            <a:r>
              <a:rPr lang="en-NG" sz="20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other</a:t>
            </a:r>
            <a:r>
              <a:rPr lang="en-NG" sz="20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personnel,</a:t>
            </a:r>
            <a:r>
              <a:rPr lang="en-NG" sz="20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20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provide</a:t>
            </a:r>
            <a:r>
              <a:rPr lang="en-NG" sz="20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reasonable</a:t>
            </a:r>
            <a:r>
              <a:rPr lang="en-NG" sz="2000" kern="0" spc="30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regarding</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reliability</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preparation</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2000" kern="0" spc="2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external</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purposes</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accordance</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with</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GAAP</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includes</a:t>
            </a:r>
            <a:r>
              <a:rPr lang="en-NG" sz="2000" kern="0" spc="2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those</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policies and procedures that</a:t>
            </a:r>
            <a:r>
              <a:rPr lang="en-US" sz="20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t>
            </a:r>
          </a:p>
          <a:p>
            <a:endPar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pPr marL="342900" indent="-342900">
              <a:buAutoNum type="arabicParenBoth"/>
            </a:pPr>
            <a:r>
              <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Pertains</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to</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the</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maintenance</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of</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records</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that,</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in</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reasonable</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detail,</a:t>
            </a:r>
            <a:r>
              <a:rPr lang="en-NG" sz="1800" kern="0" spc="5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accurately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and</a:t>
            </a:r>
            <a:r>
              <a:rPr lang="en-NG" sz="1800" kern="0" spc="-3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fairly</a:t>
            </a:r>
            <a:r>
              <a:rPr lang="en-NG" sz="1800" kern="0" spc="-3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reflect</a:t>
            </a:r>
            <a:r>
              <a:rPr lang="en-NG" sz="1800" kern="0" spc="-3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the</a:t>
            </a:r>
            <a:r>
              <a:rPr lang="en-NG" sz="1800" kern="0" spc="-3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transactions</a:t>
            </a:r>
            <a:r>
              <a:rPr lang="en-NG" sz="1800" kern="0" spc="-3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and</a:t>
            </a:r>
            <a:r>
              <a:rPr lang="en-NG" sz="1800" kern="0" spc="-2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dispositions</a:t>
            </a:r>
            <a:r>
              <a:rPr lang="en-NG" sz="1800" kern="0" spc="-2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of</a:t>
            </a:r>
            <a:r>
              <a:rPr lang="en-NG" sz="1800" kern="0" spc="-2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the</a:t>
            </a:r>
            <a:r>
              <a:rPr lang="en-NG" sz="1800" kern="0" spc="-3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assets</a:t>
            </a:r>
            <a:r>
              <a:rPr lang="en-NG" sz="1800" kern="0" spc="-2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of</a:t>
            </a:r>
            <a:r>
              <a:rPr lang="en-NG" sz="1800" kern="0" spc="-2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the</a:t>
            </a:r>
            <a:r>
              <a:rPr lang="en-NG" sz="1800" kern="0" spc="-3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entity;</a:t>
            </a:r>
            <a:endParaRPr lang="en-US" kern="100" dirty="0">
              <a:latin typeface="Comic Sans MS" panose="030F0702030302020204" pitchFamily="66" charset="0"/>
              <a:ea typeface="SimSun" panose="02010600030101010101" pitchFamily="2" charset="-122"/>
              <a:cs typeface="Times New Roman" panose="02020603050405020304" pitchFamily="18" charset="0"/>
            </a:endParaRPr>
          </a:p>
          <a:p>
            <a:pPr marL="342900" indent="-342900">
              <a:buAutoNum type="arabicParenBoth"/>
            </a:pP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Provide reasonable assurance that transactions are recorded as</a:t>
            </a:r>
            <a:r>
              <a:rPr lang="en-US" kern="100" dirty="0">
                <a:latin typeface="Comic Sans MS" panose="030F0702030302020204" pitchFamily="66" charset="0"/>
                <a:ea typeface="SimSun" panose="02010600030101010101" pitchFamily="2" charset="-122"/>
                <a:cs typeface="Times New Roman" panose="02020603050405020304"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necessary</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to</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permit</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US"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the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preparation</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of</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financial</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statements</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in</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accordance</a:t>
            </a:r>
            <a:r>
              <a:rPr lang="en-NG" sz="1800" kern="0" spc="5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with</a:t>
            </a:r>
            <a:r>
              <a:rPr lang="en-US" kern="100" dirty="0">
                <a:latin typeface="Comic Sans MS" panose="030F0702030302020204" pitchFamily="66" charset="0"/>
                <a:ea typeface="SimSun" panose="02010600030101010101" pitchFamily="2" charset="-122"/>
                <a:cs typeface="Times New Roman" panose="02020603050405020304"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generally</a:t>
            </a:r>
            <a:r>
              <a:rPr lang="en-NG" sz="1800" kern="0" spc="-1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accepted</a:t>
            </a:r>
            <a:r>
              <a:rPr lang="en-NG" sz="1800" kern="0" spc="-1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accounting</a:t>
            </a:r>
            <a:r>
              <a:rPr lang="en-NG" sz="1800" kern="0" spc="-1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principles,</a:t>
            </a:r>
            <a:r>
              <a:rPr lang="en-NG" sz="1800" kern="0" spc="-1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and</a:t>
            </a:r>
            <a:r>
              <a:rPr lang="en-NG" sz="1800" kern="0" spc="-1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that</a:t>
            </a:r>
            <a:r>
              <a:rPr lang="en-NG" sz="1800" kern="0" spc="-1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receipts</a:t>
            </a:r>
            <a:r>
              <a:rPr lang="en-NG" sz="1800" kern="0" spc="-1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and expenditures</a:t>
            </a:r>
            <a:r>
              <a:rPr lang="en-US" kern="100" dirty="0">
                <a:latin typeface="Comic Sans MS" panose="030F0702030302020204" pitchFamily="66" charset="0"/>
                <a:ea typeface="SimSun" panose="02010600030101010101" pitchFamily="2" charset="-122"/>
                <a:cs typeface="Times New Roman" panose="02020603050405020304"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of</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the</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entity</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are</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being</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made</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only</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in</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accordance</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with</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authorizations</a:t>
            </a:r>
            <a:r>
              <a:rPr lang="en-NG" sz="1800" kern="0" spc="42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of</a:t>
            </a:r>
            <a:r>
              <a:rPr lang="en-US" kern="100" dirty="0">
                <a:latin typeface="Comic Sans MS" panose="030F0702030302020204" pitchFamily="66" charset="0"/>
                <a:ea typeface="SimSun" panose="02010600030101010101" pitchFamily="2" charset="-122"/>
                <a:cs typeface="Times New Roman" panose="02020603050405020304"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management and directors of the entity; and</a:t>
            </a:r>
            <a:endParaRPr lang="en-NG" sz="1800" kern="100" dirty="0">
              <a:effectLst/>
              <a:latin typeface="Comic Sans MS" panose="030F0702030302020204" pitchFamily="66" charset="0"/>
              <a:ea typeface="SimSun" panose="02010600030101010101" pitchFamily="2" charset="-122"/>
              <a:cs typeface="Times New Roman" panose="02020603050405020304" pitchFamily="18" charset="0"/>
            </a:endParaRPr>
          </a:p>
          <a:p>
            <a:br>
              <a:rPr lang="en-GB" sz="1800" dirty="0"/>
            </a:br>
            <a:endParaRPr lang="en-NG" dirty="0"/>
          </a:p>
        </p:txBody>
      </p:sp>
      <p:pic>
        <p:nvPicPr>
          <p:cNvPr id="4" name="Picture 3">
            <a:extLst>
              <a:ext uri="{FF2B5EF4-FFF2-40B4-BE49-F238E27FC236}">
                <a16:creationId xmlns:a16="http://schemas.microsoft.com/office/drawing/2014/main" id="{10EC69F2-855A-765B-AAF1-AFBC7987675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5" name="Picture 4">
            <a:extLst>
              <a:ext uri="{FF2B5EF4-FFF2-40B4-BE49-F238E27FC236}">
                <a16:creationId xmlns:a16="http://schemas.microsoft.com/office/drawing/2014/main" id="{28B6737A-C5E9-A0B1-A08A-6B16CE3D44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72450" y="5840854"/>
            <a:ext cx="971550" cy="1017146"/>
          </a:xfrm>
          <a:prstGeom prst="rect">
            <a:avLst/>
          </a:prstGeom>
        </p:spPr>
      </p:pic>
    </p:spTree>
    <p:extLst>
      <p:ext uri="{BB962C8B-B14F-4D97-AF65-F5344CB8AC3E}">
        <p14:creationId xmlns:p14="http://schemas.microsoft.com/office/powerpoint/2010/main" val="1090581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31ACCF1-322E-5BE2-3CB1-966B2578EA82}"/>
              </a:ext>
            </a:extLst>
          </p:cNvPr>
          <p:cNvSpPr txBox="1"/>
          <p:nvPr/>
        </p:nvSpPr>
        <p:spPr>
          <a:xfrm>
            <a:off x="683568" y="836712"/>
            <a:ext cx="8136904" cy="5611151"/>
          </a:xfrm>
          <a:prstGeom prst="rect">
            <a:avLst/>
          </a:prstGeom>
          <a:noFill/>
        </p:spPr>
        <p:txBody>
          <a:bodyPr wrap="square">
            <a:spAutoFit/>
          </a:bodyPr>
          <a:lstStyle/>
          <a:p>
            <a:pPr marL="1371600">
              <a:lnSpc>
                <a:spcPts val="1090"/>
              </a:lnSpc>
              <a:spcBef>
                <a:spcPts val="280"/>
              </a:spcBef>
              <a:spcAft>
                <a:spcPts val="800"/>
              </a:spcAft>
              <a:buNone/>
            </a:pPr>
            <a:r>
              <a:rPr lang="en-US" sz="1800" b="1" dirty="0">
                <a:latin typeface="Century Gothic" pitchFamily="34" charset="0"/>
              </a:rPr>
              <a:t>Definition cont’d</a:t>
            </a:r>
          </a:p>
          <a:p>
            <a:pPr marL="1371600">
              <a:lnSpc>
                <a:spcPts val="1090"/>
              </a:lnSpc>
              <a:spcBef>
                <a:spcPts val="280"/>
              </a:spcBef>
              <a:spcAft>
                <a:spcPts val="800"/>
              </a:spcAft>
              <a:buNone/>
            </a:pPr>
            <a:endPar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(3</a:t>
            </a:r>
            <a:r>
              <a:rPr lang="en-NG" sz="1800" kern="0" spc="2035"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Provide</a:t>
            </a:r>
            <a:r>
              <a:rPr lang="en-NG" sz="1800" kern="0" spc="-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reasonable</a:t>
            </a:r>
            <a:r>
              <a:rPr lang="en-NG" sz="1800" kern="0" spc="-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assurance</a:t>
            </a:r>
            <a:r>
              <a:rPr lang="en-NG" sz="1800" kern="0" spc="-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regarding</a:t>
            </a:r>
            <a:r>
              <a:rPr lang="en-NG" sz="1800" kern="0" spc="-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the</a:t>
            </a:r>
            <a:r>
              <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p>
          <a:p>
            <a:pPr marL="1371600" algn="just">
              <a:lnSpc>
                <a:spcPts val="1090"/>
              </a:lnSpc>
              <a:spcBef>
                <a:spcPts val="280"/>
              </a:spcBef>
              <a:spcAft>
                <a:spcPts val="800"/>
              </a:spcAft>
              <a:buNone/>
            </a:pP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prevention</a:t>
            </a:r>
            <a:r>
              <a:rPr lang="en-NG" sz="1800" kern="0" spc="-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or</a:t>
            </a:r>
            <a:r>
              <a:rPr lang="en-NG" sz="1800" kern="0" spc="-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timely</a:t>
            </a:r>
            <a:r>
              <a:rPr lang="en-NG" sz="1800" kern="0" spc="-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detection</a:t>
            </a:r>
            <a:r>
              <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of</a:t>
            </a:r>
            <a:r>
              <a:rPr lang="en-NG" sz="1800" kern="0" spc="1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unauthorized</a:t>
            </a:r>
            <a:endPar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acquisition,</a:t>
            </a:r>
            <a:r>
              <a:rPr lang="en-NG" sz="1800" kern="0" spc="1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use,</a:t>
            </a:r>
            <a:r>
              <a:rPr lang="en-NG" sz="1800" kern="0" spc="1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or</a:t>
            </a:r>
            <a:r>
              <a:rPr lang="en-NG" sz="1800" kern="0" spc="1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disposition</a:t>
            </a:r>
            <a:r>
              <a:rPr lang="en-NG" sz="1800" kern="0" spc="1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of</a:t>
            </a:r>
            <a:r>
              <a:rPr lang="en-NG" sz="1800" kern="0" spc="1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the</a:t>
            </a:r>
            <a:r>
              <a:rPr lang="en-NG" sz="1800" kern="0" spc="1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entity’s</a:t>
            </a:r>
            <a:endPar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assets</a:t>
            </a:r>
            <a:r>
              <a:rPr lang="en-NG" sz="1800" kern="0" spc="11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that</a:t>
            </a:r>
            <a:r>
              <a:rPr lang="en-US" kern="0" dirty="0">
                <a:solidFill>
                  <a:srgbClr val="000000"/>
                </a:solidFill>
                <a:latin typeface="Comic Sans MS" panose="030F0702030302020204" pitchFamily="66" charset="0"/>
                <a:ea typeface="Georgia" panose="02040502050405020303" pitchFamily="18" charset="0"/>
                <a:cs typeface="Georgia" panose="02040502050405020303" pitchFamily="18" charset="0"/>
              </a:rPr>
              <a:t> </a:t>
            </a: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could have a material effect on the</a:t>
            </a:r>
            <a:endParaRPr lang="en-US"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Comic Sans MS" panose="030F0702030302020204" pitchFamily="66" charset="0"/>
                <a:ea typeface="Georgia" panose="02040502050405020303" pitchFamily="18" charset="0"/>
                <a:cs typeface="Georgia" panose="02040502050405020303" pitchFamily="18" charset="0"/>
              </a:rPr>
              <a:t>financial statements</a:t>
            </a:r>
            <a:r>
              <a:rPr lang="en-US" kern="0" dirty="0">
                <a:solidFill>
                  <a:srgbClr val="000000"/>
                </a:solidFill>
                <a:latin typeface="Comic Sans MS" panose="030F0702030302020204" pitchFamily="66" charset="0"/>
                <a:ea typeface="Georgia" panose="02040502050405020303" pitchFamily="18" charset="0"/>
                <a:cs typeface="Georgia" panose="02040502050405020303" pitchFamily="18" charset="0"/>
              </a:rPr>
              <a:t> </a:t>
            </a:r>
            <a:r>
              <a:rPr lang="en-US" sz="1400" i="1" kern="0" dirty="0">
                <a:solidFill>
                  <a:srgbClr val="00B0F0"/>
                </a:solidFill>
                <a:latin typeface="Comic Sans MS" panose="030F0702030302020204" pitchFamily="66" charset="0"/>
                <a:ea typeface="Georgia" panose="02040502050405020303" pitchFamily="18" charset="0"/>
                <a:cs typeface="Georgia" panose="02040502050405020303" pitchFamily="18" charset="0"/>
              </a:rPr>
              <a:t>(Appearance in the report in-note</a:t>
            </a:r>
            <a:r>
              <a:rPr lang="en-US" kern="0" dirty="0">
                <a:solidFill>
                  <a:srgbClr val="000000"/>
                </a:solidFill>
                <a:latin typeface="Comic Sans MS" panose="030F0702030302020204" pitchFamily="66" charset="0"/>
                <a:ea typeface="Georgia" panose="02040502050405020303" pitchFamily="18" charset="0"/>
                <a:cs typeface="Georgia" panose="02040502050405020303" pitchFamily="18" charset="0"/>
              </a:rPr>
              <a:t>)</a:t>
            </a:r>
          </a:p>
          <a:p>
            <a:pPr marL="1371600" algn="just">
              <a:lnSpc>
                <a:spcPts val="1090"/>
              </a:lnSpc>
              <a:spcBef>
                <a:spcPts val="280"/>
              </a:spcBef>
              <a:spcAft>
                <a:spcPts val="800"/>
              </a:spcAft>
              <a:buNone/>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procedures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part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either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review</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statements</a:t>
            </a:r>
            <a:r>
              <a:rPr lang="en-NG" sz="1800" kern="0" spc="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kern="0" spc="40" dirty="0">
                <a:solidFill>
                  <a:srgbClr val="000000"/>
                </a:solidFill>
                <a:latin typeface="Georgia" panose="02040502050405020303" pitchFamily="18" charset="0"/>
                <a:ea typeface="Georgia" panose="02040502050405020303" pitchFamily="18" charset="0"/>
                <a:cs typeface="Georgia" panose="02040502050405020303" pitchFamily="18" charset="0"/>
              </a:rPr>
              <a:t>is</a:t>
            </a:r>
            <a:r>
              <a:rPr lang="en-US" kern="100" dirty="0">
                <a:latin typeface="Calibri" panose="020F0502020204030204" pitchFamily="34" charset="0"/>
                <a:ea typeface="SimSun" panose="02010600030101010101" pitchFamily="2" charset="-122"/>
                <a:cs typeface="Times New Roman" panose="02020603050405020304"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 part</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 an entity's internal control over financial</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371600" algn="just">
              <a:lnSpc>
                <a:spcPts val="1090"/>
              </a:lnSpc>
              <a:spcBef>
                <a:spcPts val="280"/>
              </a:spcBef>
              <a:spcAft>
                <a:spcPts val="800"/>
              </a:spcAft>
              <a:buNone/>
            </a:pP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371600">
              <a:lnSpc>
                <a:spcPts val="1090"/>
              </a:lnSpc>
              <a:spcBef>
                <a:spcPts val="280"/>
              </a:spcBef>
              <a:spcAft>
                <a:spcPts val="800"/>
              </a:spcAft>
              <a:buNone/>
            </a:pP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371600">
              <a:lnSpc>
                <a:spcPts val="1090"/>
              </a:lnSpc>
              <a:spcBef>
                <a:spcPts val="280"/>
              </a:spcBef>
              <a:spcAft>
                <a:spcPts val="800"/>
              </a:spcAft>
              <a:buNone/>
            </a:pPr>
            <a:r>
              <a:rPr lang="en-US" i="1" kern="0" dirty="0">
                <a:solidFill>
                  <a:srgbClr val="000000"/>
                </a:solidFill>
                <a:latin typeface="Georgia" panose="02040502050405020303" pitchFamily="18" charset="0"/>
                <a:ea typeface="Georgia" panose="02040502050405020303" pitchFamily="18" charset="0"/>
                <a:cs typeface="Georgia" panose="02040502050405020303" pitchFamily="18" charset="0"/>
              </a:rPr>
              <a:t>This discussion is meant for ASSURANCE</a:t>
            </a:r>
          </a:p>
          <a:p>
            <a:pPr marL="1371600">
              <a:lnSpc>
                <a:spcPts val="1090"/>
              </a:lnSpc>
              <a:spcBef>
                <a:spcPts val="280"/>
              </a:spcBef>
              <a:spcAft>
                <a:spcPts val="800"/>
              </a:spcAft>
              <a:buNone/>
            </a:pPr>
            <a:r>
              <a:rPr lang="en-US" i="1" kern="0" dirty="0">
                <a:solidFill>
                  <a:srgbClr val="000000"/>
                </a:solidFill>
                <a:latin typeface="Georgia" panose="02040502050405020303" pitchFamily="18" charset="0"/>
                <a:ea typeface="Georgia" panose="02040502050405020303" pitchFamily="18" charset="0"/>
                <a:cs typeface="Georgia" panose="02040502050405020303" pitchFamily="18" charset="0"/>
              </a:rPr>
              <a:t>PRACTITIONERS, especially those who will</a:t>
            </a:r>
          </a:p>
          <a:p>
            <a:pPr marL="1371600">
              <a:lnSpc>
                <a:spcPts val="1090"/>
              </a:lnSpc>
              <a:spcBef>
                <a:spcPts val="280"/>
              </a:spcBef>
              <a:spcAft>
                <a:spcPts val="800"/>
              </a:spcAft>
              <a:buNone/>
            </a:pPr>
            <a:r>
              <a:rPr lang="en-US" i="1" kern="0" dirty="0">
                <a:solidFill>
                  <a:srgbClr val="000000"/>
                </a:solidFill>
                <a:latin typeface="Georgia" panose="02040502050405020303" pitchFamily="18" charset="0"/>
                <a:ea typeface="Georgia" panose="02040502050405020303" pitchFamily="18" charset="0"/>
                <a:cs typeface="Georgia" panose="02040502050405020303" pitchFamily="18" charset="0"/>
              </a:rPr>
              <a:t>undertake to express independent attestation on</a:t>
            </a:r>
          </a:p>
          <a:p>
            <a:pPr marL="1371600">
              <a:lnSpc>
                <a:spcPts val="1090"/>
              </a:lnSpc>
              <a:spcBef>
                <a:spcPts val="280"/>
              </a:spcBef>
              <a:spcAft>
                <a:spcPts val="800"/>
              </a:spcAft>
              <a:buNone/>
            </a:pPr>
            <a:r>
              <a:rPr lang="en-US" i="1" kern="0" dirty="0">
                <a:solidFill>
                  <a:srgbClr val="000000"/>
                </a:solidFill>
                <a:latin typeface="Georgia" panose="02040502050405020303" pitchFamily="18" charset="0"/>
                <a:ea typeface="Georgia" panose="02040502050405020303" pitchFamily="18" charset="0"/>
                <a:cs typeface="Georgia" panose="02040502050405020303" pitchFamily="18" charset="0"/>
              </a:rPr>
              <a:t>Management’s assessment of Internal Control over</a:t>
            </a:r>
          </a:p>
          <a:p>
            <a:pPr marL="1371600">
              <a:lnSpc>
                <a:spcPts val="1090"/>
              </a:lnSpc>
              <a:spcBef>
                <a:spcPts val="280"/>
              </a:spcBef>
              <a:spcAft>
                <a:spcPts val="800"/>
              </a:spcAft>
              <a:buNone/>
            </a:pPr>
            <a:r>
              <a:rPr lang="en-US" i="1" kern="0" dirty="0">
                <a:solidFill>
                  <a:srgbClr val="000000"/>
                </a:solidFill>
                <a:latin typeface="Georgia" panose="02040502050405020303" pitchFamily="18" charset="0"/>
                <a:ea typeface="Georgia" panose="02040502050405020303" pitchFamily="18" charset="0"/>
                <a:cs typeface="Georgia" panose="02040502050405020303" pitchFamily="18" charset="0"/>
              </a:rPr>
              <a:t> Financial Reporting</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pPr marL="1828800">
              <a:lnSpc>
                <a:spcPts val="1090"/>
              </a:lnSpc>
              <a:spcBef>
                <a:spcPts val="265"/>
              </a:spcBef>
              <a:spcAft>
                <a:spcPts val="800"/>
              </a:spcAft>
            </a:pPr>
            <a:endParaRPr lang="en-NG" dirty="0"/>
          </a:p>
        </p:txBody>
      </p:sp>
      <p:pic>
        <p:nvPicPr>
          <p:cNvPr id="4" name="Picture 3">
            <a:extLst>
              <a:ext uri="{FF2B5EF4-FFF2-40B4-BE49-F238E27FC236}">
                <a16:creationId xmlns:a16="http://schemas.microsoft.com/office/drawing/2014/main" id="{28181261-18AD-C2E5-7AC3-68382D8A5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5" name="Picture 4">
            <a:extLst>
              <a:ext uri="{FF2B5EF4-FFF2-40B4-BE49-F238E27FC236}">
                <a16:creationId xmlns:a16="http://schemas.microsoft.com/office/drawing/2014/main" id="{764507C0-EE6D-7094-9919-93111D2D27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72450" y="5840854"/>
            <a:ext cx="971550" cy="1017146"/>
          </a:xfrm>
          <a:prstGeom prst="rect">
            <a:avLst/>
          </a:prstGeom>
        </p:spPr>
      </p:pic>
    </p:spTree>
    <p:extLst>
      <p:ext uri="{BB962C8B-B14F-4D97-AF65-F5344CB8AC3E}">
        <p14:creationId xmlns:p14="http://schemas.microsoft.com/office/powerpoint/2010/main" val="3640357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38855E-DBBA-B66F-917C-E41F7E67D1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3" name="Picture 2">
            <a:extLst>
              <a:ext uri="{FF2B5EF4-FFF2-40B4-BE49-F238E27FC236}">
                <a16:creationId xmlns:a16="http://schemas.microsoft.com/office/drawing/2014/main" id="{A9428CC2-D97A-4A16-ECA2-3E7F9DC47A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
        <p:nvSpPr>
          <p:cNvPr id="6" name="TextBox 5">
            <a:extLst>
              <a:ext uri="{FF2B5EF4-FFF2-40B4-BE49-F238E27FC236}">
                <a16:creationId xmlns:a16="http://schemas.microsoft.com/office/drawing/2014/main" id="{4FE395D6-3FCD-8FC7-0E74-11D7FDB450A8}"/>
              </a:ext>
            </a:extLst>
          </p:cNvPr>
          <p:cNvSpPr txBox="1"/>
          <p:nvPr/>
        </p:nvSpPr>
        <p:spPr>
          <a:xfrm>
            <a:off x="1259632" y="692696"/>
            <a:ext cx="6803842" cy="7571303"/>
          </a:xfrm>
          <a:prstGeom prst="rect">
            <a:avLst/>
          </a:prstGeom>
          <a:noFill/>
        </p:spPr>
        <p:txBody>
          <a:bodyPr wrap="square">
            <a:spAutoFit/>
          </a:bodyPr>
          <a:lstStyle/>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hief</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E</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xecutive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O</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fficer</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CEO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 the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hief</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F</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inancial</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O</a:t>
            </a:r>
            <a:r>
              <a:rPr lang="en-NG" sz="1800" kern="0" dirty="0" err="1">
                <a:solidFill>
                  <a:srgbClr val="000000"/>
                </a:solidFill>
                <a:effectLst/>
                <a:latin typeface="Georgia" panose="02040502050405020303" pitchFamily="18" charset="0"/>
                <a:ea typeface="Georgia" panose="02040502050405020303" pitchFamily="18" charset="0"/>
                <a:cs typeface="Georgia" panose="02040502050405020303" pitchFamily="18" charset="0"/>
              </a:rPr>
              <a:t>fficer</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CFO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 officers or persons performing similar functions in a public interest entity filing periodic or annual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reports shall certify in each annual or periodic report filed that the signing officers</a:t>
            </a:r>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 </a:t>
            </a:r>
            <a:r>
              <a:rPr lang="en-US" sz="1600" i="1" kern="0" dirty="0">
                <a:solidFill>
                  <a:schemeClr val="bg1"/>
                </a:solidFill>
                <a:latin typeface="Georgia" panose="02040502050405020303" pitchFamily="18" charset="0"/>
                <a:ea typeface="Georgia" panose="02040502050405020303" pitchFamily="18" charset="0"/>
                <a:cs typeface="Georgia" panose="02040502050405020303" pitchFamily="18" charset="0"/>
              </a:rPr>
              <a:t>have performed as </a:t>
            </a:r>
            <a:r>
              <a:rPr lang="en-US" sz="1600" i="1" kern="0" dirty="0">
                <a:solidFill>
                  <a:srgbClr val="00B0F0"/>
                </a:solidFill>
                <a:latin typeface="Georgia" panose="02040502050405020303" pitchFamily="18" charset="0"/>
                <a:ea typeface="Georgia" panose="02040502050405020303" pitchFamily="18" charset="0"/>
                <a:cs typeface="Georgia" panose="02040502050405020303" pitchFamily="18" charset="0"/>
              </a:rPr>
              <a:t>noted in the in-note</a:t>
            </a:r>
            <a:r>
              <a:rPr lang="en-US" kern="0" dirty="0">
                <a:solidFill>
                  <a:srgbClr val="00B0F0"/>
                </a:solidFill>
                <a:latin typeface="Georgia" panose="02040502050405020303" pitchFamily="18" charset="0"/>
                <a:ea typeface="Georgia" panose="02040502050405020303" pitchFamily="18" charset="0"/>
                <a:cs typeface="Georgia" panose="02040502050405020303" pitchFamily="18" charset="0"/>
              </a:rPr>
              <a:t>.</a:t>
            </a:r>
          </a:p>
          <a:p>
            <a:endParaRPr lang="en-US" kern="0" dirty="0">
              <a:solidFill>
                <a:srgbClr val="00B0F0"/>
              </a:solidFill>
              <a:latin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objective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practitioners</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engagement</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issue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effectiveness</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22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over</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financial</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entity's</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internal</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cannot</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considered</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effective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if</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more</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weaknesses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form</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basis</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for</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expressing</a:t>
            </a:r>
            <a:r>
              <a:rPr lang="en-NG" sz="1800" kern="0" spc="18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conclusion,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auditor</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must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plan</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perform</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his</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work</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competent</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evidence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that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sufficient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obtain</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assurance</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about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whether</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material</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weaknesses</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exist</a:t>
            </a:r>
            <a:r>
              <a:rPr lang="en-NG" sz="1800" kern="0" spc="-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date</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specified</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management's</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assessment.</a:t>
            </a:r>
            <a:r>
              <a:rPr lang="en-NG"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US"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spc="-60" dirty="0">
              <a:solidFill>
                <a:srgbClr val="000000"/>
              </a:solidFill>
              <a:latin typeface="Georgia" panose="02040502050405020303" pitchFamily="18" charset="0"/>
              <a:ea typeface="Georgia" panose="02040502050405020303" pitchFamily="18" charset="0"/>
              <a:cs typeface="Georgia" panose="02040502050405020303" pitchFamily="18" charset="0"/>
            </a:endParaRPr>
          </a:p>
          <a:p>
            <a:r>
              <a:rPr lang="en-US"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NOTE that this exercise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requires</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technical</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training</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proficiency,</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independence,</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4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exercise</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due</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professional</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care,</a:t>
            </a:r>
            <a:r>
              <a:rPr lang="en-NG" sz="1800" kern="0" spc="26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including</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professional</a:t>
            </a:r>
            <a:r>
              <a:rPr lang="en-NG" sz="1800" kern="0" spc="27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scepticism.</a:t>
            </a:r>
            <a:endParaRPr lang="en-US" sz="1800" kern="0" spc="-6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endParaRPr lang="en-US" kern="0" spc="-60" dirty="0">
              <a:solidFill>
                <a:srgbClr val="000000"/>
              </a:solidFill>
              <a:latin typeface="Georgia" panose="02040502050405020303" pitchFamily="18"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sz="1800" kern="100" dirty="0">
              <a:effectLst/>
              <a:latin typeface="Calibri" panose="020F0502020204030204" pitchFamily="34" charset="0"/>
              <a:ea typeface="SimSun" panose="02010600030101010101" pitchFamily="2" charset="-122"/>
              <a:cs typeface="Times New Roman" panose="02020603050405020304" pitchFamily="18" charset="0"/>
            </a:endParaRPr>
          </a:p>
          <a:p>
            <a:endParaRPr lang="en-NG" dirty="0"/>
          </a:p>
        </p:txBody>
      </p:sp>
    </p:spTree>
    <p:extLst>
      <p:ext uri="{BB962C8B-B14F-4D97-AF65-F5344CB8AC3E}">
        <p14:creationId xmlns:p14="http://schemas.microsoft.com/office/powerpoint/2010/main" val="266325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C2ADC-3A2E-DAE7-CB04-18B689DD28AA}"/>
              </a:ext>
            </a:extLst>
          </p:cNvPr>
          <p:cNvSpPr>
            <a:spLocks noGrp="1"/>
          </p:cNvSpPr>
          <p:nvPr>
            <p:ph type="title"/>
          </p:nvPr>
        </p:nvSpPr>
        <p:spPr/>
        <p:txBody>
          <a:bodyPr>
            <a:normAutofit fontScale="90000"/>
          </a:bodyPr>
          <a:lstStyle/>
          <a:p>
            <a:r>
              <a:rPr lang="en-US" sz="4000" kern="0" dirty="0">
                <a:latin typeface="Georgia" panose="02040502050405020303" pitchFamily="18" charset="0"/>
                <a:ea typeface="Georgia" panose="02040502050405020303" pitchFamily="18" charset="0"/>
                <a:cs typeface="Georgia" panose="02040502050405020303" pitchFamily="18" charset="0"/>
              </a:rPr>
              <a:t>COSO Framework-based approach</a:t>
            </a:r>
            <a:br>
              <a:rPr lang="en-US" sz="4400" kern="0" dirty="0">
                <a:latin typeface="Georgia" panose="02040502050405020303" pitchFamily="18" charset="0"/>
                <a:ea typeface="Georgia" panose="02040502050405020303" pitchFamily="18" charset="0"/>
                <a:cs typeface="Georgia" panose="02040502050405020303" pitchFamily="18" charset="0"/>
              </a:rPr>
            </a:br>
            <a:endParaRPr lang="en-NG" dirty="0"/>
          </a:p>
        </p:txBody>
      </p:sp>
      <p:sp>
        <p:nvSpPr>
          <p:cNvPr id="4" name="TextBox 3">
            <a:extLst>
              <a:ext uri="{FF2B5EF4-FFF2-40B4-BE49-F238E27FC236}">
                <a16:creationId xmlns:a16="http://schemas.microsoft.com/office/drawing/2014/main" id="{9DF9895C-C9CF-C45B-FDCB-469AC420054F}"/>
              </a:ext>
            </a:extLst>
          </p:cNvPr>
          <p:cNvSpPr txBox="1"/>
          <p:nvPr/>
        </p:nvSpPr>
        <p:spPr>
          <a:xfrm>
            <a:off x="611560" y="1340769"/>
            <a:ext cx="7848872" cy="3416320"/>
          </a:xfrm>
          <a:prstGeom prst="rect">
            <a:avLst/>
          </a:prstGeom>
          <a:noFill/>
        </p:spPr>
        <p:txBody>
          <a:bodyPr wrap="square">
            <a:spAutoFit/>
          </a:bodyPr>
          <a:lstStyle/>
          <a:p>
            <a:r>
              <a:rPr lang="en-US" kern="0" dirty="0">
                <a:solidFill>
                  <a:srgbClr val="000000"/>
                </a:solidFill>
                <a:latin typeface="Georgia" panose="02040502050405020303" pitchFamily="18" charset="0"/>
                <a:ea typeface="Georgia" panose="02040502050405020303" pitchFamily="18" charset="0"/>
                <a:cs typeface="Georgia" panose="02040502050405020303" pitchFamily="18" charset="0"/>
              </a:rPr>
              <a:t>Practitioners</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 be guided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based</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on</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Committee</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of</a:t>
            </a:r>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Sponsoring</a:t>
            </a:r>
            <a:endPar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endParaRPr>
          </a:p>
          <a:p>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Organisations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(COSO)</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Controls</a:t>
            </a:r>
            <a:r>
              <a:rPr lang="en-NG" sz="1800" kern="0" spc="635"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Framework</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for this assignment. The five components of COSO are broad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should</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be</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easily</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relatable</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to</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the</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US" kern="0" spc="350" dirty="0">
                <a:solidFill>
                  <a:srgbClr val="000000"/>
                </a:solidFill>
                <a:latin typeface="Georgia" panose="02040502050405020303" pitchFamily="18" charset="0"/>
                <a:ea typeface="Georgia" panose="02040502050405020303" pitchFamily="18" charset="0"/>
                <a:cs typeface="Georgia" panose="02040502050405020303" pitchFamily="18" charset="0"/>
              </a:rPr>
              <a:t>PIE</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’s</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operations,</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reporting,</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and</a:t>
            </a:r>
            <a:r>
              <a:rPr lang="en-NG" sz="1800" kern="0" spc="35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r>
              <a:rPr lang="en-NG"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compliance</a:t>
            </a:r>
            <a:r>
              <a:rPr lang="en-US" sz="1800" kern="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p>
          <a:p>
            <a:endParaRPr lang="en-US" kern="0" dirty="0">
              <a:solidFill>
                <a:srgbClr val="000000"/>
              </a:solidFill>
              <a:latin typeface="Georgia" panose="02040502050405020303" pitchFamily="18" charset="0"/>
            </a:endParaRPr>
          </a:p>
          <a:p>
            <a:r>
              <a:rPr lang="en-US" b="1" i="1" kern="0" dirty="0">
                <a:solidFill>
                  <a:srgbClr val="000000"/>
                </a:solidFill>
                <a:latin typeface="Georgia" panose="02040502050405020303" pitchFamily="18" charset="0"/>
              </a:rPr>
              <a:t>COSO </a:t>
            </a:r>
          </a:p>
          <a:p>
            <a:pPr marL="285750" indent="-285750">
              <a:buFont typeface="Arial" panose="020B0604020202020204" pitchFamily="34" charset="0"/>
              <a:buChar char="•"/>
            </a:pPr>
            <a:r>
              <a:rPr lang="en-US" b="1" i="1" kern="0" dirty="0">
                <a:solidFill>
                  <a:srgbClr val="000000"/>
                </a:solidFill>
                <a:latin typeface="Georgia" panose="02040502050405020303" pitchFamily="18" charset="0"/>
              </a:rPr>
              <a:t>Control Environment</a:t>
            </a:r>
          </a:p>
          <a:p>
            <a:pPr marL="285750" indent="-285750">
              <a:buFont typeface="Arial" panose="020B0604020202020204" pitchFamily="34" charset="0"/>
              <a:buChar char="•"/>
            </a:pPr>
            <a:r>
              <a:rPr lang="en-US" b="1" i="1" kern="0" dirty="0">
                <a:solidFill>
                  <a:srgbClr val="000000"/>
                </a:solidFill>
                <a:latin typeface="Georgia" panose="02040502050405020303" pitchFamily="18" charset="0"/>
              </a:rPr>
              <a:t>Risk Assessment</a:t>
            </a:r>
          </a:p>
          <a:p>
            <a:pPr marL="285750" indent="-285750">
              <a:buFont typeface="Arial" panose="020B0604020202020204" pitchFamily="34" charset="0"/>
              <a:buChar char="•"/>
            </a:pPr>
            <a:r>
              <a:rPr lang="en-US" b="1" i="1" kern="0" dirty="0">
                <a:solidFill>
                  <a:srgbClr val="000000"/>
                </a:solidFill>
                <a:latin typeface="Georgia" panose="02040502050405020303" pitchFamily="18" charset="0"/>
              </a:rPr>
              <a:t>Control Activities</a:t>
            </a:r>
          </a:p>
          <a:p>
            <a:pPr marL="285750" indent="-285750">
              <a:buFont typeface="Arial" panose="020B0604020202020204" pitchFamily="34" charset="0"/>
              <a:buChar char="•"/>
            </a:pPr>
            <a:r>
              <a:rPr lang="en-US" b="1" i="1" kern="0" dirty="0">
                <a:solidFill>
                  <a:srgbClr val="000000"/>
                </a:solidFill>
                <a:latin typeface="Georgia" panose="02040502050405020303" pitchFamily="18" charset="0"/>
              </a:rPr>
              <a:t>Information &amp; Communication, and</a:t>
            </a:r>
          </a:p>
          <a:p>
            <a:pPr marL="285750" indent="-285750">
              <a:buFont typeface="Arial" panose="020B0604020202020204" pitchFamily="34" charset="0"/>
              <a:buChar char="•"/>
            </a:pPr>
            <a:r>
              <a:rPr lang="en-US" b="1" i="1" kern="0" dirty="0">
                <a:solidFill>
                  <a:srgbClr val="000000"/>
                </a:solidFill>
                <a:latin typeface="Georgia" panose="02040502050405020303" pitchFamily="18" charset="0"/>
              </a:rPr>
              <a:t>Monitoring Activities</a:t>
            </a:r>
            <a:endParaRPr lang="en-US" b="1" i="1" dirty="0"/>
          </a:p>
          <a:p>
            <a:r>
              <a:rPr lang="en-NG" sz="1800" kern="0" spc="140" dirty="0">
                <a:solidFill>
                  <a:srgbClr val="000000"/>
                </a:solidFill>
                <a:effectLst/>
                <a:latin typeface="Georgia" panose="02040502050405020303" pitchFamily="18" charset="0"/>
                <a:ea typeface="Georgia" panose="02040502050405020303" pitchFamily="18" charset="0"/>
                <a:cs typeface="Georgia" panose="02040502050405020303" pitchFamily="18" charset="0"/>
              </a:rPr>
              <a:t> </a:t>
            </a:r>
            <a:endParaRPr lang="en-NG" dirty="0"/>
          </a:p>
        </p:txBody>
      </p:sp>
      <p:pic>
        <p:nvPicPr>
          <p:cNvPr id="5" name="Picture 4">
            <a:extLst>
              <a:ext uri="{FF2B5EF4-FFF2-40B4-BE49-F238E27FC236}">
                <a16:creationId xmlns:a16="http://schemas.microsoft.com/office/drawing/2014/main" id="{E3374187-72AF-C3A7-9C2C-E55166C9036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91" y="-5390"/>
            <a:ext cx="936992" cy="842102"/>
          </a:xfrm>
          <a:prstGeom prst="rect">
            <a:avLst/>
          </a:prstGeom>
        </p:spPr>
      </p:pic>
      <p:pic>
        <p:nvPicPr>
          <p:cNvPr id="6" name="Picture 5">
            <a:extLst>
              <a:ext uri="{FF2B5EF4-FFF2-40B4-BE49-F238E27FC236}">
                <a16:creationId xmlns:a16="http://schemas.microsoft.com/office/drawing/2014/main" id="{ADC321B5-4364-45FF-9CEE-35B226B492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3474" y="5694269"/>
            <a:ext cx="971550" cy="1017146"/>
          </a:xfrm>
          <a:prstGeom prst="rect">
            <a:avLst/>
          </a:prstGeom>
        </p:spPr>
      </p:pic>
    </p:spTree>
    <p:extLst>
      <p:ext uri="{BB962C8B-B14F-4D97-AF65-F5344CB8AC3E}">
        <p14:creationId xmlns:p14="http://schemas.microsoft.com/office/powerpoint/2010/main" val="17814056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5530</TotalTime>
  <Words>20635</Words>
  <Application>Microsoft Office PowerPoint</Application>
  <PresentationFormat>On-screen Show (4:3)</PresentationFormat>
  <Paragraphs>1686</Paragraphs>
  <Slides>46</Slides>
  <Notes>23</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64" baseType="lpstr">
      <vt:lpstr>SimSun</vt:lpstr>
      <vt:lpstr>Arial</vt:lpstr>
      <vt:lpstr>Book Antiqua</vt:lpstr>
      <vt:lpstr>Calibri</vt:lpstr>
      <vt:lpstr>Century Gothic</vt:lpstr>
      <vt:lpstr>Comic Sans MS</vt:lpstr>
      <vt:lpstr>Georgia</vt:lpstr>
      <vt:lpstr>Georgia Cursiva</vt:lpstr>
      <vt:lpstr>Georgia Negreta</vt:lpstr>
      <vt:lpstr>Lucida Sans</vt:lpstr>
      <vt:lpstr>Lucida Sans Typewriter</vt:lpstr>
      <vt:lpstr>Segoe UI</vt:lpstr>
      <vt:lpstr>Times New Roman</vt:lpstr>
      <vt:lpstr>Wingdings</vt:lpstr>
      <vt:lpstr>Wingdings 2</vt:lpstr>
      <vt:lpstr>Wingdings 3</vt:lpstr>
      <vt:lpstr>Apex</vt:lpstr>
      <vt:lpstr>Acrobat Document</vt:lpstr>
      <vt:lpstr>ASSOCIATION OF NATIONAL ACCOUNTANTS OF NIGERIA</vt:lpstr>
      <vt:lpstr>PowerPoint Presentation</vt:lpstr>
      <vt:lpstr>  Agenda:  Internal Control Over Financial Reporting Independent Attestation By Assurance Service Providers  (External Auditors)  In compliance with the provisions of sections 7(1 and 2) of FRC of Nigeria Amendment Act , 2023; every public interest entity’s management is required to issue a report on the effectiveness of its internal control, including Information Systems control annually with independent attestation by external auditor. This should form part of the annual financial report and be filed with the Council.     </vt:lpstr>
      <vt:lpstr>   </vt:lpstr>
      <vt:lpstr>ANAN ICFR REPORTED IN 2013 &amp; 2014 FINANCIAL STATEMENTS </vt:lpstr>
      <vt:lpstr>PowerPoint Presentation</vt:lpstr>
      <vt:lpstr>PowerPoint Presentation</vt:lpstr>
      <vt:lpstr>PowerPoint Presentation</vt:lpstr>
      <vt:lpstr>COSO Framework-based approach </vt:lpstr>
      <vt:lpstr>Requesting a Written Assessment </vt:lpstr>
      <vt:lpstr>Requesting a Written Assessment </vt:lpstr>
      <vt:lpstr>Planning the Assurance Engagement </vt:lpstr>
      <vt:lpstr>Addressing the Risk of Fraud</vt:lpstr>
      <vt:lpstr>Using the Work of Others </vt:lpstr>
      <vt:lpstr>Materiality </vt:lpstr>
      <vt:lpstr> Using a Top-Down Approach</vt:lpstr>
      <vt:lpstr>How to Identify Entity-Level Controls</vt:lpstr>
      <vt:lpstr>How to Identify Entity-Level Controls</vt:lpstr>
      <vt:lpstr>How to Identify Entity-Level Controls: control Environments</vt:lpstr>
      <vt:lpstr>How to Identify Entity-Level Controls: Period-end Fin Report Process</vt:lpstr>
      <vt:lpstr>Understanding Likely Sources of Misstatements </vt:lpstr>
      <vt:lpstr>Understanding Likely Sources of Misstatements </vt:lpstr>
      <vt:lpstr>Selecting Controls to Test </vt:lpstr>
      <vt:lpstr>Testing Controls  (Testing Design Effectiveness)</vt:lpstr>
      <vt:lpstr>Testing Controls  (Testing Operating Effectiveness)</vt:lpstr>
      <vt:lpstr>Some Factors that affect the risk associated with control</vt:lpstr>
      <vt:lpstr>Some Factors that affect the risk associated with control</vt:lpstr>
      <vt:lpstr>Timing of Tests of Controls. </vt:lpstr>
      <vt:lpstr>Indicators of Material Weaknesses </vt:lpstr>
      <vt:lpstr>Reporting on the Assurance Engagement </vt:lpstr>
      <vt:lpstr>Reporting on the Assurance Engagement</vt:lpstr>
      <vt:lpstr>Management Written Representations</vt:lpstr>
      <vt:lpstr>Management Written Representations</vt:lpstr>
      <vt:lpstr>Management Written Representations</vt:lpstr>
      <vt:lpstr>Communicating Certain Matters</vt:lpstr>
      <vt:lpstr>Communicating Certain Matters</vt:lpstr>
      <vt:lpstr>Report of Internal Control Over Financial Reporting </vt:lpstr>
      <vt:lpstr>Report of Internal Control Over Financial Reporting (Cont’d)</vt:lpstr>
      <vt:lpstr>Report of Internal Control Over Financial Reporting (Cont’d)</vt:lpstr>
      <vt:lpstr>Report of Internal Control Over Financial Reporting Dating </vt:lpstr>
      <vt:lpstr>Material weaknesses </vt:lpstr>
      <vt:lpstr>Material weaknesses </vt:lpstr>
      <vt:lpstr>Material weaknesses (cont’d)</vt:lpstr>
      <vt:lpstr>PowerPoint Presentation</vt:lpstr>
      <vt:lpstr>FRC Waiver on ICFR for 2024</vt:lpstr>
      <vt:lpstr>Concluding,</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Fraud Prevention and Deterrence in</dc:title>
  <dc:creator>okolorie</dc:creator>
  <cp:lastModifiedBy>Abuchi Ogbuju</cp:lastModifiedBy>
  <cp:revision>233</cp:revision>
  <dcterms:created xsi:type="dcterms:W3CDTF">2014-02-14T21:11:22Z</dcterms:created>
  <dcterms:modified xsi:type="dcterms:W3CDTF">2025-05-18T01:55:28Z</dcterms:modified>
</cp:coreProperties>
</file>