
<file path=[Content_Types].xml><?xml version="1.0" encoding="utf-8"?>
<Types xmlns="http://schemas.openxmlformats.org/package/2006/content-types">
  <Default Extension="bin" ContentType="image/unknown"/>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theme/theme3.xml" ContentType="application/vnd.openxmlformats-officedocument.theme+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theme/theme4.xml" ContentType="application/vnd.openxmlformats-officedocument.theme+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74" r:id="rId2"/>
    <p:sldMasterId id="2147483686" r:id="rId3"/>
    <p:sldMasterId id="2147483699" r:id="rId4"/>
    <p:sldMasterId id="2147483713" r:id="rId5"/>
  </p:sldMasterIdLst>
  <p:notesMasterIdLst>
    <p:notesMasterId r:id="rId73"/>
  </p:notesMasterIdLst>
  <p:sldIdLst>
    <p:sldId id="257" r:id="rId6"/>
    <p:sldId id="599" r:id="rId7"/>
    <p:sldId id="264" r:id="rId8"/>
    <p:sldId id="678" r:id="rId9"/>
    <p:sldId id="668" r:id="rId10"/>
    <p:sldId id="326" r:id="rId11"/>
    <p:sldId id="669" r:id="rId12"/>
    <p:sldId id="670" r:id="rId13"/>
    <p:sldId id="671" r:id="rId14"/>
    <p:sldId id="673" r:id="rId15"/>
    <p:sldId id="667" r:id="rId16"/>
    <p:sldId id="672" r:id="rId17"/>
    <p:sldId id="675" r:id="rId18"/>
    <p:sldId id="628" r:id="rId19"/>
    <p:sldId id="654" r:id="rId20"/>
    <p:sldId id="655" r:id="rId21"/>
    <p:sldId id="676" r:id="rId22"/>
    <p:sldId id="657" r:id="rId23"/>
    <p:sldId id="658" r:id="rId24"/>
    <p:sldId id="385" r:id="rId25"/>
    <p:sldId id="659" r:id="rId26"/>
    <p:sldId id="350" r:id="rId27"/>
    <p:sldId id="660" r:id="rId28"/>
    <p:sldId id="661" r:id="rId29"/>
    <p:sldId id="663" r:id="rId30"/>
    <p:sldId id="680" r:id="rId31"/>
    <p:sldId id="662" r:id="rId32"/>
    <p:sldId id="391" r:id="rId33"/>
    <p:sldId id="664" r:id="rId34"/>
    <p:sldId id="665" r:id="rId35"/>
    <p:sldId id="597" r:id="rId36"/>
    <p:sldId id="620" r:id="rId37"/>
    <p:sldId id="621" r:id="rId38"/>
    <p:sldId id="623" r:id="rId39"/>
    <p:sldId id="624" r:id="rId40"/>
    <p:sldId id="622" r:id="rId41"/>
    <p:sldId id="625" r:id="rId42"/>
    <p:sldId id="626" r:id="rId43"/>
    <p:sldId id="627" r:id="rId44"/>
    <p:sldId id="679" r:id="rId45"/>
    <p:sldId id="629" r:id="rId46"/>
    <p:sldId id="630" r:id="rId47"/>
    <p:sldId id="631" r:id="rId48"/>
    <p:sldId id="632" r:id="rId49"/>
    <p:sldId id="633" r:id="rId50"/>
    <p:sldId id="634" r:id="rId51"/>
    <p:sldId id="635" r:id="rId52"/>
    <p:sldId id="636" r:id="rId53"/>
    <p:sldId id="637" r:id="rId54"/>
    <p:sldId id="640" r:id="rId55"/>
    <p:sldId id="639" r:id="rId56"/>
    <p:sldId id="638" r:id="rId57"/>
    <p:sldId id="641" r:id="rId58"/>
    <p:sldId id="642" r:id="rId59"/>
    <p:sldId id="643" r:id="rId60"/>
    <p:sldId id="644" r:id="rId61"/>
    <p:sldId id="645" r:id="rId62"/>
    <p:sldId id="646" r:id="rId63"/>
    <p:sldId id="647" r:id="rId64"/>
    <p:sldId id="648" r:id="rId65"/>
    <p:sldId id="649" r:id="rId66"/>
    <p:sldId id="650" r:id="rId67"/>
    <p:sldId id="651" r:id="rId68"/>
    <p:sldId id="652" r:id="rId69"/>
    <p:sldId id="653" r:id="rId70"/>
    <p:sldId id="666" r:id="rId71"/>
    <p:sldId id="677" r:id="rId7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63"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C000"/>
    <a:srgbClr val="000000"/>
    <a:srgbClr val="CCA883"/>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2173" autoAdjust="0"/>
    <p:restoredTop sz="95750" autoAdjust="0"/>
  </p:normalViewPr>
  <p:slideViewPr>
    <p:cSldViewPr snapToGrid="0" showGuides="1">
      <p:cViewPr varScale="1">
        <p:scale>
          <a:sx n="42" d="100"/>
          <a:sy n="42" d="100"/>
        </p:scale>
        <p:origin x="984" y="60"/>
      </p:cViewPr>
      <p:guideLst>
        <p:guide orient="horz" pos="2160"/>
        <p:guide pos="3863"/>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1.xml"/><Relationship Id="rId21" Type="http://schemas.openxmlformats.org/officeDocument/2006/relationships/slide" Target="slides/slide16.xml"/><Relationship Id="rId42" Type="http://schemas.openxmlformats.org/officeDocument/2006/relationships/slide" Target="slides/slide37.xml"/><Relationship Id="rId47" Type="http://schemas.openxmlformats.org/officeDocument/2006/relationships/slide" Target="slides/slide42.xml"/><Relationship Id="rId63" Type="http://schemas.openxmlformats.org/officeDocument/2006/relationships/slide" Target="slides/slide58.xml"/><Relationship Id="rId68" Type="http://schemas.openxmlformats.org/officeDocument/2006/relationships/slide" Target="slides/slide63.xml"/><Relationship Id="rId16" Type="http://schemas.openxmlformats.org/officeDocument/2006/relationships/slide" Target="slides/slide1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openxmlformats.org/officeDocument/2006/relationships/slide" Target="slides/slide48.xml"/><Relationship Id="rId58" Type="http://schemas.openxmlformats.org/officeDocument/2006/relationships/slide" Target="slides/slide53.xml"/><Relationship Id="rId66" Type="http://schemas.openxmlformats.org/officeDocument/2006/relationships/slide" Target="slides/slide61.xml"/><Relationship Id="rId74" Type="http://schemas.openxmlformats.org/officeDocument/2006/relationships/presProps" Target="presProps.xml"/><Relationship Id="rId5" Type="http://schemas.openxmlformats.org/officeDocument/2006/relationships/slideMaster" Target="slideMasters/slideMaster5.xml"/><Relationship Id="rId61" Type="http://schemas.openxmlformats.org/officeDocument/2006/relationships/slide" Target="slides/slide56.xml"/><Relationship Id="rId19" Type="http://schemas.openxmlformats.org/officeDocument/2006/relationships/slide" Target="slides/slide1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56" Type="http://schemas.openxmlformats.org/officeDocument/2006/relationships/slide" Target="slides/slide51.xml"/><Relationship Id="rId64" Type="http://schemas.openxmlformats.org/officeDocument/2006/relationships/slide" Target="slides/slide59.xml"/><Relationship Id="rId69" Type="http://schemas.openxmlformats.org/officeDocument/2006/relationships/slide" Target="slides/slide64.xml"/><Relationship Id="rId77" Type="http://schemas.openxmlformats.org/officeDocument/2006/relationships/tableStyles" Target="tableStyles.xml"/><Relationship Id="rId8" Type="http://schemas.openxmlformats.org/officeDocument/2006/relationships/slide" Target="slides/slide3.xml"/><Relationship Id="rId51" Type="http://schemas.openxmlformats.org/officeDocument/2006/relationships/slide" Target="slides/slide46.xml"/><Relationship Id="rId72" Type="http://schemas.openxmlformats.org/officeDocument/2006/relationships/slide" Target="slides/slide67.xml"/><Relationship Id="rId3" Type="http://schemas.openxmlformats.org/officeDocument/2006/relationships/slideMaster" Target="slideMasters/slideMaster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59" Type="http://schemas.openxmlformats.org/officeDocument/2006/relationships/slide" Target="slides/slide54.xml"/><Relationship Id="rId67" Type="http://schemas.openxmlformats.org/officeDocument/2006/relationships/slide" Target="slides/slide62.xml"/><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slide" Target="slides/slide49.xml"/><Relationship Id="rId62" Type="http://schemas.openxmlformats.org/officeDocument/2006/relationships/slide" Target="slides/slide57.xml"/><Relationship Id="rId70" Type="http://schemas.openxmlformats.org/officeDocument/2006/relationships/slide" Target="slides/slide65.xml"/><Relationship Id="rId75"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slide" Target="slides/slide52.xml"/><Relationship Id="rId10" Type="http://schemas.openxmlformats.org/officeDocument/2006/relationships/slide" Target="slides/slide5.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schemas.openxmlformats.org/officeDocument/2006/relationships/slide" Target="slides/slide55.xml"/><Relationship Id="rId65" Type="http://schemas.openxmlformats.org/officeDocument/2006/relationships/slide" Target="slides/slide60.xml"/><Relationship Id="rId73" Type="http://schemas.openxmlformats.org/officeDocument/2006/relationships/notesMaster" Target="notesMasters/notesMaster1.xml"/><Relationship Id="rId4" Type="http://schemas.openxmlformats.org/officeDocument/2006/relationships/slideMaster" Target="slideMasters/slideMaster4.xml"/><Relationship Id="rId9" Type="http://schemas.openxmlformats.org/officeDocument/2006/relationships/slide" Target="slides/slide4.xml"/><Relationship Id="rId13" Type="http://schemas.openxmlformats.org/officeDocument/2006/relationships/slide" Target="slides/slide8.xml"/><Relationship Id="rId18" Type="http://schemas.openxmlformats.org/officeDocument/2006/relationships/slide" Target="slides/slide13.xml"/><Relationship Id="rId39" Type="http://schemas.openxmlformats.org/officeDocument/2006/relationships/slide" Target="slides/slide34.xml"/><Relationship Id="rId34" Type="http://schemas.openxmlformats.org/officeDocument/2006/relationships/slide" Target="slides/slide29.xml"/><Relationship Id="rId50" Type="http://schemas.openxmlformats.org/officeDocument/2006/relationships/slide" Target="slides/slide45.xml"/><Relationship Id="rId55" Type="http://schemas.openxmlformats.org/officeDocument/2006/relationships/slide" Target="slides/slide50.xml"/><Relationship Id="rId76" Type="http://schemas.openxmlformats.org/officeDocument/2006/relationships/theme" Target="theme/theme1.xml"/><Relationship Id="rId7" Type="http://schemas.openxmlformats.org/officeDocument/2006/relationships/slide" Target="slides/slide2.xml"/><Relationship Id="rId71" Type="http://schemas.openxmlformats.org/officeDocument/2006/relationships/slide" Target="slides/slide66.xml"/><Relationship Id="rId2" Type="http://schemas.openxmlformats.org/officeDocument/2006/relationships/slideMaster" Target="slideMasters/slideMaster2.xml"/><Relationship Id="rId29" Type="http://schemas.openxmlformats.org/officeDocument/2006/relationships/slide" Target="slides/slide2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3C328FD-22F6-46EA-BBE2-CA522C54B6BD}" type="datetimeFigureOut">
              <a:rPr lang="en-GB" smtClean="0"/>
              <a:t>11/07/2024</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C1B413F-1447-4AA6-B801-633C3E9B702A}" type="slidenum">
              <a:rPr lang="en-GB" smtClean="0"/>
              <a:t>‹#›</a:t>
            </a:fld>
            <a:endParaRPr lang="en-GB"/>
          </a:p>
        </p:txBody>
      </p:sp>
    </p:spTree>
    <p:extLst>
      <p:ext uri="{BB962C8B-B14F-4D97-AF65-F5344CB8AC3E}">
        <p14:creationId xmlns:p14="http://schemas.microsoft.com/office/powerpoint/2010/main" val="99401298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
        <p:cNvGrpSpPr/>
        <p:nvPr/>
      </p:nvGrpSpPr>
      <p:grpSpPr>
        <a:xfrm>
          <a:off x="0" y="0"/>
          <a:ext cx="0" cy="0"/>
          <a:chOff x="0" y="0"/>
          <a:chExt cx="0" cy="0"/>
        </a:xfrm>
      </p:grpSpPr>
      <p:sp>
        <p:nvSpPr>
          <p:cNvPr id="90" name="Google Shape;90;p1:notes"/>
          <p:cNvSpPr txBox="1">
            <a:spLocks noGrp="1"/>
          </p:cNvSpPr>
          <p:nvPr>
            <p:ph type="body" idx="1"/>
          </p:nvPr>
        </p:nvSpPr>
        <p:spPr>
          <a:xfrm>
            <a:off x="914400" y="3300413"/>
            <a:ext cx="7315200" cy="2700337"/>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91" name="Google Shape;91;p1:notes"/>
          <p:cNvSpPr>
            <a:spLocks noGrp="1" noRot="1" noChangeAspect="1"/>
          </p:cNvSpPr>
          <p:nvPr>
            <p:ph type="sldImg" idx="2"/>
          </p:nvPr>
        </p:nvSpPr>
        <p:spPr>
          <a:xfrm>
            <a:off x="2514600" y="857250"/>
            <a:ext cx="4114800" cy="2314575"/>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190"/>
        <p:cNvGrpSpPr/>
        <p:nvPr/>
      </p:nvGrpSpPr>
      <p:grpSpPr>
        <a:xfrm>
          <a:off x="0" y="0"/>
          <a:ext cx="0" cy="0"/>
          <a:chOff x="0" y="0"/>
          <a:chExt cx="0" cy="0"/>
        </a:xfrm>
      </p:grpSpPr>
      <p:sp>
        <p:nvSpPr>
          <p:cNvPr id="5191" name="Google Shape;5191;p343:notes"/>
          <p:cNvSpPr>
            <a:spLocks noGrp="1" noRot="1" noChangeAspect="1"/>
          </p:cNvSpPr>
          <p:nvPr>
            <p:ph type="sldImg" idx="2"/>
          </p:nvPr>
        </p:nvSpPr>
        <p:spPr>
          <a:xfrm>
            <a:off x="2514600" y="857250"/>
            <a:ext cx="4114800" cy="231457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192" name="Google Shape;5192;p343:notes"/>
          <p:cNvSpPr txBox="1">
            <a:spLocks noGrp="1"/>
          </p:cNvSpPr>
          <p:nvPr>
            <p:ph type="body" idx="1"/>
          </p:nvPr>
        </p:nvSpPr>
        <p:spPr>
          <a:xfrm>
            <a:off x="914400" y="3300413"/>
            <a:ext cx="7315200" cy="2700337"/>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5193" name="Google Shape;5193;p343:notes"/>
          <p:cNvSpPr txBox="1">
            <a:spLocks noGrp="1"/>
          </p:cNvSpPr>
          <p:nvPr>
            <p:ph type="sldNum" idx="12"/>
          </p:nvPr>
        </p:nvSpPr>
        <p:spPr>
          <a:xfrm>
            <a:off x="5180013" y="6513513"/>
            <a:ext cx="3962400" cy="344487"/>
          </a:xfrm>
          <a:prstGeom prst="rect">
            <a:avLst/>
          </a:prstGeom>
          <a:noFill/>
          <a:ln>
            <a:noFill/>
          </a:ln>
        </p:spPr>
        <p:txBody>
          <a:bodyPr spcFirstLastPara="1" wrap="square" lIns="91425" tIns="45700" rIns="91425" bIns="45700" anchor="b"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1400" b="0" i="0" u="none" strike="noStrike" kern="0" cap="none" spc="0" normalizeH="0" baseline="0" noProof="0">
                <a:ln>
                  <a:noFill/>
                </a:ln>
                <a:solidFill>
                  <a:srgbClr val="00000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18</a:t>
            </a:fld>
            <a:endParaRPr kumimoji="0" sz="1400" b="0" i="0" u="none" strike="noStrike" kern="0" cap="none" spc="0" normalizeH="0" baseline="0" noProof="0">
              <a:ln>
                <a:noFill/>
              </a:ln>
              <a:solidFill>
                <a:srgbClr val="000000"/>
              </a:solidFill>
              <a:effectLst/>
              <a:uLnTx/>
              <a:uFillTx/>
              <a:latin typeface="Arial"/>
              <a:cs typeface="Arial"/>
              <a:sym typeface="Arial"/>
            </a:endParaRPr>
          </a:p>
        </p:txBody>
      </p:sp>
    </p:spTree>
    <p:extLst>
      <p:ext uri="{BB962C8B-B14F-4D97-AF65-F5344CB8AC3E}">
        <p14:creationId xmlns:p14="http://schemas.microsoft.com/office/powerpoint/2010/main" val="242675938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190"/>
        <p:cNvGrpSpPr/>
        <p:nvPr/>
      </p:nvGrpSpPr>
      <p:grpSpPr>
        <a:xfrm>
          <a:off x="0" y="0"/>
          <a:ext cx="0" cy="0"/>
          <a:chOff x="0" y="0"/>
          <a:chExt cx="0" cy="0"/>
        </a:xfrm>
      </p:grpSpPr>
      <p:sp>
        <p:nvSpPr>
          <p:cNvPr id="5191" name="Google Shape;5191;p343:notes"/>
          <p:cNvSpPr>
            <a:spLocks noGrp="1" noRot="1" noChangeAspect="1"/>
          </p:cNvSpPr>
          <p:nvPr>
            <p:ph type="sldImg" idx="2"/>
          </p:nvPr>
        </p:nvSpPr>
        <p:spPr>
          <a:xfrm>
            <a:off x="2514600" y="857250"/>
            <a:ext cx="4114800" cy="231457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192" name="Google Shape;5192;p343:notes"/>
          <p:cNvSpPr txBox="1">
            <a:spLocks noGrp="1"/>
          </p:cNvSpPr>
          <p:nvPr>
            <p:ph type="body" idx="1"/>
          </p:nvPr>
        </p:nvSpPr>
        <p:spPr>
          <a:xfrm>
            <a:off x="914400" y="3300413"/>
            <a:ext cx="7315200" cy="2700337"/>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5193" name="Google Shape;5193;p343:notes"/>
          <p:cNvSpPr txBox="1">
            <a:spLocks noGrp="1"/>
          </p:cNvSpPr>
          <p:nvPr>
            <p:ph type="sldNum" idx="12"/>
          </p:nvPr>
        </p:nvSpPr>
        <p:spPr>
          <a:xfrm>
            <a:off x="5180013" y="6513513"/>
            <a:ext cx="3962400" cy="344487"/>
          </a:xfrm>
          <a:prstGeom prst="rect">
            <a:avLst/>
          </a:prstGeom>
          <a:noFill/>
          <a:ln>
            <a:noFill/>
          </a:ln>
        </p:spPr>
        <p:txBody>
          <a:bodyPr spcFirstLastPara="1" wrap="square" lIns="91425" tIns="45700" rIns="91425" bIns="45700" anchor="b"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1400" b="0" i="0" u="none" strike="noStrike" kern="0" cap="none" spc="0" normalizeH="0" baseline="0" noProof="0">
                <a:ln>
                  <a:noFill/>
                </a:ln>
                <a:solidFill>
                  <a:srgbClr val="00000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19</a:t>
            </a:fld>
            <a:endParaRPr kumimoji="0" sz="1400" b="0" i="0" u="none" strike="noStrike" kern="0" cap="none" spc="0" normalizeH="0" baseline="0" noProof="0">
              <a:ln>
                <a:noFill/>
              </a:ln>
              <a:solidFill>
                <a:srgbClr val="000000"/>
              </a:solidFill>
              <a:effectLst/>
              <a:uLnTx/>
              <a:uFillTx/>
              <a:latin typeface="Arial"/>
              <a:cs typeface="Arial"/>
              <a:sym typeface="Arial"/>
            </a:endParaRPr>
          </a:p>
        </p:txBody>
      </p:sp>
    </p:spTree>
    <p:extLst>
      <p:ext uri="{BB962C8B-B14F-4D97-AF65-F5344CB8AC3E}">
        <p14:creationId xmlns:p14="http://schemas.microsoft.com/office/powerpoint/2010/main" val="230042739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C18634F-D669-42B8-9A09-60E7A21DC011}"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32315307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190"/>
        <p:cNvGrpSpPr/>
        <p:nvPr/>
      </p:nvGrpSpPr>
      <p:grpSpPr>
        <a:xfrm>
          <a:off x="0" y="0"/>
          <a:ext cx="0" cy="0"/>
          <a:chOff x="0" y="0"/>
          <a:chExt cx="0" cy="0"/>
        </a:xfrm>
      </p:grpSpPr>
      <p:sp>
        <p:nvSpPr>
          <p:cNvPr id="5191" name="Google Shape;5191;p343:notes"/>
          <p:cNvSpPr>
            <a:spLocks noGrp="1" noRot="1" noChangeAspect="1"/>
          </p:cNvSpPr>
          <p:nvPr>
            <p:ph type="sldImg" idx="2"/>
          </p:nvPr>
        </p:nvSpPr>
        <p:spPr>
          <a:xfrm>
            <a:off x="2514600" y="857250"/>
            <a:ext cx="4114800" cy="231457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192" name="Google Shape;5192;p343:notes"/>
          <p:cNvSpPr txBox="1">
            <a:spLocks noGrp="1"/>
          </p:cNvSpPr>
          <p:nvPr>
            <p:ph type="body" idx="1"/>
          </p:nvPr>
        </p:nvSpPr>
        <p:spPr>
          <a:xfrm>
            <a:off x="914400" y="3300413"/>
            <a:ext cx="7315200" cy="2700337"/>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5193" name="Google Shape;5193;p343:notes"/>
          <p:cNvSpPr txBox="1">
            <a:spLocks noGrp="1"/>
          </p:cNvSpPr>
          <p:nvPr>
            <p:ph type="sldNum" idx="12"/>
          </p:nvPr>
        </p:nvSpPr>
        <p:spPr>
          <a:xfrm>
            <a:off x="5180013" y="6513513"/>
            <a:ext cx="3962400" cy="344487"/>
          </a:xfrm>
          <a:prstGeom prst="rect">
            <a:avLst/>
          </a:prstGeom>
          <a:noFill/>
          <a:ln>
            <a:noFill/>
          </a:ln>
        </p:spPr>
        <p:txBody>
          <a:bodyPr spcFirstLastPara="1" wrap="square" lIns="91425" tIns="45700" rIns="91425" bIns="45700" anchor="b"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1400" b="0" i="0" u="none" strike="noStrike" kern="0" cap="none" spc="0" normalizeH="0" baseline="0" noProof="0">
                <a:ln>
                  <a:noFill/>
                </a:ln>
                <a:solidFill>
                  <a:srgbClr val="00000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21</a:t>
            </a:fld>
            <a:endParaRPr kumimoji="0" sz="1400" b="0" i="0" u="none" strike="noStrike" kern="0" cap="none" spc="0" normalizeH="0" baseline="0" noProof="0">
              <a:ln>
                <a:noFill/>
              </a:ln>
              <a:solidFill>
                <a:srgbClr val="000000"/>
              </a:solidFill>
              <a:effectLst/>
              <a:uLnTx/>
              <a:uFillTx/>
              <a:latin typeface="Arial"/>
              <a:cs typeface="Arial"/>
              <a:sym typeface="Arial"/>
            </a:endParaRPr>
          </a:p>
        </p:txBody>
      </p:sp>
    </p:spTree>
    <p:extLst>
      <p:ext uri="{BB962C8B-B14F-4D97-AF65-F5344CB8AC3E}">
        <p14:creationId xmlns:p14="http://schemas.microsoft.com/office/powerpoint/2010/main" val="90938318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C18634F-D669-42B8-9A09-60E7A21DC011}"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22</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93923138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C18634F-D669-42B8-9A09-60E7A21DC011}"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23</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84692013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C18634F-D669-42B8-9A09-60E7A21DC011}"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24</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94291142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C18634F-D669-42B8-9A09-60E7A21DC011}"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25</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10105248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C18634F-D669-42B8-9A09-60E7A21DC011}"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26</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35628209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C18634F-D669-42B8-9A09-60E7A21DC011}"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27</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19411952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190"/>
        <p:cNvGrpSpPr/>
        <p:nvPr/>
      </p:nvGrpSpPr>
      <p:grpSpPr>
        <a:xfrm>
          <a:off x="0" y="0"/>
          <a:ext cx="0" cy="0"/>
          <a:chOff x="0" y="0"/>
          <a:chExt cx="0" cy="0"/>
        </a:xfrm>
      </p:grpSpPr>
      <p:sp>
        <p:nvSpPr>
          <p:cNvPr id="5191" name="Google Shape;5191;p343:notes"/>
          <p:cNvSpPr>
            <a:spLocks noGrp="1" noRot="1" noChangeAspect="1"/>
          </p:cNvSpPr>
          <p:nvPr>
            <p:ph type="sldImg" idx="2"/>
          </p:nvPr>
        </p:nvSpPr>
        <p:spPr>
          <a:xfrm>
            <a:off x="2514600" y="857250"/>
            <a:ext cx="4114800" cy="231457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192" name="Google Shape;5192;p343:notes"/>
          <p:cNvSpPr txBox="1">
            <a:spLocks noGrp="1"/>
          </p:cNvSpPr>
          <p:nvPr>
            <p:ph type="body" idx="1"/>
          </p:nvPr>
        </p:nvSpPr>
        <p:spPr>
          <a:xfrm>
            <a:off x="914400" y="3300413"/>
            <a:ext cx="7315200" cy="2700337"/>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5193" name="Google Shape;5193;p343:notes"/>
          <p:cNvSpPr txBox="1">
            <a:spLocks noGrp="1"/>
          </p:cNvSpPr>
          <p:nvPr>
            <p:ph type="sldNum" idx="12"/>
          </p:nvPr>
        </p:nvSpPr>
        <p:spPr>
          <a:xfrm>
            <a:off x="5180013" y="6513513"/>
            <a:ext cx="3962400" cy="344487"/>
          </a:xfrm>
          <a:prstGeom prst="rect">
            <a:avLst/>
          </a:prstGeom>
          <a:noFill/>
          <a:ln>
            <a:noFill/>
          </a:ln>
        </p:spPr>
        <p:txBody>
          <a:bodyPr spcFirstLastPara="1" wrap="square" lIns="91425" tIns="45700" rIns="91425" bIns="45700" anchor="b"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1400" b="0" i="0" u="none" strike="noStrike" kern="0" cap="none" spc="0" normalizeH="0" baseline="0" noProof="0">
                <a:ln>
                  <a:noFill/>
                </a:ln>
                <a:solidFill>
                  <a:srgbClr val="00000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4</a:t>
            </a:fld>
            <a:endParaRPr kumimoji="0" sz="1400" b="0" i="0" u="none" strike="noStrike" kern="0" cap="none" spc="0" normalizeH="0" baseline="0" noProof="0">
              <a:ln>
                <a:noFill/>
              </a:ln>
              <a:solidFill>
                <a:srgbClr val="000000"/>
              </a:solidFill>
              <a:effectLst/>
              <a:uLnTx/>
              <a:uFillTx/>
              <a:latin typeface="Arial"/>
              <a:cs typeface="Arial"/>
              <a:sym typeface="Arial"/>
            </a:endParaRPr>
          </a:p>
        </p:txBody>
      </p:sp>
    </p:spTree>
    <p:extLst>
      <p:ext uri="{BB962C8B-B14F-4D97-AF65-F5344CB8AC3E}">
        <p14:creationId xmlns:p14="http://schemas.microsoft.com/office/powerpoint/2010/main" val="23097360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C18634F-D669-42B8-9A09-60E7A21DC011}"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28</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10024830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C18634F-D669-42B8-9A09-60E7A21DC011}"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29</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4484013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C18634F-D669-42B8-9A09-60E7A21DC011}"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30</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87599456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190"/>
        <p:cNvGrpSpPr/>
        <p:nvPr/>
      </p:nvGrpSpPr>
      <p:grpSpPr>
        <a:xfrm>
          <a:off x="0" y="0"/>
          <a:ext cx="0" cy="0"/>
          <a:chOff x="0" y="0"/>
          <a:chExt cx="0" cy="0"/>
        </a:xfrm>
      </p:grpSpPr>
      <p:sp>
        <p:nvSpPr>
          <p:cNvPr id="5191" name="Google Shape;5191;p343:notes"/>
          <p:cNvSpPr>
            <a:spLocks noGrp="1" noRot="1" noChangeAspect="1"/>
          </p:cNvSpPr>
          <p:nvPr>
            <p:ph type="sldImg" idx="2"/>
          </p:nvPr>
        </p:nvSpPr>
        <p:spPr>
          <a:xfrm>
            <a:off x="2514600" y="857250"/>
            <a:ext cx="4114800" cy="231457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192" name="Google Shape;5192;p343:notes"/>
          <p:cNvSpPr txBox="1">
            <a:spLocks noGrp="1"/>
          </p:cNvSpPr>
          <p:nvPr>
            <p:ph type="body" idx="1"/>
          </p:nvPr>
        </p:nvSpPr>
        <p:spPr>
          <a:xfrm>
            <a:off x="914400" y="3300413"/>
            <a:ext cx="7315200" cy="2700337"/>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5193" name="Google Shape;5193;p343:notes"/>
          <p:cNvSpPr txBox="1">
            <a:spLocks noGrp="1"/>
          </p:cNvSpPr>
          <p:nvPr>
            <p:ph type="sldNum" idx="12"/>
          </p:nvPr>
        </p:nvSpPr>
        <p:spPr>
          <a:xfrm>
            <a:off x="5180013" y="6513513"/>
            <a:ext cx="3962400" cy="344487"/>
          </a:xfrm>
          <a:prstGeom prst="rect">
            <a:avLst/>
          </a:prstGeom>
          <a:noFill/>
          <a:ln>
            <a:noFill/>
          </a:ln>
        </p:spPr>
        <p:txBody>
          <a:bodyPr spcFirstLastPara="1" wrap="square" lIns="91425" tIns="45700" rIns="91425" bIns="45700" anchor="b"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1400" b="0" i="0" u="none" strike="noStrike" kern="0" cap="none" spc="0" normalizeH="0" baseline="0" noProof="0">
                <a:ln>
                  <a:noFill/>
                </a:ln>
                <a:solidFill>
                  <a:srgbClr val="00000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31</a:t>
            </a:fld>
            <a:endParaRPr kumimoji="0" sz="1400" b="0" i="0" u="none" strike="noStrike" kern="0" cap="none" spc="0" normalizeH="0" baseline="0" noProof="0">
              <a:ln>
                <a:noFill/>
              </a:ln>
              <a:solidFill>
                <a:srgbClr val="000000"/>
              </a:solidFill>
              <a:effectLst/>
              <a:uLnTx/>
              <a:uFillTx/>
              <a:latin typeface="Arial"/>
              <a:cs typeface="Arial"/>
              <a:sym typeface="Arial"/>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399"/>
        <p:cNvGrpSpPr/>
        <p:nvPr/>
      </p:nvGrpSpPr>
      <p:grpSpPr>
        <a:xfrm>
          <a:off x="0" y="0"/>
          <a:ext cx="0" cy="0"/>
          <a:chOff x="0" y="0"/>
          <a:chExt cx="0" cy="0"/>
        </a:xfrm>
      </p:grpSpPr>
      <p:sp>
        <p:nvSpPr>
          <p:cNvPr id="5400" name="Google Shape;5400;p366:notes"/>
          <p:cNvSpPr>
            <a:spLocks noGrp="1" noRot="1" noChangeAspect="1"/>
          </p:cNvSpPr>
          <p:nvPr>
            <p:ph type="sldImg" idx="2"/>
          </p:nvPr>
        </p:nvSpPr>
        <p:spPr>
          <a:xfrm>
            <a:off x="2514600" y="857250"/>
            <a:ext cx="4114800" cy="231457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401" name="Google Shape;5401;p366:notes"/>
          <p:cNvSpPr txBox="1">
            <a:spLocks noGrp="1"/>
          </p:cNvSpPr>
          <p:nvPr>
            <p:ph type="body" idx="1"/>
          </p:nvPr>
        </p:nvSpPr>
        <p:spPr>
          <a:xfrm>
            <a:off x="914400" y="3300413"/>
            <a:ext cx="7315200" cy="2700337"/>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5402" name="Google Shape;5402;p366:notes"/>
          <p:cNvSpPr txBox="1">
            <a:spLocks noGrp="1"/>
          </p:cNvSpPr>
          <p:nvPr>
            <p:ph type="sldNum" idx="12"/>
          </p:nvPr>
        </p:nvSpPr>
        <p:spPr>
          <a:xfrm>
            <a:off x="5180013" y="6513513"/>
            <a:ext cx="3962400" cy="344487"/>
          </a:xfrm>
          <a:prstGeom prst="rect">
            <a:avLst/>
          </a:prstGeom>
          <a:noFill/>
          <a:ln>
            <a:noFill/>
          </a:ln>
        </p:spPr>
        <p:txBody>
          <a:bodyPr spcFirstLastPara="1" wrap="square" lIns="91425" tIns="45700" rIns="91425" bIns="45700" anchor="b"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1400" b="0" i="0" u="none" strike="noStrike" kern="0" cap="none" spc="0" normalizeH="0" baseline="0" noProof="0">
                <a:ln>
                  <a:noFill/>
                </a:ln>
                <a:solidFill>
                  <a:srgbClr val="00000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32</a:t>
            </a:fld>
            <a:endParaRPr kumimoji="0" sz="1400" b="0" i="0" u="none" strike="noStrike" kern="0" cap="none" spc="0" normalizeH="0" baseline="0" noProof="0">
              <a:ln>
                <a:noFill/>
              </a:ln>
              <a:solidFill>
                <a:srgbClr val="000000"/>
              </a:solidFill>
              <a:effectLst/>
              <a:uLnTx/>
              <a:uFillTx/>
              <a:latin typeface="Arial"/>
              <a:cs typeface="Arial"/>
              <a:sym typeface="Arial"/>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406"/>
        <p:cNvGrpSpPr/>
        <p:nvPr/>
      </p:nvGrpSpPr>
      <p:grpSpPr>
        <a:xfrm>
          <a:off x="0" y="0"/>
          <a:ext cx="0" cy="0"/>
          <a:chOff x="0" y="0"/>
          <a:chExt cx="0" cy="0"/>
        </a:xfrm>
      </p:grpSpPr>
      <p:sp>
        <p:nvSpPr>
          <p:cNvPr id="5407" name="Google Shape;5407;p367:notes"/>
          <p:cNvSpPr>
            <a:spLocks noGrp="1" noRot="1" noChangeAspect="1"/>
          </p:cNvSpPr>
          <p:nvPr>
            <p:ph type="sldImg" idx="2"/>
          </p:nvPr>
        </p:nvSpPr>
        <p:spPr>
          <a:xfrm>
            <a:off x="2514600" y="857250"/>
            <a:ext cx="4114800" cy="231457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408" name="Google Shape;5408;p367:notes"/>
          <p:cNvSpPr txBox="1">
            <a:spLocks noGrp="1"/>
          </p:cNvSpPr>
          <p:nvPr>
            <p:ph type="body" idx="1"/>
          </p:nvPr>
        </p:nvSpPr>
        <p:spPr>
          <a:xfrm>
            <a:off x="914400" y="3300413"/>
            <a:ext cx="7315200" cy="2700337"/>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5409" name="Google Shape;5409;p367:notes"/>
          <p:cNvSpPr txBox="1">
            <a:spLocks noGrp="1"/>
          </p:cNvSpPr>
          <p:nvPr>
            <p:ph type="sldNum" idx="12"/>
          </p:nvPr>
        </p:nvSpPr>
        <p:spPr>
          <a:xfrm>
            <a:off x="5180013" y="6513513"/>
            <a:ext cx="3962400" cy="344487"/>
          </a:xfrm>
          <a:prstGeom prst="rect">
            <a:avLst/>
          </a:prstGeom>
          <a:noFill/>
          <a:ln>
            <a:noFill/>
          </a:ln>
        </p:spPr>
        <p:txBody>
          <a:bodyPr spcFirstLastPara="1" wrap="square" lIns="91425" tIns="45700" rIns="91425" bIns="45700" anchor="b"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1400" b="0" i="0" u="none" strike="noStrike" kern="0" cap="none" spc="0" normalizeH="0" baseline="0" noProof="0">
                <a:ln>
                  <a:noFill/>
                </a:ln>
                <a:solidFill>
                  <a:srgbClr val="00000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33</a:t>
            </a:fld>
            <a:endParaRPr kumimoji="0" sz="1400" b="0" i="0" u="none" strike="noStrike" kern="0" cap="none" spc="0" normalizeH="0" baseline="0" noProof="0">
              <a:ln>
                <a:noFill/>
              </a:ln>
              <a:solidFill>
                <a:srgbClr val="000000"/>
              </a:solidFill>
              <a:effectLst/>
              <a:uLnTx/>
              <a:uFillTx/>
              <a:latin typeface="Arial"/>
              <a:cs typeface="Arial"/>
              <a:sym typeface="Arial"/>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190"/>
        <p:cNvGrpSpPr/>
        <p:nvPr/>
      </p:nvGrpSpPr>
      <p:grpSpPr>
        <a:xfrm>
          <a:off x="0" y="0"/>
          <a:ext cx="0" cy="0"/>
          <a:chOff x="0" y="0"/>
          <a:chExt cx="0" cy="0"/>
        </a:xfrm>
      </p:grpSpPr>
      <p:sp>
        <p:nvSpPr>
          <p:cNvPr id="5191" name="Google Shape;5191;p343:notes"/>
          <p:cNvSpPr>
            <a:spLocks noGrp="1" noRot="1" noChangeAspect="1"/>
          </p:cNvSpPr>
          <p:nvPr>
            <p:ph type="sldImg" idx="2"/>
          </p:nvPr>
        </p:nvSpPr>
        <p:spPr>
          <a:xfrm>
            <a:off x="2514600" y="857250"/>
            <a:ext cx="4114800" cy="231457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192" name="Google Shape;5192;p343:notes"/>
          <p:cNvSpPr txBox="1">
            <a:spLocks noGrp="1"/>
          </p:cNvSpPr>
          <p:nvPr>
            <p:ph type="body" idx="1"/>
          </p:nvPr>
        </p:nvSpPr>
        <p:spPr>
          <a:xfrm>
            <a:off x="914400" y="3300413"/>
            <a:ext cx="7315200" cy="2700337"/>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5193" name="Google Shape;5193;p343:notes"/>
          <p:cNvSpPr txBox="1">
            <a:spLocks noGrp="1"/>
          </p:cNvSpPr>
          <p:nvPr>
            <p:ph type="sldNum" idx="12"/>
          </p:nvPr>
        </p:nvSpPr>
        <p:spPr>
          <a:xfrm>
            <a:off x="5180013" y="6513513"/>
            <a:ext cx="3962400" cy="344487"/>
          </a:xfrm>
          <a:prstGeom prst="rect">
            <a:avLst/>
          </a:prstGeom>
          <a:noFill/>
          <a:ln>
            <a:noFill/>
          </a:ln>
        </p:spPr>
        <p:txBody>
          <a:bodyPr spcFirstLastPara="1" wrap="square" lIns="91425" tIns="45700" rIns="91425" bIns="45700" anchor="b"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1400" b="0" i="0" u="none" strike="noStrike" kern="0" cap="none" spc="0" normalizeH="0" baseline="0" noProof="0">
                <a:ln>
                  <a:noFill/>
                </a:ln>
                <a:solidFill>
                  <a:srgbClr val="00000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35</a:t>
            </a:fld>
            <a:endParaRPr kumimoji="0" sz="1400" b="0" i="0" u="none" strike="noStrike" kern="0" cap="none" spc="0" normalizeH="0" baseline="0" noProof="0">
              <a:ln>
                <a:noFill/>
              </a:ln>
              <a:solidFill>
                <a:srgbClr val="000000"/>
              </a:solidFill>
              <a:effectLst/>
              <a:uLnTx/>
              <a:uFillTx/>
              <a:latin typeface="Arial"/>
              <a:cs typeface="Arial"/>
              <a:sym typeface="Arial"/>
            </a:endParaRPr>
          </a:p>
        </p:txBody>
      </p:sp>
    </p:spTree>
    <p:extLst>
      <p:ext uri="{BB962C8B-B14F-4D97-AF65-F5344CB8AC3E}">
        <p14:creationId xmlns:p14="http://schemas.microsoft.com/office/powerpoint/2010/main" val="99430573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406"/>
        <p:cNvGrpSpPr/>
        <p:nvPr/>
      </p:nvGrpSpPr>
      <p:grpSpPr>
        <a:xfrm>
          <a:off x="0" y="0"/>
          <a:ext cx="0" cy="0"/>
          <a:chOff x="0" y="0"/>
          <a:chExt cx="0" cy="0"/>
        </a:xfrm>
      </p:grpSpPr>
      <p:sp>
        <p:nvSpPr>
          <p:cNvPr id="5407" name="Google Shape;5407;p367:notes"/>
          <p:cNvSpPr>
            <a:spLocks noGrp="1" noRot="1" noChangeAspect="1"/>
          </p:cNvSpPr>
          <p:nvPr>
            <p:ph type="sldImg" idx="2"/>
          </p:nvPr>
        </p:nvSpPr>
        <p:spPr>
          <a:xfrm>
            <a:off x="2514600" y="857250"/>
            <a:ext cx="4114800" cy="231457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408" name="Google Shape;5408;p367:notes"/>
          <p:cNvSpPr txBox="1">
            <a:spLocks noGrp="1"/>
          </p:cNvSpPr>
          <p:nvPr>
            <p:ph type="body" idx="1"/>
          </p:nvPr>
        </p:nvSpPr>
        <p:spPr>
          <a:xfrm>
            <a:off x="914400" y="3300413"/>
            <a:ext cx="7315200" cy="2700337"/>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5409" name="Google Shape;5409;p367:notes"/>
          <p:cNvSpPr txBox="1">
            <a:spLocks noGrp="1"/>
          </p:cNvSpPr>
          <p:nvPr>
            <p:ph type="sldNum" idx="12"/>
          </p:nvPr>
        </p:nvSpPr>
        <p:spPr>
          <a:xfrm>
            <a:off x="5180013" y="6513513"/>
            <a:ext cx="3962400" cy="344487"/>
          </a:xfrm>
          <a:prstGeom prst="rect">
            <a:avLst/>
          </a:prstGeom>
          <a:noFill/>
          <a:ln>
            <a:noFill/>
          </a:ln>
        </p:spPr>
        <p:txBody>
          <a:bodyPr spcFirstLastPara="1" wrap="square" lIns="91425" tIns="45700" rIns="91425" bIns="45700" anchor="b"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1400" b="0" i="0" u="none" strike="noStrike" kern="0" cap="none" spc="0" normalizeH="0" baseline="0" noProof="0">
                <a:ln>
                  <a:noFill/>
                </a:ln>
                <a:solidFill>
                  <a:srgbClr val="00000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36</a:t>
            </a:fld>
            <a:endParaRPr kumimoji="0" sz="1400" b="0" i="0" u="none" strike="noStrike" kern="0" cap="none" spc="0" normalizeH="0" baseline="0" noProof="0">
              <a:ln>
                <a:noFill/>
              </a:ln>
              <a:solidFill>
                <a:srgbClr val="000000"/>
              </a:solidFill>
              <a:effectLst/>
              <a:uLnTx/>
              <a:uFillTx/>
              <a:latin typeface="Arial"/>
              <a:cs typeface="Arial"/>
              <a:sym typeface="Arial"/>
            </a:endParaRPr>
          </a:p>
        </p:txBody>
      </p:sp>
    </p:spTree>
    <p:extLst>
      <p:ext uri="{BB962C8B-B14F-4D97-AF65-F5344CB8AC3E}">
        <p14:creationId xmlns:p14="http://schemas.microsoft.com/office/powerpoint/2010/main" val="385752090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190"/>
        <p:cNvGrpSpPr/>
        <p:nvPr/>
      </p:nvGrpSpPr>
      <p:grpSpPr>
        <a:xfrm>
          <a:off x="0" y="0"/>
          <a:ext cx="0" cy="0"/>
          <a:chOff x="0" y="0"/>
          <a:chExt cx="0" cy="0"/>
        </a:xfrm>
      </p:grpSpPr>
      <p:sp>
        <p:nvSpPr>
          <p:cNvPr id="5191" name="Google Shape;5191;p343:notes"/>
          <p:cNvSpPr>
            <a:spLocks noGrp="1" noRot="1" noChangeAspect="1"/>
          </p:cNvSpPr>
          <p:nvPr>
            <p:ph type="sldImg" idx="2"/>
          </p:nvPr>
        </p:nvSpPr>
        <p:spPr>
          <a:xfrm>
            <a:off x="2514600" y="857250"/>
            <a:ext cx="4114800" cy="231457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192" name="Google Shape;5192;p343:notes"/>
          <p:cNvSpPr txBox="1">
            <a:spLocks noGrp="1"/>
          </p:cNvSpPr>
          <p:nvPr>
            <p:ph type="body" idx="1"/>
          </p:nvPr>
        </p:nvSpPr>
        <p:spPr>
          <a:xfrm>
            <a:off x="914400" y="3300413"/>
            <a:ext cx="7315200" cy="2700337"/>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5193" name="Google Shape;5193;p343:notes"/>
          <p:cNvSpPr txBox="1">
            <a:spLocks noGrp="1"/>
          </p:cNvSpPr>
          <p:nvPr>
            <p:ph type="sldNum" idx="12"/>
          </p:nvPr>
        </p:nvSpPr>
        <p:spPr>
          <a:xfrm>
            <a:off x="5180013" y="6513513"/>
            <a:ext cx="3962400" cy="344487"/>
          </a:xfrm>
          <a:prstGeom prst="rect">
            <a:avLst/>
          </a:prstGeom>
          <a:noFill/>
          <a:ln>
            <a:noFill/>
          </a:ln>
        </p:spPr>
        <p:txBody>
          <a:bodyPr spcFirstLastPara="1" wrap="square" lIns="91425" tIns="45700" rIns="91425" bIns="45700" anchor="b"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1400" b="0" i="0" u="none" strike="noStrike" kern="0" cap="none" spc="0" normalizeH="0" baseline="0" noProof="0">
                <a:ln>
                  <a:noFill/>
                </a:ln>
                <a:solidFill>
                  <a:srgbClr val="00000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37</a:t>
            </a:fld>
            <a:endParaRPr kumimoji="0" sz="1400" b="0" i="0" u="none" strike="noStrike" kern="0" cap="none" spc="0" normalizeH="0" baseline="0" noProof="0">
              <a:ln>
                <a:noFill/>
              </a:ln>
              <a:solidFill>
                <a:srgbClr val="000000"/>
              </a:solidFill>
              <a:effectLst/>
              <a:uLnTx/>
              <a:uFillTx/>
              <a:latin typeface="Arial"/>
              <a:cs typeface="Arial"/>
              <a:sym typeface="Arial"/>
            </a:endParaRPr>
          </a:p>
        </p:txBody>
      </p:sp>
    </p:spTree>
    <p:extLst>
      <p:ext uri="{BB962C8B-B14F-4D97-AF65-F5344CB8AC3E}">
        <p14:creationId xmlns:p14="http://schemas.microsoft.com/office/powerpoint/2010/main" val="355321634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406"/>
        <p:cNvGrpSpPr/>
        <p:nvPr/>
      </p:nvGrpSpPr>
      <p:grpSpPr>
        <a:xfrm>
          <a:off x="0" y="0"/>
          <a:ext cx="0" cy="0"/>
          <a:chOff x="0" y="0"/>
          <a:chExt cx="0" cy="0"/>
        </a:xfrm>
      </p:grpSpPr>
      <p:sp>
        <p:nvSpPr>
          <p:cNvPr id="5407" name="Google Shape;5407;p367:notes"/>
          <p:cNvSpPr>
            <a:spLocks noGrp="1" noRot="1" noChangeAspect="1"/>
          </p:cNvSpPr>
          <p:nvPr>
            <p:ph type="sldImg" idx="2"/>
          </p:nvPr>
        </p:nvSpPr>
        <p:spPr>
          <a:xfrm>
            <a:off x="2514600" y="857250"/>
            <a:ext cx="4114800" cy="231457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408" name="Google Shape;5408;p367:notes"/>
          <p:cNvSpPr txBox="1">
            <a:spLocks noGrp="1"/>
          </p:cNvSpPr>
          <p:nvPr>
            <p:ph type="body" idx="1"/>
          </p:nvPr>
        </p:nvSpPr>
        <p:spPr>
          <a:xfrm>
            <a:off x="914400" y="3300413"/>
            <a:ext cx="7315200" cy="2700337"/>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5409" name="Google Shape;5409;p367:notes"/>
          <p:cNvSpPr txBox="1">
            <a:spLocks noGrp="1"/>
          </p:cNvSpPr>
          <p:nvPr>
            <p:ph type="sldNum" idx="12"/>
          </p:nvPr>
        </p:nvSpPr>
        <p:spPr>
          <a:xfrm>
            <a:off x="5180013" y="6513513"/>
            <a:ext cx="3962400" cy="344487"/>
          </a:xfrm>
          <a:prstGeom prst="rect">
            <a:avLst/>
          </a:prstGeom>
          <a:noFill/>
          <a:ln>
            <a:noFill/>
          </a:ln>
        </p:spPr>
        <p:txBody>
          <a:bodyPr spcFirstLastPara="1" wrap="square" lIns="91425" tIns="45700" rIns="91425" bIns="45700" anchor="b"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1400" b="0" i="0" u="none" strike="noStrike" kern="0" cap="none" spc="0" normalizeH="0" baseline="0" noProof="0">
                <a:ln>
                  <a:noFill/>
                </a:ln>
                <a:solidFill>
                  <a:srgbClr val="00000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38</a:t>
            </a:fld>
            <a:endParaRPr kumimoji="0" sz="1400" b="0" i="0" u="none" strike="noStrike" kern="0" cap="none" spc="0" normalizeH="0" baseline="0" noProof="0">
              <a:ln>
                <a:noFill/>
              </a:ln>
              <a:solidFill>
                <a:srgbClr val="000000"/>
              </a:solidFill>
              <a:effectLst/>
              <a:uLnTx/>
              <a:uFillTx/>
              <a:latin typeface="Arial"/>
              <a:cs typeface="Arial"/>
              <a:sym typeface="Arial"/>
            </a:endParaRPr>
          </a:p>
        </p:txBody>
      </p:sp>
    </p:spTree>
    <p:extLst>
      <p:ext uri="{BB962C8B-B14F-4D97-AF65-F5344CB8AC3E}">
        <p14:creationId xmlns:p14="http://schemas.microsoft.com/office/powerpoint/2010/main" val="205033624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190"/>
        <p:cNvGrpSpPr/>
        <p:nvPr/>
      </p:nvGrpSpPr>
      <p:grpSpPr>
        <a:xfrm>
          <a:off x="0" y="0"/>
          <a:ext cx="0" cy="0"/>
          <a:chOff x="0" y="0"/>
          <a:chExt cx="0" cy="0"/>
        </a:xfrm>
      </p:grpSpPr>
      <p:sp>
        <p:nvSpPr>
          <p:cNvPr id="5191" name="Google Shape;5191;p343:notes"/>
          <p:cNvSpPr>
            <a:spLocks noGrp="1" noRot="1" noChangeAspect="1"/>
          </p:cNvSpPr>
          <p:nvPr>
            <p:ph type="sldImg" idx="2"/>
          </p:nvPr>
        </p:nvSpPr>
        <p:spPr>
          <a:xfrm>
            <a:off x="2514600" y="857250"/>
            <a:ext cx="4114800" cy="231457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192" name="Google Shape;5192;p343:notes"/>
          <p:cNvSpPr txBox="1">
            <a:spLocks noGrp="1"/>
          </p:cNvSpPr>
          <p:nvPr>
            <p:ph type="body" idx="1"/>
          </p:nvPr>
        </p:nvSpPr>
        <p:spPr>
          <a:xfrm>
            <a:off x="914400" y="3300413"/>
            <a:ext cx="7315200" cy="2700337"/>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5193" name="Google Shape;5193;p343:notes"/>
          <p:cNvSpPr txBox="1">
            <a:spLocks noGrp="1"/>
          </p:cNvSpPr>
          <p:nvPr>
            <p:ph type="sldNum" idx="12"/>
          </p:nvPr>
        </p:nvSpPr>
        <p:spPr>
          <a:xfrm>
            <a:off x="5180013" y="6513513"/>
            <a:ext cx="3962400" cy="344487"/>
          </a:xfrm>
          <a:prstGeom prst="rect">
            <a:avLst/>
          </a:prstGeom>
          <a:noFill/>
          <a:ln>
            <a:noFill/>
          </a:ln>
        </p:spPr>
        <p:txBody>
          <a:bodyPr spcFirstLastPara="1" wrap="square" lIns="91425" tIns="45700" rIns="91425" bIns="45700" anchor="b"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1400" b="0" i="0" u="none" strike="noStrike" kern="0" cap="none" spc="0" normalizeH="0" baseline="0" noProof="0">
                <a:ln>
                  <a:noFill/>
                </a:ln>
                <a:solidFill>
                  <a:srgbClr val="00000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5</a:t>
            </a:fld>
            <a:endParaRPr kumimoji="0" sz="1400" b="0" i="0" u="none" strike="noStrike" kern="0" cap="none" spc="0" normalizeH="0" baseline="0" noProof="0">
              <a:ln>
                <a:noFill/>
              </a:ln>
              <a:solidFill>
                <a:srgbClr val="000000"/>
              </a:solidFill>
              <a:effectLst/>
              <a:uLnTx/>
              <a:uFillTx/>
              <a:latin typeface="Arial"/>
              <a:cs typeface="Arial"/>
              <a:sym typeface="Arial"/>
            </a:endParaRPr>
          </a:p>
        </p:txBody>
      </p:sp>
    </p:spTree>
    <p:extLst>
      <p:ext uri="{BB962C8B-B14F-4D97-AF65-F5344CB8AC3E}">
        <p14:creationId xmlns:p14="http://schemas.microsoft.com/office/powerpoint/2010/main" val="101850382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190"/>
        <p:cNvGrpSpPr/>
        <p:nvPr/>
      </p:nvGrpSpPr>
      <p:grpSpPr>
        <a:xfrm>
          <a:off x="0" y="0"/>
          <a:ext cx="0" cy="0"/>
          <a:chOff x="0" y="0"/>
          <a:chExt cx="0" cy="0"/>
        </a:xfrm>
      </p:grpSpPr>
      <p:sp>
        <p:nvSpPr>
          <p:cNvPr id="5191" name="Google Shape;5191;p343:notes"/>
          <p:cNvSpPr>
            <a:spLocks noGrp="1" noRot="1" noChangeAspect="1"/>
          </p:cNvSpPr>
          <p:nvPr>
            <p:ph type="sldImg" idx="2"/>
          </p:nvPr>
        </p:nvSpPr>
        <p:spPr>
          <a:xfrm>
            <a:off x="2514600" y="857250"/>
            <a:ext cx="4114800" cy="231457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192" name="Google Shape;5192;p343:notes"/>
          <p:cNvSpPr txBox="1">
            <a:spLocks noGrp="1"/>
          </p:cNvSpPr>
          <p:nvPr>
            <p:ph type="body" idx="1"/>
          </p:nvPr>
        </p:nvSpPr>
        <p:spPr>
          <a:xfrm>
            <a:off x="914400" y="3300413"/>
            <a:ext cx="7315200" cy="2700337"/>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5193" name="Google Shape;5193;p343:notes"/>
          <p:cNvSpPr txBox="1">
            <a:spLocks noGrp="1"/>
          </p:cNvSpPr>
          <p:nvPr>
            <p:ph type="sldNum" idx="12"/>
          </p:nvPr>
        </p:nvSpPr>
        <p:spPr>
          <a:xfrm>
            <a:off x="5180013" y="6513513"/>
            <a:ext cx="3962400" cy="344487"/>
          </a:xfrm>
          <a:prstGeom prst="rect">
            <a:avLst/>
          </a:prstGeom>
          <a:noFill/>
          <a:ln>
            <a:noFill/>
          </a:ln>
        </p:spPr>
        <p:txBody>
          <a:bodyPr spcFirstLastPara="1" wrap="square" lIns="91425" tIns="45700" rIns="91425" bIns="45700" anchor="b"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1400" b="0" i="0" u="none" strike="noStrike" kern="0" cap="none" spc="0" normalizeH="0" baseline="0" noProof="0">
                <a:ln>
                  <a:noFill/>
                </a:ln>
                <a:solidFill>
                  <a:srgbClr val="00000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39</a:t>
            </a:fld>
            <a:endParaRPr kumimoji="0" sz="1400" b="0" i="0" u="none" strike="noStrike" kern="0" cap="none" spc="0" normalizeH="0" baseline="0" noProof="0">
              <a:ln>
                <a:noFill/>
              </a:ln>
              <a:solidFill>
                <a:srgbClr val="000000"/>
              </a:solidFill>
              <a:effectLst/>
              <a:uLnTx/>
              <a:uFillTx/>
              <a:latin typeface="Arial"/>
              <a:cs typeface="Arial"/>
              <a:sym typeface="Arial"/>
            </a:endParaRPr>
          </a:p>
        </p:txBody>
      </p:sp>
    </p:spTree>
    <p:extLst>
      <p:ext uri="{BB962C8B-B14F-4D97-AF65-F5344CB8AC3E}">
        <p14:creationId xmlns:p14="http://schemas.microsoft.com/office/powerpoint/2010/main" val="384168695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190"/>
        <p:cNvGrpSpPr/>
        <p:nvPr/>
      </p:nvGrpSpPr>
      <p:grpSpPr>
        <a:xfrm>
          <a:off x="0" y="0"/>
          <a:ext cx="0" cy="0"/>
          <a:chOff x="0" y="0"/>
          <a:chExt cx="0" cy="0"/>
        </a:xfrm>
      </p:grpSpPr>
      <p:sp>
        <p:nvSpPr>
          <p:cNvPr id="5191" name="Google Shape;5191;p343:notes"/>
          <p:cNvSpPr>
            <a:spLocks noGrp="1" noRot="1" noChangeAspect="1"/>
          </p:cNvSpPr>
          <p:nvPr>
            <p:ph type="sldImg" idx="2"/>
          </p:nvPr>
        </p:nvSpPr>
        <p:spPr>
          <a:xfrm>
            <a:off x="2514600" y="857250"/>
            <a:ext cx="4114800" cy="231457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192" name="Google Shape;5192;p343:notes"/>
          <p:cNvSpPr txBox="1">
            <a:spLocks noGrp="1"/>
          </p:cNvSpPr>
          <p:nvPr>
            <p:ph type="body" idx="1"/>
          </p:nvPr>
        </p:nvSpPr>
        <p:spPr>
          <a:xfrm>
            <a:off x="914400" y="3300413"/>
            <a:ext cx="7315200" cy="2700337"/>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5193" name="Google Shape;5193;p343:notes"/>
          <p:cNvSpPr txBox="1">
            <a:spLocks noGrp="1"/>
          </p:cNvSpPr>
          <p:nvPr>
            <p:ph type="sldNum" idx="12"/>
          </p:nvPr>
        </p:nvSpPr>
        <p:spPr>
          <a:xfrm>
            <a:off x="5180013" y="6513513"/>
            <a:ext cx="3962400" cy="344487"/>
          </a:xfrm>
          <a:prstGeom prst="rect">
            <a:avLst/>
          </a:prstGeom>
          <a:noFill/>
          <a:ln>
            <a:noFill/>
          </a:ln>
        </p:spPr>
        <p:txBody>
          <a:bodyPr spcFirstLastPara="1" wrap="square" lIns="91425" tIns="45700" rIns="91425" bIns="45700" anchor="b"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1400" b="0" i="0" u="none" strike="noStrike" kern="0" cap="none" spc="0" normalizeH="0" baseline="0" noProof="0">
                <a:ln>
                  <a:noFill/>
                </a:ln>
                <a:solidFill>
                  <a:srgbClr val="00000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40</a:t>
            </a:fld>
            <a:endParaRPr kumimoji="0" sz="1400" b="0" i="0" u="none" strike="noStrike" kern="0" cap="none" spc="0" normalizeH="0" baseline="0" noProof="0">
              <a:ln>
                <a:noFill/>
              </a:ln>
              <a:solidFill>
                <a:srgbClr val="000000"/>
              </a:solidFill>
              <a:effectLst/>
              <a:uLnTx/>
              <a:uFillTx/>
              <a:latin typeface="Arial"/>
              <a:cs typeface="Arial"/>
              <a:sym typeface="Arial"/>
            </a:endParaRPr>
          </a:p>
        </p:txBody>
      </p:sp>
    </p:spTree>
    <p:extLst>
      <p:ext uri="{BB962C8B-B14F-4D97-AF65-F5344CB8AC3E}">
        <p14:creationId xmlns:p14="http://schemas.microsoft.com/office/powerpoint/2010/main" val="365875208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190"/>
        <p:cNvGrpSpPr/>
        <p:nvPr/>
      </p:nvGrpSpPr>
      <p:grpSpPr>
        <a:xfrm>
          <a:off x="0" y="0"/>
          <a:ext cx="0" cy="0"/>
          <a:chOff x="0" y="0"/>
          <a:chExt cx="0" cy="0"/>
        </a:xfrm>
      </p:grpSpPr>
      <p:sp>
        <p:nvSpPr>
          <p:cNvPr id="5191" name="Google Shape;5191;p343:notes"/>
          <p:cNvSpPr>
            <a:spLocks noGrp="1" noRot="1" noChangeAspect="1"/>
          </p:cNvSpPr>
          <p:nvPr>
            <p:ph type="sldImg" idx="2"/>
          </p:nvPr>
        </p:nvSpPr>
        <p:spPr>
          <a:xfrm>
            <a:off x="2514600" y="857250"/>
            <a:ext cx="4114800" cy="231457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192" name="Google Shape;5192;p343:notes"/>
          <p:cNvSpPr txBox="1">
            <a:spLocks noGrp="1"/>
          </p:cNvSpPr>
          <p:nvPr>
            <p:ph type="body" idx="1"/>
          </p:nvPr>
        </p:nvSpPr>
        <p:spPr>
          <a:xfrm>
            <a:off x="914400" y="3300413"/>
            <a:ext cx="7315200" cy="2700337"/>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5193" name="Google Shape;5193;p343:notes"/>
          <p:cNvSpPr txBox="1">
            <a:spLocks noGrp="1"/>
          </p:cNvSpPr>
          <p:nvPr>
            <p:ph type="sldNum" idx="12"/>
          </p:nvPr>
        </p:nvSpPr>
        <p:spPr>
          <a:xfrm>
            <a:off x="5180013" y="6513513"/>
            <a:ext cx="3962400" cy="344487"/>
          </a:xfrm>
          <a:prstGeom prst="rect">
            <a:avLst/>
          </a:prstGeom>
          <a:noFill/>
          <a:ln>
            <a:noFill/>
          </a:ln>
        </p:spPr>
        <p:txBody>
          <a:bodyPr spcFirstLastPara="1" wrap="square" lIns="91425" tIns="45700" rIns="91425" bIns="45700" anchor="b"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1400" b="0" i="0" u="none" strike="noStrike" kern="0" cap="none" spc="0" normalizeH="0" baseline="0" noProof="0">
                <a:ln>
                  <a:noFill/>
                </a:ln>
                <a:solidFill>
                  <a:srgbClr val="00000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41</a:t>
            </a:fld>
            <a:endParaRPr kumimoji="0" sz="1400" b="0" i="0" u="none" strike="noStrike" kern="0" cap="none" spc="0" normalizeH="0" baseline="0" noProof="0">
              <a:ln>
                <a:noFill/>
              </a:ln>
              <a:solidFill>
                <a:srgbClr val="000000"/>
              </a:solidFill>
              <a:effectLst/>
              <a:uLnTx/>
              <a:uFillTx/>
              <a:latin typeface="Arial"/>
              <a:cs typeface="Arial"/>
              <a:sym typeface="Arial"/>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406"/>
        <p:cNvGrpSpPr/>
        <p:nvPr/>
      </p:nvGrpSpPr>
      <p:grpSpPr>
        <a:xfrm>
          <a:off x="0" y="0"/>
          <a:ext cx="0" cy="0"/>
          <a:chOff x="0" y="0"/>
          <a:chExt cx="0" cy="0"/>
        </a:xfrm>
      </p:grpSpPr>
      <p:sp>
        <p:nvSpPr>
          <p:cNvPr id="5407" name="Google Shape;5407;p367:notes"/>
          <p:cNvSpPr>
            <a:spLocks noGrp="1" noRot="1" noChangeAspect="1"/>
          </p:cNvSpPr>
          <p:nvPr>
            <p:ph type="sldImg" idx="2"/>
          </p:nvPr>
        </p:nvSpPr>
        <p:spPr>
          <a:xfrm>
            <a:off x="2514600" y="857250"/>
            <a:ext cx="4114800" cy="231457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408" name="Google Shape;5408;p367:notes"/>
          <p:cNvSpPr txBox="1">
            <a:spLocks noGrp="1"/>
          </p:cNvSpPr>
          <p:nvPr>
            <p:ph type="body" idx="1"/>
          </p:nvPr>
        </p:nvSpPr>
        <p:spPr>
          <a:xfrm>
            <a:off x="914400" y="3300413"/>
            <a:ext cx="7315200" cy="2700337"/>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5409" name="Google Shape;5409;p367:notes"/>
          <p:cNvSpPr txBox="1">
            <a:spLocks noGrp="1"/>
          </p:cNvSpPr>
          <p:nvPr>
            <p:ph type="sldNum" idx="12"/>
          </p:nvPr>
        </p:nvSpPr>
        <p:spPr>
          <a:xfrm>
            <a:off x="5180013" y="6513513"/>
            <a:ext cx="3962400" cy="344487"/>
          </a:xfrm>
          <a:prstGeom prst="rect">
            <a:avLst/>
          </a:prstGeom>
          <a:noFill/>
          <a:ln>
            <a:noFill/>
          </a:ln>
        </p:spPr>
        <p:txBody>
          <a:bodyPr spcFirstLastPara="1" wrap="square" lIns="91425" tIns="45700" rIns="91425" bIns="45700" anchor="b"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1400" b="0" i="0" u="none" strike="noStrike" kern="0" cap="none" spc="0" normalizeH="0" baseline="0" noProof="0">
                <a:ln>
                  <a:noFill/>
                </a:ln>
                <a:solidFill>
                  <a:srgbClr val="00000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42</a:t>
            </a:fld>
            <a:endParaRPr kumimoji="0" sz="1400" b="0" i="0" u="none" strike="noStrike" kern="0" cap="none" spc="0" normalizeH="0" baseline="0" noProof="0">
              <a:ln>
                <a:noFill/>
              </a:ln>
              <a:solidFill>
                <a:srgbClr val="000000"/>
              </a:solidFill>
              <a:effectLst/>
              <a:uLnTx/>
              <a:uFillTx/>
              <a:latin typeface="Arial"/>
              <a:cs typeface="Arial"/>
              <a:sym typeface="Arial"/>
            </a:endParaRPr>
          </a:p>
        </p:txBody>
      </p:sp>
    </p:spTree>
    <p:extLst>
      <p:ext uri="{BB962C8B-B14F-4D97-AF65-F5344CB8AC3E}">
        <p14:creationId xmlns:p14="http://schemas.microsoft.com/office/powerpoint/2010/main" val="2456920976"/>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190"/>
        <p:cNvGrpSpPr/>
        <p:nvPr/>
      </p:nvGrpSpPr>
      <p:grpSpPr>
        <a:xfrm>
          <a:off x="0" y="0"/>
          <a:ext cx="0" cy="0"/>
          <a:chOff x="0" y="0"/>
          <a:chExt cx="0" cy="0"/>
        </a:xfrm>
      </p:grpSpPr>
      <p:sp>
        <p:nvSpPr>
          <p:cNvPr id="5191" name="Google Shape;5191;p343:notes"/>
          <p:cNvSpPr>
            <a:spLocks noGrp="1" noRot="1" noChangeAspect="1"/>
          </p:cNvSpPr>
          <p:nvPr>
            <p:ph type="sldImg" idx="2"/>
          </p:nvPr>
        </p:nvSpPr>
        <p:spPr>
          <a:xfrm>
            <a:off x="2514600" y="857250"/>
            <a:ext cx="4114800" cy="231457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192" name="Google Shape;5192;p343:notes"/>
          <p:cNvSpPr txBox="1">
            <a:spLocks noGrp="1"/>
          </p:cNvSpPr>
          <p:nvPr>
            <p:ph type="body" idx="1"/>
          </p:nvPr>
        </p:nvSpPr>
        <p:spPr>
          <a:xfrm>
            <a:off x="914400" y="3300413"/>
            <a:ext cx="7315200" cy="2700337"/>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5193" name="Google Shape;5193;p343:notes"/>
          <p:cNvSpPr txBox="1">
            <a:spLocks noGrp="1"/>
          </p:cNvSpPr>
          <p:nvPr>
            <p:ph type="sldNum" idx="12"/>
          </p:nvPr>
        </p:nvSpPr>
        <p:spPr>
          <a:xfrm>
            <a:off x="5180013" y="6513513"/>
            <a:ext cx="3962400" cy="344487"/>
          </a:xfrm>
          <a:prstGeom prst="rect">
            <a:avLst/>
          </a:prstGeom>
          <a:noFill/>
          <a:ln>
            <a:noFill/>
          </a:ln>
        </p:spPr>
        <p:txBody>
          <a:bodyPr spcFirstLastPara="1" wrap="square" lIns="91425" tIns="45700" rIns="91425" bIns="45700" anchor="b"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1400" b="0" i="0" u="none" strike="noStrike" kern="0" cap="none" spc="0" normalizeH="0" baseline="0" noProof="0">
                <a:ln>
                  <a:noFill/>
                </a:ln>
                <a:solidFill>
                  <a:srgbClr val="00000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43</a:t>
            </a:fld>
            <a:endParaRPr kumimoji="0" sz="1400" b="0" i="0" u="none" strike="noStrike" kern="0" cap="none" spc="0" normalizeH="0" baseline="0" noProof="0">
              <a:ln>
                <a:noFill/>
              </a:ln>
              <a:solidFill>
                <a:srgbClr val="000000"/>
              </a:solidFill>
              <a:effectLst/>
              <a:uLnTx/>
              <a:uFillTx/>
              <a:latin typeface="Arial"/>
              <a:cs typeface="Arial"/>
              <a:sym typeface="Arial"/>
            </a:endParaRPr>
          </a:p>
        </p:txBody>
      </p:sp>
    </p:spTree>
    <p:extLst>
      <p:ext uri="{BB962C8B-B14F-4D97-AF65-F5344CB8AC3E}">
        <p14:creationId xmlns:p14="http://schemas.microsoft.com/office/powerpoint/2010/main" val="2018220755"/>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406"/>
        <p:cNvGrpSpPr/>
        <p:nvPr/>
      </p:nvGrpSpPr>
      <p:grpSpPr>
        <a:xfrm>
          <a:off x="0" y="0"/>
          <a:ext cx="0" cy="0"/>
          <a:chOff x="0" y="0"/>
          <a:chExt cx="0" cy="0"/>
        </a:xfrm>
      </p:grpSpPr>
      <p:sp>
        <p:nvSpPr>
          <p:cNvPr id="5407" name="Google Shape;5407;p367:notes"/>
          <p:cNvSpPr>
            <a:spLocks noGrp="1" noRot="1" noChangeAspect="1"/>
          </p:cNvSpPr>
          <p:nvPr>
            <p:ph type="sldImg" idx="2"/>
          </p:nvPr>
        </p:nvSpPr>
        <p:spPr>
          <a:xfrm>
            <a:off x="2514600" y="857250"/>
            <a:ext cx="4114800" cy="231457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408" name="Google Shape;5408;p367:notes"/>
          <p:cNvSpPr txBox="1">
            <a:spLocks noGrp="1"/>
          </p:cNvSpPr>
          <p:nvPr>
            <p:ph type="body" idx="1"/>
          </p:nvPr>
        </p:nvSpPr>
        <p:spPr>
          <a:xfrm>
            <a:off x="914400" y="3300413"/>
            <a:ext cx="7315200" cy="2700337"/>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5409" name="Google Shape;5409;p367:notes"/>
          <p:cNvSpPr txBox="1">
            <a:spLocks noGrp="1"/>
          </p:cNvSpPr>
          <p:nvPr>
            <p:ph type="sldNum" idx="12"/>
          </p:nvPr>
        </p:nvSpPr>
        <p:spPr>
          <a:xfrm>
            <a:off x="5180013" y="6513513"/>
            <a:ext cx="3962400" cy="344487"/>
          </a:xfrm>
          <a:prstGeom prst="rect">
            <a:avLst/>
          </a:prstGeom>
          <a:noFill/>
          <a:ln>
            <a:noFill/>
          </a:ln>
        </p:spPr>
        <p:txBody>
          <a:bodyPr spcFirstLastPara="1" wrap="square" lIns="91425" tIns="45700" rIns="91425" bIns="45700" anchor="b"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1400" b="0" i="0" u="none" strike="noStrike" kern="0" cap="none" spc="0" normalizeH="0" baseline="0" noProof="0">
                <a:ln>
                  <a:noFill/>
                </a:ln>
                <a:solidFill>
                  <a:srgbClr val="00000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44</a:t>
            </a:fld>
            <a:endParaRPr kumimoji="0" sz="1400" b="0" i="0" u="none" strike="noStrike" kern="0" cap="none" spc="0" normalizeH="0" baseline="0" noProof="0">
              <a:ln>
                <a:noFill/>
              </a:ln>
              <a:solidFill>
                <a:srgbClr val="000000"/>
              </a:solidFill>
              <a:effectLst/>
              <a:uLnTx/>
              <a:uFillTx/>
              <a:latin typeface="Arial"/>
              <a:cs typeface="Arial"/>
              <a:sym typeface="Arial"/>
            </a:endParaRPr>
          </a:p>
        </p:txBody>
      </p:sp>
    </p:spTree>
    <p:extLst>
      <p:ext uri="{BB962C8B-B14F-4D97-AF65-F5344CB8AC3E}">
        <p14:creationId xmlns:p14="http://schemas.microsoft.com/office/powerpoint/2010/main" val="574451828"/>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190"/>
        <p:cNvGrpSpPr/>
        <p:nvPr/>
      </p:nvGrpSpPr>
      <p:grpSpPr>
        <a:xfrm>
          <a:off x="0" y="0"/>
          <a:ext cx="0" cy="0"/>
          <a:chOff x="0" y="0"/>
          <a:chExt cx="0" cy="0"/>
        </a:xfrm>
      </p:grpSpPr>
      <p:sp>
        <p:nvSpPr>
          <p:cNvPr id="5191" name="Google Shape;5191;p343:notes"/>
          <p:cNvSpPr>
            <a:spLocks noGrp="1" noRot="1" noChangeAspect="1"/>
          </p:cNvSpPr>
          <p:nvPr>
            <p:ph type="sldImg" idx="2"/>
          </p:nvPr>
        </p:nvSpPr>
        <p:spPr>
          <a:xfrm>
            <a:off x="2514600" y="857250"/>
            <a:ext cx="4114800" cy="231457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192" name="Google Shape;5192;p343:notes"/>
          <p:cNvSpPr txBox="1">
            <a:spLocks noGrp="1"/>
          </p:cNvSpPr>
          <p:nvPr>
            <p:ph type="body" idx="1"/>
          </p:nvPr>
        </p:nvSpPr>
        <p:spPr>
          <a:xfrm>
            <a:off x="914400" y="3300413"/>
            <a:ext cx="7315200" cy="2700337"/>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5193" name="Google Shape;5193;p343:notes"/>
          <p:cNvSpPr txBox="1">
            <a:spLocks noGrp="1"/>
          </p:cNvSpPr>
          <p:nvPr>
            <p:ph type="sldNum" idx="12"/>
          </p:nvPr>
        </p:nvSpPr>
        <p:spPr>
          <a:xfrm>
            <a:off x="5180013" y="6513513"/>
            <a:ext cx="3962400" cy="344487"/>
          </a:xfrm>
          <a:prstGeom prst="rect">
            <a:avLst/>
          </a:prstGeom>
          <a:noFill/>
          <a:ln>
            <a:noFill/>
          </a:ln>
        </p:spPr>
        <p:txBody>
          <a:bodyPr spcFirstLastPara="1" wrap="square" lIns="91425" tIns="45700" rIns="91425" bIns="45700" anchor="b"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1400" b="0" i="0" u="none" strike="noStrike" kern="0" cap="none" spc="0" normalizeH="0" baseline="0" noProof="0">
                <a:ln>
                  <a:noFill/>
                </a:ln>
                <a:solidFill>
                  <a:srgbClr val="00000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45</a:t>
            </a:fld>
            <a:endParaRPr kumimoji="0" sz="1400" b="0" i="0" u="none" strike="noStrike" kern="0" cap="none" spc="0" normalizeH="0" baseline="0" noProof="0">
              <a:ln>
                <a:noFill/>
              </a:ln>
              <a:solidFill>
                <a:srgbClr val="000000"/>
              </a:solidFill>
              <a:effectLst/>
              <a:uLnTx/>
              <a:uFillTx/>
              <a:latin typeface="Arial"/>
              <a:cs typeface="Arial"/>
              <a:sym typeface="Arial"/>
            </a:endParaRPr>
          </a:p>
        </p:txBody>
      </p:sp>
    </p:spTree>
    <p:extLst>
      <p:ext uri="{BB962C8B-B14F-4D97-AF65-F5344CB8AC3E}">
        <p14:creationId xmlns:p14="http://schemas.microsoft.com/office/powerpoint/2010/main" val="164952769"/>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406"/>
        <p:cNvGrpSpPr/>
        <p:nvPr/>
      </p:nvGrpSpPr>
      <p:grpSpPr>
        <a:xfrm>
          <a:off x="0" y="0"/>
          <a:ext cx="0" cy="0"/>
          <a:chOff x="0" y="0"/>
          <a:chExt cx="0" cy="0"/>
        </a:xfrm>
      </p:grpSpPr>
      <p:sp>
        <p:nvSpPr>
          <p:cNvPr id="5407" name="Google Shape;5407;p367:notes"/>
          <p:cNvSpPr>
            <a:spLocks noGrp="1" noRot="1" noChangeAspect="1"/>
          </p:cNvSpPr>
          <p:nvPr>
            <p:ph type="sldImg" idx="2"/>
          </p:nvPr>
        </p:nvSpPr>
        <p:spPr>
          <a:xfrm>
            <a:off x="2514600" y="857250"/>
            <a:ext cx="4114800" cy="231457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408" name="Google Shape;5408;p367:notes"/>
          <p:cNvSpPr txBox="1">
            <a:spLocks noGrp="1"/>
          </p:cNvSpPr>
          <p:nvPr>
            <p:ph type="body" idx="1"/>
          </p:nvPr>
        </p:nvSpPr>
        <p:spPr>
          <a:xfrm>
            <a:off x="914400" y="3300413"/>
            <a:ext cx="7315200" cy="2700337"/>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5409" name="Google Shape;5409;p367:notes"/>
          <p:cNvSpPr txBox="1">
            <a:spLocks noGrp="1"/>
          </p:cNvSpPr>
          <p:nvPr>
            <p:ph type="sldNum" idx="12"/>
          </p:nvPr>
        </p:nvSpPr>
        <p:spPr>
          <a:xfrm>
            <a:off x="5180013" y="6513513"/>
            <a:ext cx="3962400" cy="344487"/>
          </a:xfrm>
          <a:prstGeom prst="rect">
            <a:avLst/>
          </a:prstGeom>
          <a:noFill/>
          <a:ln>
            <a:noFill/>
          </a:ln>
        </p:spPr>
        <p:txBody>
          <a:bodyPr spcFirstLastPara="1" wrap="square" lIns="91425" tIns="45700" rIns="91425" bIns="45700" anchor="b"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1400" b="0" i="0" u="none" strike="noStrike" kern="0" cap="none" spc="0" normalizeH="0" baseline="0" noProof="0">
                <a:ln>
                  <a:noFill/>
                </a:ln>
                <a:solidFill>
                  <a:srgbClr val="00000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46</a:t>
            </a:fld>
            <a:endParaRPr kumimoji="0" sz="1400" b="0" i="0" u="none" strike="noStrike" kern="0" cap="none" spc="0" normalizeH="0" baseline="0" noProof="0">
              <a:ln>
                <a:noFill/>
              </a:ln>
              <a:solidFill>
                <a:srgbClr val="000000"/>
              </a:solidFill>
              <a:effectLst/>
              <a:uLnTx/>
              <a:uFillTx/>
              <a:latin typeface="Arial"/>
              <a:cs typeface="Arial"/>
              <a:sym typeface="Arial"/>
            </a:endParaRPr>
          </a:p>
        </p:txBody>
      </p:sp>
    </p:spTree>
    <p:extLst>
      <p:ext uri="{BB962C8B-B14F-4D97-AF65-F5344CB8AC3E}">
        <p14:creationId xmlns:p14="http://schemas.microsoft.com/office/powerpoint/2010/main" val="252640981"/>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190"/>
        <p:cNvGrpSpPr/>
        <p:nvPr/>
      </p:nvGrpSpPr>
      <p:grpSpPr>
        <a:xfrm>
          <a:off x="0" y="0"/>
          <a:ext cx="0" cy="0"/>
          <a:chOff x="0" y="0"/>
          <a:chExt cx="0" cy="0"/>
        </a:xfrm>
      </p:grpSpPr>
      <p:sp>
        <p:nvSpPr>
          <p:cNvPr id="5191" name="Google Shape;5191;p343:notes"/>
          <p:cNvSpPr>
            <a:spLocks noGrp="1" noRot="1" noChangeAspect="1"/>
          </p:cNvSpPr>
          <p:nvPr>
            <p:ph type="sldImg" idx="2"/>
          </p:nvPr>
        </p:nvSpPr>
        <p:spPr>
          <a:xfrm>
            <a:off x="2514600" y="857250"/>
            <a:ext cx="4114800" cy="231457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192" name="Google Shape;5192;p343:notes"/>
          <p:cNvSpPr txBox="1">
            <a:spLocks noGrp="1"/>
          </p:cNvSpPr>
          <p:nvPr>
            <p:ph type="body" idx="1"/>
          </p:nvPr>
        </p:nvSpPr>
        <p:spPr>
          <a:xfrm>
            <a:off x="914400" y="3300413"/>
            <a:ext cx="7315200" cy="2700337"/>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5193" name="Google Shape;5193;p343:notes"/>
          <p:cNvSpPr txBox="1">
            <a:spLocks noGrp="1"/>
          </p:cNvSpPr>
          <p:nvPr>
            <p:ph type="sldNum" idx="12"/>
          </p:nvPr>
        </p:nvSpPr>
        <p:spPr>
          <a:xfrm>
            <a:off x="5180013" y="6513513"/>
            <a:ext cx="3962400" cy="344487"/>
          </a:xfrm>
          <a:prstGeom prst="rect">
            <a:avLst/>
          </a:prstGeom>
          <a:noFill/>
          <a:ln>
            <a:noFill/>
          </a:ln>
        </p:spPr>
        <p:txBody>
          <a:bodyPr spcFirstLastPara="1" wrap="square" lIns="91425" tIns="45700" rIns="91425" bIns="45700" anchor="b"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1400" b="0" i="0" u="none" strike="noStrike" kern="0" cap="none" spc="0" normalizeH="0" baseline="0" noProof="0">
                <a:ln>
                  <a:noFill/>
                </a:ln>
                <a:solidFill>
                  <a:srgbClr val="00000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47</a:t>
            </a:fld>
            <a:endParaRPr kumimoji="0" sz="1400" b="0" i="0" u="none" strike="noStrike" kern="0" cap="none" spc="0" normalizeH="0" baseline="0" noProof="0">
              <a:ln>
                <a:noFill/>
              </a:ln>
              <a:solidFill>
                <a:srgbClr val="000000"/>
              </a:solidFill>
              <a:effectLst/>
              <a:uLnTx/>
              <a:uFillTx/>
              <a:latin typeface="Arial"/>
              <a:cs typeface="Arial"/>
              <a:sym typeface="Arial"/>
            </a:endParaRPr>
          </a:p>
        </p:txBody>
      </p:sp>
    </p:spTree>
    <p:extLst>
      <p:ext uri="{BB962C8B-B14F-4D97-AF65-F5344CB8AC3E}">
        <p14:creationId xmlns:p14="http://schemas.microsoft.com/office/powerpoint/2010/main" val="2122184596"/>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406"/>
        <p:cNvGrpSpPr/>
        <p:nvPr/>
      </p:nvGrpSpPr>
      <p:grpSpPr>
        <a:xfrm>
          <a:off x="0" y="0"/>
          <a:ext cx="0" cy="0"/>
          <a:chOff x="0" y="0"/>
          <a:chExt cx="0" cy="0"/>
        </a:xfrm>
      </p:grpSpPr>
      <p:sp>
        <p:nvSpPr>
          <p:cNvPr id="5407" name="Google Shape;5407;p367:notes"/>
          <p:cNvSpPr>
            <a:spLocks noGrp="1" noRot="1" noChangeAspect="1"/>
          </p:cNvSpPr>
          <p:nvPr>
            <p:ph type="sldImg" idx="2"/>
          </p:nvPr>
        </p:nvSpPr>
        <p:spPr>
          <a:xfrm>
            <a:off x="2514600" y="857250"/>
            <a:ext cx="4114800" cy="231457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408" name="Google Shape;5408;p367:notes"/>
          <p:cNvSpPr txBox="1">
            <a:spLocks noGrp="1"/>
          </p:cNvSpPr>
          <p:nvPr>
            <p:ph type="body" idx="1"/>
          </p:nvPr>
        </p:nvSpPr>
        <p:spPr>
          <a:xfrm>
            <a:off x="914400" y="3300413"/>
            <a:ext cx="7315200" cy="2700337"/>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5409" name="Google Shape;5409;p367:notes"/>
          <p:cNvSpPr txBox="1">
            <a:spLocks noGrp="1"/>
          </p:cNvSpPr>
          <p:nvPr>
            <p:ph type="sldNum" idx="12"/>
          </p:nvPr>
        </p:nvSpPr>
        <p:spPr>
          <a:xfrm>
            <a:off x="5180013" y="6513513"/>
            <a:ext cx="3962400" cy="344487"/>
          </a:xfrm>
          <a:prstGeom prst="rect">
            <a:avLst/>
          </a:prstGeom>
          <a:noFill/>
          <a:ln>
            <a:noFill/>
          </a:ln>
        </p:spPr>
        <p:txBody>
          <a:bodyPr spcFirstLastPara="1" wrap="square" lIns="91425" tIns="45700" rIns="91425" bIns="45700" anchor="b"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1400" b="0" i="0" u="none" strike="noStrike" kern="0" cap="none" spc="0" normalizeH="0" baseline="0" noProof="0">
                <a:ln>
                  <a:noFill/>
                </a:ln>
                <a:solidFill>
                  <a:srgbClr val="00000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48</a:t>
            </a:fld>
            <a:endParaRPr kumimoji="0" sz="1400" b="0" i="0" u="none" strike="noStrike" kern="0" cap="none" spc="0" normalizeH="0" baseline="0" noProof="0">
              <a:ln>
                <a:noFill/>
              </a:ln>
              <a:solidFill>
                <a:srgbClr val="000000"/>
              </a:solidFill>
              <a:effectLst/>
              <a:uLnTx/>
              <a:uFillTx/>
              <a:latin typeface="Arial"/>
              <a:cs typeface="Arial"/>
              <a:sym typeface="Arial"/>
            </a:endParaRPr>
          </a:p>
        </p:txBody>
      </p:sp>
    </p:spTree>
    <p:extLst>
      <p:ext uri="{BB962C8B-B14F-4D97-AF65-F5344CB8AC3E}">
        <p14:creationId xmlns:p14="http://schemas.microsoft.com/office/powerpoint/2010/main" val="169814265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2C1B413F-1447-4AA6-B801-633C3E9B702A}" type="slidenum">
              <a:rPr lang="en-GB" smtClean="0"/>
              <a:t>7</a:t>
            </a:fld>
            <a:endParaRPr lang="en-GB"/>
          </a:p>
        </p:txBody>
      </p:sp>
    </p:spTree>
    <p:extLst>
      <p:ext uri="{BB962C8B-B14F-4D97-AF65-F5344CB8AC3E}">
        <p14:creationId xmlns:p14="http://schemas.microsoft.com/office/powerpoint/2010/main" val="728183338"/>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190"/>
        <p:cNvGrpSpPr/>
        <p:nvPr/>
      </p:nvGrpSpPr>
      <p:grpSpPr>
        <a:xfrm>
          <a:off x="0" y="0"/>
          <a:ext cx="0" cy="0"/>
          <a:chOff x="0" y="0"/>
          <a:chExt cx="0" cy="0"/>
        </a:xfrm>
      </p:grpSpPr>
      <p:sp>
        <p:nvSpPr>
          <p:cNvPr id="5191" name="Google Shape;5191;p343:notes"/>
          <p:cNvSpPr>
            <a:spLocks noGrp="1" noRot="1" noChangeAspect="1"/>
          </p:cNvSpPr>
          <p:nvPr>
            <p:ph type="sldImg" idx="2"/>
          </p:nvPr>
        </p:nvSpPr>
        <p:spPr>
          <a:xfrm>
            <a:off x="2514600" y="857250"/>
            <a:ext cx="4114800" cy="231457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192" name="Google Shape;5192;p343:notes"/>
          <p:cNvSpPr txBox="1">
            <a:spLocks noGrp="1"/>
          </p:cNvSpPr>
          <p:nvPr>
            <p:ph type="body" idx="1"/>
          </p:nvPr>
        </p:nvSpPr>
        <p:spPr>
          <a:xfrm>
            <a:off x="914400" y="3300413"/>
            <a:ext cx="7315200" cy="2700337"/>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5193" name="Google Shape;5193;p343:notes"/>
          <p:cNvSpPr txBox="1">
            <a:spLocks noGrp="1"/>
          </p:cNvSpPr>
          <p:nvPr>
            <p:ph type="sldNum" idx="12"/>
          </p:nvPr>
        </p:nvSpPr>
        <p:spPr>
          <a:xfrm>
            <a:off x="5180013" y="6513513"/>
            <a:ext cx="3962400" cy="344487"/>
          </a:xfrm>
          <a:prstGeom prst="rect">
            <a:avLst/>
          </a:prstGeom>
          <a:noFill/>
          <a:ln>
            <a:noFill/>
          </a:ln>
        </p:spPr>
        <p:txBody>
          <a:bodyPr spcFirstLastPara="1" wrap="square" lIns="91425" tIns="45700" rIns="91425" bIns="45700" anchor="b"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1400" b="0" i="0" u="none" strike="noStrike" kern="0" cap="none" spc="0" normalizeH="0" baseline="0" noProof="0">
                <a:ln>
                  <a:noFill/>
                </a:ln>
                <a:solidFill>
                  <a:srgbClr val="00000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49</a:t>
            </a:fld>
            <a:endParaRPr kumimoji="0" sz="1400" b="0" i="0" u="none" strike="noStrike" kern="0" cap="none" spc="0" normalizeH="0" baseline="0" noProof="0">
              <a:ln>
                <a:noFill/>
              </a:ln>
              <a:solidFill>
                <a:srgbClr val="000000"/>
              </a:solidFill>
              <a:effectLst/>
              <a:uLnTx/>
              <a:uFillTx/>
              <a:latin typeface="Arial"/>
              <a:cs typeface="Arial"/>
              <a:sym typeface="Arial"/>
            </a:endParaRPr>
          </a:p>
        </p:txBody>
      </p:sp>
    </p:spTree>
    <p:extLst>
      <p:ext uri="{BB962C8B-B14F-4D97-AF65-F5344CB8AC3E}">
        <p14:creationId xmlns:p14="http://schemas.microsoft.com/office/powerpoint/2010/main" val="194332064"/>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406"/>
        <p:cNvGrpSpPr/>
        <p:nvPr/>
      </p:nvGrpSpPr>
      <p:grpSpPr>
        <a:xfrm>
          <a:off x="0" y="0"/>
          <a:ext cx="0" cy="0"/>
          <a:chOff x="0" y="0"/>
          <a:chExt cx="0" cy="0"/>
        </a:xfrm>
      </p:grpSpPr>
      <p:sp>
        <p:nvSpPr>
          <p:cNvPr id="5407" name="Google Shape;5407;p367:notes"/>
          <p:cNvSpPr>
            <a:spLocks noGrp="1" noRot="1" noChangeAspect="1"/>
          </p:cNvSpPr>
          <p:nvPr>
            <p:ph type="sldImg" idx="2"/>
          </p:nvPr>
        </p:nvSpPr>
        <p:spPr>
          <a:xfrm>
            <a:off x="2514600" y="857250"/>
            <a:ext cx="4114800" cy="231457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408" name="Google Shape;5408;p367:notes"/>
          <p:cNvSpPr txBox="1">
            <a:spLocks noGrp="1"/>
          </p:cNvSpPr>
          <p:nvPr>
            <p:ph type="body" idx="1"/>
          </p:nvPr>
        </p:nvSpPr>
        <p:spPr>
          <a:xfrm>
            <a:off x="914400" y="3300413"/>
            <a:ext cx="7315200" cy="2700337"/>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5409" name="Google Shape;5409;p367:notes"/>
          <p:cNvSpPr txBox="1">
            <a:spLocks noGrp="1"/>
          </p:cNvSpPr>
          <p:nvPr>
            <p:ph type="sldNum" idx="12"/>
          </p:nvPr>
        </p:nvSpPr>
        <p:spPr>
          <a:xfrm>
            <a:off x="5180013" y="6513513"/>
            <a:ext cx="3962400" cy="344487"/>
          </a:xfrm>
          <a:prstGeom prst="rect">
            <a:avLst/>
          </a:prstGeom>
          <a:noFill/>
          <a:ln>
            <a:noFill/>
          </a:ln>
        </p:spPr>
        <p:txBody>
          <a:bodyPr spcFirstLastPara="1" wrap="square" lIns="91425" tIns="45700" rIns="91425" bIns="45700" anchor="b"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1400" b="0" i="0" u="none" strike="noStrike" kern="0" cap="none" spc="0" normalizeH="0" baseline="0" noProof="0">
                <a:ln>
                  <a:noFill/>
                </a:ln>
                <a:solidFill>
                  <a:srgbClr val="00000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50</a:t>
            </a:fld>
            <a:endParaRPr kumimoji="0" sz="1400" b="0" i="0" u="none" strike="noStrike" kern="0" cap="none" spc="0" normalizeH="0" baseline="0" noProof="0">
              <a:ln>
                <a:noFill/>
              </a:ln>
              <a:solidFill>
                <a:srgbClr val="000000"/>
              </a:solidFill>
              <a:effectLst/>
              <a:uLnTx/>
              <a:uFillTx/>
              <a:latin typeface="Arial"/>
              <a:cs typeface="Arial"/>
              <a:sym typeface="Arial"/>
            </a:endParaRPr>
          </a:p>
        </p:txBody>
      </p:sp>
    </p:spTree>
    <p:extLst>
      <p:ext uri="{BB962C8B-B14F-4D97-AF65-F5344CB8AC3E}">
        <p14:creationId xmlns:p14="http://schemas.microsoft.com/office/powerpoint/2010/main" val="1552614042"/>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190"/>
        <p:cNvGrpSpPr/>
        <p:nvPr/>
      </p:nvGrpSpPr>
      <p:grpSpPr>
        <a:xfrm>
          <a:off x="0" y="0"/>
          <a:ext cx="0" cy="0"/>
          <a:chOff x="0" y="0"/>
          <a:chExt cx="0" cy="0"/>
        </a:xfrm>
      </p:grpSpPr>
      <p:sp>
        <p:nvSpPr>
          <p:cNvPr id="5191" name="Google Shape;5191;p343:notes"/>
          <p:cNvSpPr>
            <a:spLocks noGrp="1" noRot="1" noChangeAspect="1"/>
          </p:cNvSpPr>
          <p:nvPr>
            <p:ph type="sldImg" idx="2"/>
          </p:nvPr>
        </p:nvSpPr>
        <p:spPr>
          <a:xfrm>
            <a:off x="2514600" y="857250"/>
            <a:ext cx="4114800" cy="231457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192" name="Google Shape;5192;p343:notes"/>
          <p:cNvSpPr txBox="1">
            <a:spLocks noGrp="1"/>
          </p:cNvSpPr>
          <p:nvPr>
            <p:ph type="body" idx="1"/>
          </p:nvPr>
        </p:nvSpPr>
        <p:spPr>
          <a:xfrm>
            <a:off x="914400" y="3300413"/>
            <a:ext cx="7315200" cy="2700337"/>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5193" name="Google Shape;5193;p343:notes"/>
          <p:cNvSpPr txBox="1">
            <a:spLocks noGrp="1"/>
          </p:cNvSpPr>
          <p:nvPr>
            <p:ph type="sldNum" idx="12"/>
          </p:nvPr>
        </p:nvSpPr>
        <p:spPr>
          <a:xfrm>
            <a:off x="5180013" y="6513513"/>
            <a:ext cx="3962400" cy="344487"/>
          </a:xfrm>
          <a:prstGeom prst="rect">
            <a:avLst/>
          </a:prstGeom>
          <a:noFill/>
          <a:ln>
            <a:noFill/>
          </a:ln>
        </p:spPr>
        <p:txBody>
          <a:bodyPr spcFirstLastPara="1" wrap="square" lIns="91425" tIns="45700" rIns="91425" bIns="45700" anchor="b"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1400" b="0" i="0" u="none" strike="noStrike" kern="0" cap="none" spc="0" normalizeH="0" baseline="0" noProof="0">
                <a:ln>
                  <a:noFill/>
                </a:ln>
                <a:solidFill>
                  <a:srgbClr val="00000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51</a:t>
            </a:fld>
            <a:endParaRPr kumimoji="0" sz="1400" b="0" i="0" u="none" strike="noStrike" kern="0" cap="none" spc="0" normalizeH="0" baseline="0" noProof="0">
              <a:ln>
                <a:noFill/>
              </a:ln>
              <a:solidFill>
                <a:srgbClr val="000000"/>
              </a:solidFill>
              <a:effectLst/>
              <a:uLnTx/>
              <a:uFillTx/>
              <a:latin typeface="Arial"/>
              <a:cs typeface="Arial"/>
              <a:sym typeface="Arial"/>
            </a:endParaRPr>
          </a:p>
        </p:txBody>
      </p:sp>
    </p:spTree>
    <p:extLst>
      <p:ext uri="{BB962C8B-B14F-4D97-AF65-F5344CB8AC3E}">
        <p14:creationId xmlns:p14="http://schemas.microsoft.com/office/powerpoint/2010/main" val="3308066898"/>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406"/>
        <p:cNvGrpSpPr/>
        <p:nvPr/>
      </p:nvGrpSpPr>
      <p:grpSpPr>
        <a:xfrm>
          <a:off x="0" y="0"/>
          <a:ext cx="0" cy="0"/>
          <a:chOff x="0" y="0"/>
          <a:chExt cx="0" cy="0"/>
        </a:xfrm>
      </p:grpSpPr>
      <p:sp>
        <p:nvSpPr>
          <p:cNvPr id="5407" name="Google Shape;5407;p367:notes"/>
          <p:cNvSpPr>
            <a:spLocks noGrp="1" noRot="1" noChangeAspect="1"/>
          </p:cNvSpPr>
          <p:nvPr>
            <p:ph type="sldImg" idx="2"/>
          </p:nvPr>
        </p:nvSpPr>
        <p:spPr>
          <a:xfrm>
            <a:off x="2514600" y="857250"/>
            <a:ext cx="4114800" cy="231457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408" name="Google Shape;5408;p367:notes"/>
          <p:cNvSpPr txBox="1">
            <a:spLocks noGrp="1"/>
          </p:cNvSpPr>
          <p:nvPr>
            <p:ph type="body" idx="1"/>
          </p:nvPr>
        </p:nvSpPr>
        <p:spPr>
          <a:xfrm>
            <a:off x="914400" y="3300413"/>
            <a:ext cx="7315200" cy="2700337"/>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5409" name="Google Shape;5409;p367:notes"/>
          <p:cNvSpPr txBox="1">
            <a:spLocks noGrp="1"/>
          </p:cNvSpPr>
          <p:nvPr>
            <p:ph type="sldNum" idx="12"/>
          </p:nvPr>
        </p:nvSpPr>
        <p:spPr>
          <a:xfrm>
            <a:off x="5180013" y="6513513"/>
            <a:ext cx="3962400" cy="344487"/>
          </a:xfrm>
          <a:prstGeom prst="rect">
            <a:avLst/>
          </a:prstGeom>
          <a:noFill/>
          <a:ln>
            <a:noFill/>
          </a:ln>
        </p:spPr>
        <p:txBody>
          <a:bodyPr spcFirstLastPara="1" wrap="square" lIns="91425" tIns="45700" rIns="91425" bIns="45700" anchor="b"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1400" b="0" i="0" u="none" strike="noStrike" kern="0" cap="none" spc="0" normalizeH="0" baseline="0" noProof="0">
                <a:ln>
                  <a:noFill/>
                </a:ln>
                <a:solidFill>
                  <a:srgbClr val="00000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52</a:t>
            </a:fld>
            <a:endParaRPr kumimoji="0" sz="1400" b="0" i="0" u="none" strike="noStrike" kern="0" cap="none" spc="0" normalizeH="0" baseline="0" noProof="0">
              <a:ln>
                <a:noFill/>
              </a:ln>
              <a:solidFill>
                <a:srgbClr val="000000"/>
              </a:solidFill>
              <a:effectLst/>
              <a:uLnTx/>
              <a:uFillTx/>
              <a:latin typeface="Arial"/>
              <a:cs typeface="Arial"/>
              <a:sym typeface="Arial"/>
            </a:endParaRPr>
          </a:p>
        </p:txBody>
      </p:sp>
    </p:spTree>
    <p:extLst>
      <p:ext uri="{BB962C8B-B14F-4D97-AF65-F5344CB8AC3E}">
        <p14:creationId xmlns:p14="http://schemas.microsoft.com/office/powerpoint/2010/main" val="2894863660"/>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190"/>
        <p:cNvGrpSpPr/>
        <p:nvPr/>
      </p:nvGrpSpPr>
      <p:grpSpPr>
        <a:xfrm>
          <a:off x="0" y="0"/>
          <a:ext cx="0" cy="0"/>
          <a:chOff x="0" y="0"/>
          <a:chExt cx="0" cy="0"/>
        </a:xfrm>
      </p:grpSpPr>
      <p:sp>
        <p:nvSpPr>
          <p:cNvPr id="5191" name="Google Shape;5191;p343:notes"/>
          <p:cNvSpPr>
            <a:spLocks noGrp="1" noRot="1" noChangeAspect="1"/>
          </p:cNvSpPr>
          <p:nvPr>
            <p:ph type="sldImg" idx="2"/>
          </p:nvPr>
        </p:nvSpPr>
        <p:spPr>
          <a:xfrm>
            <a:off x="2514600" y="857250"/>
            <a:ext cx="4114800" cy="231457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192" name="Google Shape;5192;p343:notes"/>
          <p:cNvSpPr txBox="1">
            <a:spLocks noGrp="1"/>
          </p:cNvSpPr>
          <p:nvPr>
            <p:ph type="body" idx="1"/>
          </p:nvPr>
        </p:nvSpPr>
        <p:spPr>
          <a:xfrm>
            <a:off x="914400" y="3300413"/>
            <a:ext cx="7315200" cy="2700337"/>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5193" name="Google Shape;5193;p343:notes"/>
          <p:cNvSpPr txBox="1">
            <a:spLocks noGrp="1"/>
          </p:cNvSpPr>
          <p:nvPr>
            <p:ph type="sldNum" idx="12"/>
          </p:nvPr>
        </p:nvSpPr>
        <p:spPr>
          <a:xfrm>
            <a:off x="5180013" y="6513513"/>
            <a:ext cx="3962400" cy="344487"/>
          </a:xfrm>
          <a:prstGeom prst="rect">
            <a:avLst/>
          </a:prstGeom>
          <a:noFill/>
          <a:ln>
            <a:noFill/>
          </a:ln>
        </p:spPr>
        <p:txBody>
          <a:bodyPr spcFirstLastPara="1" wrap="square" lIns="91425" tIns="45700" rIns="91425" bIns="45700" anchor="b"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1400" b="0" i="0" u="none" strike="noStrike" kern="0" cap="none" spc="0" normalizeH="0" baseline="0" noProof="0">
                <a:ln>
                  <a:noFill/>
                </a:ln>
                <a:solidFill>
                  <a:srgbClr val="00000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53</a:t>
            </a:fld>
            <a:endParaRPr kumimoji="0" sz="1400" b="0" i="0" u="none" strike="noStrike" kern="0" cap="none" spc="0" normalizeH="0" baseline="0" noProof="0">
              <a:ln>
                <a:noFill/>
              </a:ln>
              <a:solidFill>
                <a:srgbClr val="000000"/>
              </a:solidFill>
              <a:effectLst/>
              <a:uLnTx/>
              <a:uFillTx/>
              <a:latin typeface="Arial"/>
              <a:cs typeface="Arial"/>
              <a:sym typeface="Arial"/>
            </a:endParaRPr>
          </a:p>
        </p:txBody>
      </p:sp>
    </p:spTree>
    <p:extLst>
      <p:ext uri="{BB962C8B-B14F-4D97-AF65-F5344CB8AC3E}">
        <p14:creationId xmlns:p14="http://schemas.microsoft.com/office/powerpoint/2010/main" val="3073721797"/>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406"/>
        <p:cNvGrpSpPr/>
        <p:nvPr/>
      </p:nvGrpSpPr>
      <p:grpSpPr>
        <a:xfrm>
          <a:off x="0" y="0"/>
          <a:ext cx="0" cy="0"/>
          <a:chOff x="0" y="0"/>
          <a:chExt cx="0" cy="0"/>
        </a:xfrm>
      </p:grpSpPr>
      <p:sp>
        <p:nvSpPr>
          <p:cNvPr id="5407" name="Google Shape;5407;p367:notes"/>
          <p:cNvSpPr>
            <a:spLocks noGrp="1" noRot="1" noChangeAspect="1"/>
          </p:cNvSpPr>
          <p:nvPr>
            <p:ph type="sldImg" idx="2"/>
          </p:nvPr>
        </p:nvSpPr>
        <p:spPr>
          <a:xfrm>
            <a:off x="2514600" y="857250"/>
            <a:ext cx="4114800" cy="231457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408" name="Google Shape;5408;p367:notes"/>
          <p:cNvSpPr txBox="1">
            <a:spLocks noGrp="1"/>
          </p:cNvSpPr>
          <p:nvPr>
            <p:ph type="body" idx="1"/>
          </p:nvPr>
        </p:nvSpPr>
        <p:spPr>
          <a:xfrm>
            <a:off x="914400" y="3300413"/>
            <a:ext cx="7315200" cy="2700337"/>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5409" name="Google Shape;5409;p367:notes"/>
          <p:cNvSpPr txBox="1">
            <a:spLocks noGrp="1"/>
          </p:cNvSpPr>
          <p:nvPr>
            <p:ph type="sldNum" idx="12"/>
          </p:nvPr>
        </p:nvSpPr>
        <p:spPr>
          <a:xfrm>
            <a:off x="5180013" y="6513513"/>
            <a:ext cx="3962400" cy="344487"/>
          </a:xfrm>
          <a:prstGeom prst="rect">
            <a:avLst/>
          </a:prstGeom>
          <a:noFill/>
          <a:ln>
            <a:noFill/>
          </a:ln>
        </p:spPr>
        <p:txBody>
          <a:bodyPr spcFirstLastPara="1" wrap="square" lIns="91425" tIns="45700" rIns="91425" bIns="45700" anchor="b"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1400" b="0" i="0" u="none" strike="noStrike" kern="0" cap="none" spc="0" normalizeH="0" baseline="0" noProof="0">
                <a:ln>
                  <a:noFill/>
                </a:ln>
                <a:solidFill>
                  <a:srgbClr val="00000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54</a:t>
            </a:fld>
            <a:endParaRPr kumimoji="0" sz="1400" b="0" i="0" u="none" strike="noStrike" kern="0" cap="none" spc="0" normalizeH="0" baseline="0" noProof="0">
              <a:ln>
                <a:noFill/>
              </a:ln>
              <a:solidFill>
                <a:srgbClr val="000000"/>
              </a:solidFill>
              <a:effectLst/>
              <a:uLnTx/>
              <a:uFillTx/>
              <a:latin typeface="Arial"/>
              <a:cs typeface="Arial"/>
              <a:sym typeface="Arial"/>
            </a:endParaRPr>
          </a:p>
        </p:txBody>
      </p:sp>
    </p:spTree>
    <p:extLst>
      <p:ext uri="{BB962C8B-B14F-4D97-AF65-F5344CB8AC3E}">
        <p14:creationId xmlns:p14="http://schemas.microsoft.com/office/powerpoint/2010/main" val="1240260837"/>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190"/>
        <p:cNvGrpSpPr/>
        <p:nvPr/>
      </p:nvGrpSpPr>
      <p:grpSpPr>
        <a:xfrm>
          <a:off x="0" y="0"/>
          <a:ext cx="0" cy="0"/>
          <a:chOff x="0" y="0"/>
          <a:chExt cx="0" cy="0"/>
        </a:xfrm>
      </p:grpSpPr>
      <p:sp>
        <p:nvSpPr>
          <p:cNvPr id="5191" name="Google Shape;5191;p343:notes"/>
          <p:cNvSpPr>
            <a:spLocks noGrp="1" noRot="1" noChangeAspect="1"/>
          </p:cNvSpPr>
          <p:nvPr>
            <p:ph type="sldImg" idx="2"/>
          </p:nvPr>
        </p:nvSpPr>
        <p:spPr>
          <a:xfrm>
            <a:off x="2514600" y="857250"/>
            <a:ext cx="4114800" cy="231457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192" name="Google Shape;5192;p343:notes"/>
          <p:cNvSpPr txBox="1">
            <a:spLocks noGrp="1"/>
          </p:cNvSpPr>
          <p:nvPr>
            <p:ph type="body" idx="1"/>
          </p:nvPr>
        </p:nvSpPr>
        <p:spPr>
          <a:xfrm>
            <a:off x="914400" y="3300413"/>
            <a:ext cx="7315200" cy="2700337"/>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5193" name="Google Shape;5193;p343:notes"/>
          <p:cNvSpPr txBox="1">
            <a:spLocks noGrp="1"/>
          </p:cNvSpPr>
          <p:nvPr>
            <p:ph type="sldNum" idx="12"/>
          </p:nvPr>
        </p:nvSpPr>
        <p:spPr>
          <a:xfrm>
            <a:off x="5180013" y="6513513"/>
            <a:ext cx="3962400" cy="344487"/>
          </a:xfrm>
          <a:prstGeom prst="rect">
            <a:avLst/>
          </a:prstGeom>
          <a:noFill/>
          <a:ln>
            <a:noFill/>
          </a:ln>
        </p:spPr>
        <p:txBody>
          <a:bodyPr spcFirstLastPara="1" wrap="square" lIns="91425" tIns="45700" rIns="91425" bIns="45700" anchor="b"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1400" b="0" i="0" u="none" strike="noStrike" kern="0" cap="none" spc="0" normalizeH="0" baseline="0" noProof="0">
                <a:ln>
                  <a:noFill/>
                </a:ln>
                <a:solidFill>
                  <a:srgbClr val="00000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55</a:t>
            </a:fld>
            <a:endParaRPr kumimoji="0" sz="1400" b="0" i="0" u="none" strike="noStrike" kern="0" cap="none" spc="0" normalizeH="0" baseline="0" noProof="0">
              <a:ln>
                <a:noFill/>
              </a:ln>
              <a:solidFill>
                <a:srgbClr val="000000"/>
              </a:solidFill>
              <a:effectLst/>
              <a:uLnTx/>
              <a:uFillTx/>
              <a:latin typeface="Arial"/>
              <a:cs typeface="Arial"/>
              <a:sym typeface="Arial"/>
            </a:endParaRPr>
          </a:p>
        </p:txBody>
      </p:sp>
    </p:spTree>
    <p:extLst>
      <p:ext uri="{BB962C8B-B14F-4D97-AF65-F5344CB8AC3E}">
        <p14:creationId xmlns:p14="http://schemas.microsoft.com/office/powerpoint/2010/main" val="2369050444"/>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406"/>
        <p:cNvGrpSpPr/>
        <p:nvPr/>
      </p:nvGrpSpPr>
      <p:grpSpPr>
        <a:xfrm>
          <a:off x="0" y="0"/>
          <a:ext cx="0" cy="0"/>
          <a:chOff x="0" y="0"/>
          <a:chExt cx="0" cy="0"/>
        </a:xfrm>
      </p:grpSpPr>
      <p:sp>
        <p:nvSpPr>
          <p:cNvPr id="5407" name="Google Shape;5407;p367:notes"/>
          <p:cNvSpPr>
            <a:spLocks noGrp="1" noRot="1" noChangeAspect="1"/>
          </p:cNvSpPr>
          <p:nvPr>
            <p:ph type="sldImg" idx="2"/>
          </p:nvPr>
        </p:nvSpPr>
        <p:spPr>
          <a:xfrm>
            <a:off x="2514600" y="857250"/>
            <a:ext cx="4114800" cy="231457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408" name="Google Shape;5408;p367:notes"/>
          <p:cNvSpPr txBox="1">
            <a:spLocks noGrp="1"/>
          </p:cNvSpPr>
          <p:nvPr>
            <p:ph type="body" idx="1"/>
          </p:nvPr>
        </p:nvSpPr>
        <p:spPr>
          <a:xfrm>
            <a:off x="914400" y="3300413"/>
            <a:ext cx="7315200" cy="2700337"/>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5409" name="Google Shape;5409;p367:notes"/>
          <p:cNvSpPr txBox="1">
            <a:spLocks noGrp="1"/>
          </p:cNvSpPr>
          <p:nvPr>
            <p:ph type="sldNum" idx="12"/>
          </p:nvPr>
        </p:nvSpPr>
        <p:spPr>
          <a:xfrm>
            <a:off x="5180013" y="6513513"/>
            <a:ext cx="3962400" cy="344487"/>
          </a:xfrm>
          <a:prstGeom prst="rect">
            <a:avLst/>
          </a:prstGeom>
          <a:noFill/>
          <a:ln>
            <a:noFill/>
          </a:ln>
        </p:spPr>
        <p:txBody>
          <a:bodyPr spcFirstLastPara="1" wrap="square" lIns="91425" tIns="45700" rIns="91425" bIns="45700" anchor="b"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1400" b="0" i="0" u="none" strike="noStrike" kern="0" cap="none" spc="0" normalizeH="0" baseline="0" noProof="0">
                <a:ln>
                  <a:noFill/>
                </a:ln>
                <a:solidFill>
                  <a:srgbClr val="00000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56</a:t>
            </a:fld>
            <a:endParaRPr kumimoji="0" sz="1400" b="0" i="0" u="none" strike="noStrike" kern="0" cap="none" spc="0" normalizeH="0" baseline="0" noProof="0">
              <a:ln>
                <a:noFill/>
              </a:ln>
              <a:solidFill>
                <a:srgbClr val="000000"/>
              </a:solidFill>
              <a:effectLst/>
              <a:uLnTx/>
              <a:uFillTx/>
              <a:latin typeface="Arial"/>
              <a:cs typeface="Arial"/>
              <a:sym typeface="Arial"/>
            </a:endParaRPr>
          </a:p>
        </p:txBody>
      </p:sp>
    </p:spTree>
    <p:extLst>
      <p:ext uri="{BB962C8B-B14F-4D97-AF65-F5344CB8AC3E}">
        <p14:creationId xmlns:p14="http://schemas.microsoft.com/office/powerpoint/2010/main" val="3547512115"/>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190"/>
        <p:cNvGrpSpPr/>
        <p:nvPr/>
      </p:nvGrpSpPr>
      <p:grpSpPr>
        <a:xfrm>
          <a:off x="0" y="0"/>
          <a:ext cx="0" cy="0"/>
          <a:chOff x="0" y="0"/>
          <a:chExt cx="0" cy="0"/>
        </a:xfrm>
      </p:grpSpPr>
      <p:sp>
        <p:nvSpPr>
          <p:cNvPr id="5191" name="Google Shape;5191;p343:notes"/>
          <p:cNvSpPr>
            <a:spLocks noGrp="1" noRot="1" noChangeAspect="1"/>
          </p:cNvSpPr>
          <p:nvPr>
            <p:ph type="sldImg" idx="2"/>
          </p:nvPr>
        </p:nvSpPr>
        <p:spPr>
          <a:xfrm>
            <a:off x="2514600" y="857250"/>
            <a:ext cx="4114800" cy="231457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192" name="Google Shape;5192;p343:notes"/>
          <p:cNvSpPr txBox="1">
            <a:spLocks noGrp="1"/>
          </p:cNvSpPr>
          <p:nvPr>
            <p:ph type="body" idx="1"/>
          </p:nvPr>
        </p:nvSpPr>
        <p:spPr>
          <a:xfrm>
            <a:off x="914400" y="3300413"/>
            <a:ext cx="7315200" cy="2700337"/>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5193" name="Google Shape;5193;p343:notes"/>
          <p:cNvSpPr txBox="1">
            <a:spLocks noGrp="1"/>
          </p:cNvSpPr>
          <p:nvPr>
            <p:ph type="sldNum" idx="12"/>
          </p:nvPr>
        </p:nvSpPr>
        <p:spPr>
          <a:xfrm>
            <a:off x="5180013" y="6513513"/>
            <a:ext cx="3962400" cy="344487"/>
          </a:xfrm>
          <a:prstGeom prst="rect">
            <a:avLst/>
          </a:prstGeom>
          <a:noFill/>
          <a:ln>
            <a:noFill/>
          </a:ln>
        </p:spPr>
        <p:txBody>
          <a:bodyPr spcFirstLastPara="1" wrap="square" lIns="91425" tIns="45700" rIns="91425" bIns="45700" anchor="b"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1400" b="0" i="0" u="none" strike="noStrike" kern="0" cap="none" spc="0" normalizeH="0" baseline="0" noProof="0">
                <a:ln>
                  <a:noFill/>
                </a:ln>
                <a:solidFill>
                  <a:srgbClr val="00000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57</a:t>
            </a:fld>
            <a:endParaRPr kumimoji="0" sz="1400" b="0" i="0" u="none" strike="noStrike" kern="0" cap="none" spc="0" normalizeH="0" baseline="0" noProof="0">
              <a:ln>
                <a:noFill/>
              </a:ln>
              <a:solidFill>
                <a:srgbClr val="000000"/>
              </a:solidFill>
              <a:effectLst/>
              <a:uLnTx/>
              <a:uFillTx/>
              <a:latin typeface="Arial"/>
              <a:cs typeface="Arial"/>
              <a:sym typeface="Arial"/>
            </a:endParaRPr>
          </a:p>
        </p:txBody>
      </p:sp>
    </p:spTree>
    <p:extLst>
      <p:ext uri="{BB962C8B-B14F-4D97-AF65-F5344CB8AC3E}">
        <p14:creationId xmlns:p14="http://schemas.microsoft.com/office/powerpoint/2010/main" val="748245822"/>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406"/>
        <p:cNvGrpSpPr/>
        <p:nvPr/>
      </p:nvGrpSpPr>
      <p:grpSpPr>
        <a:xfrm>
          <a:off x="0" y="0"/>
          <a:ext cx="0" cy="0"/>
          <a:chOff x="0" y="0"/>
          <a:chExt cx="0" cy="0"/>
        </a:xfrm>
      </p:grpSpPr>
      <p:sp>
        <p:nvSpPr>
          <p:cNvPr id="5407" name="Google Shape;5407;p367:notes"/>
          <p:cNvSpPr>
            <a:spLocks noGrp="1" noRot="1" noChangeAspect="1"/>
          </p:cNvSpPr>
          <p:nvPr>
            <p:ph type="sldImg" idx="2"/>
          </p:nvPr>
        </p:nvSpPr>
        <p:spPr>
          <a:xfrm>
            <a:off x="2514600" y="857250"/>
            <a:ext cx="4114800" cy="231457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408" name="Google Shape;5408;p367:notes"/>
          <p:cNvSpPr txBox="1">
            <a:spLocks noGrp="1"/>
          </p:cNvSpPr>
          <p:nvPr>
            <p:ph type="body" idx="1"/>
          </p:nvPr>
        </p:nvSpPr>
        <p:spPr>
          <a:xfrm>
            <a:off x="914400" y="3300413"/>
            <a:ext cx="7315200" cy="2700337"/>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5409" name="Google Shape;5409;p367:notes"/>
          <p:cNvSpPr txBox="1">
            <a:spLocks noGrp="1"/>
          </p:cNvSpPr>
          <p:nvPr>
            <p:ph type="sldNum" idx="12"/>
          </p:nvPr>
        </p:nvSpPr>
        <p:spPr>
          <a:xfrm>
            <a:off x="5180013" y="6513513"/>
            <a:ext cx="3962400" cy="344487"/>
          </a:xfrm>
          <a:prstGeom prst="rect">
            <a:avLst/>
          </a:prstGeom>
          <a:noFill/>
          <a:ln>
            <a:noFill/>
          </a:ln>
        </p:spPr>
        <p:txBody>
          <a:bodyPr spcFirstLastPara="1" wrap="square" lIns="91425" tIns="45700" rIns="91425" bIns="45700" anchor="b"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1400" b="0" i="0" u="none" strike="noStrike" kern="0" cap="none" spc="0" normalizeH="0" baseline="0" noProof="0">
                <a:ln>
                  <a:noFill/>
                </a:ln>
                <a:solidFill>
                  <a:srgbClr val="00000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58</a:t>
            </a:fld>
            <a:endParaRPr kumimoji="0" sz="1400" b="0" i="0" u="none" strike="noStrike" kern="0" cap="none" spc="0" normalizeH="0" baseline="0" noProof="0">
              <a:ln>
                <a:noFill/>
              </a:ln>
              <a:solidFill>
                <a:srgbClr val="000000"/>
              </a:solidFill>
              <a:effectLst/>
              <a:uLnTx/>
              <a:uFillTx/>
              <a:latin typeface="Arial"/>
              <a:cs typeface="Arial"/>
              <a:sym typeface="Arial"/>
            </a:endParaRPr>
          </a:p>
        </p:txBody>
      </p:sp>
    </p:spTree>
    <p:extLst>
      <p:ext uri="{BB962C8B-B14F-4D97-AF65-F5344CB8AC3E}">
        <p14:creationId xmlns:p14="http://schemas.microsoft.com/office/powerpoint/2010/main" val="94830872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C18634F-D669-42B8-9A09-60E7A21DC011}"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245194356"/>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190"/>
        <p:cNvGrpSpPr/>
        <p:nvPr/>
      </p:nvGrpSpPr>
      <p:grpSpPr>
        <a:xfrm>
          <a:off x="0" y="0"/>
          <a:ext cx="0" cy="0"/>
          <a:chOff x="0" y="0"/>
          <a:chExt cx="0" cy="0"/>
        </a:xfrm>
      </p:grpSpPr>
      <p:sp>
        <p:nvSpPr>
          <p:cNvPr id="5191" name="Google Shape;5191;p343:notes"/>
          <p:cNvSpPr>
            <a:spLocks noGrp="1" noRot="1" noChangeAspect="1"/>
          </p:cNvSpPr>
          <p:nvPr>
            <p:ph type="sldImg" idx="2"/>
          </p:nvPr>
        </p:nvSpPr>
        <p:spPr>
          <a:xfrm>
            <a:off x="2514600" y="857250"/>
            <a:ext cx="4114800" cy="231457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192" name="Google Shape;5192;p343:notes"/>
          <p:cNvSpPr txBox="1">
            <a:spLocks noGrp="1"/>
          </p:cNvSpPr>
          <p:nvPr>
            <p:ph type="body" idx="1"/>
          </p:nvPr>
        </p:nvSpPr>
        <p:spPr>
          <a:xfrm>
            <a:off x="914400" y="3300413"/>
            <a:ext cx="7315200" cy="2700337"/>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5193" name="Google Shape;5193;p343:notes"/>
          <p:cNvSpPr txBox="1">
            <a:spLocks noGrp="1"/>
          </p:cNvSpPr>
          <p:nvPr>
            <p:ph type="sldNum" idx="12"/>
          </p:nvPr>
        </p:nvSpPr>
        <p:spPr>
          <a:xfrm>
            <a:off x="5180013" y="6513513"/>
            <a:ext cx="3962400" cy="344487"/>
          </a:xfrm>
          <a:prstGeom prst="rect">
            <a:avLst/>
          </a:prstGeom>
          <a:noFill/>
          <a:ln>
            <a:noFill/>
          </a:ln>
        </p:spPr>
        <p:txBody>
          <a:bodyPr spcFirstLastPara="1" wrap="square" lIns="91425" tIns="45700" rIns="91425" bIns="45700" anchor="b"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1400" b="0" i="0" u="none" strike="noStrike" kern="0" cap="none" spc="0" normalizeH="0" baseline="0" noProof="0">
                <a:ln>
                  <a:noFill/>
                </a:ln>
                <a:solidFill>
                  <a:srgbClr val="00000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59</a:t>
            </a:fld>
            <a:endParaRPr kumimoji="0" sz="1400" b="0" i="0" u="none" strike="noStrike" kern="0" cap="none" spc="0" normalizeH="0" baseline="0" noProof="0">
              <a:ln>
                <a:noFill/>
              </a:ln>
              <a:solidFill>
                <a:srgbClr val="000000"/>
              </a:solidFill>
              <a:effectLst/>
              <a:uLnTx/>
              <a:uFillTx/>
              <a:latin typeface="Arial"/>
              <a:cs typeface="Arial"/>
              <a:sym typeface="Arial"/>
            </a:endParaRPr>
          </a:p>
        </p:txBody>
      </p:sp>
    </p:spTree>
    <p:extLst>
      <p:ext uri="{BB962C8B-B14F-4D97-AF65-F5344CB8AC3E}">
        <p14:creationId xmlns:p14="http://schemas.microsoft.com/office/powerpoint/2010/main" val="71696952"/>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406"/>
        <p:cNvGrpSpPr/>
        <p:nvPr/>
      </p:nvGrpSpPr>
      <p:grpSpPr>
        <a:xfrm>
          <a:off x="0" y="0"/>
          <a:ext cx="0" cy="0"/>
          <a:chOff x="0" y="0"/>
          <a:chExt cx="0" cy="0"/>
        </a:xfrm>
      </p:grpSpPr>
      <p:sp>
        <p:nvSpPr>
          <p:cNvPr id="5407" name="Google Shape;5407;p367:notes"/>
          <p:cNvSpPr>
            <a:spLocks noGrp="1" noRot="1" noChangeAspect="1"/>
          </p:cNvSpPr>
          <p:nvPr>
            <p:ph type="sldImg" idx="2"/>
          </p:nvPr>
        </p:nvSpPr>
        <p:spPr>
          <a:xfrm>
            <a:off x="2514600" y="857250"/>
            <a:ext cx="4114800" cy="231457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408" name="Google Shape;5408;p367:notes"/>
          <p:cNvSpPr txBox="1">
            <a:spLocks noGrp="1"/>
          </p:cNvSpPr>
          <p:nvPr>
            <p:ph type="body" idx="1"/>
          </p:nvPr>
        </p:nvSpPr>
        <p:spPr>
          <a:xfrm>
            <a:off x="914400" y="3300413"/>
            <a:ext cx="7315200" cy="2700337"/>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5409" name="Google Shape;5409;p367:notes"/>
          <p:cNvSpPr txBox="1">
            <a:spLocks noGrp="1"/>
          </p:cNvSpPr>
          <p:nvPr>
            <p:ph type="sldNum" idx="12"/>
          </p:nvPr>
        </p:nvSpPr>
        <p:spPr>
          <a:xfrm>
            <a:off x="5180013" y="6513513"/>
            <a:ext cx="3962400" cy="344487"/>
          </a:xfrm>
          <a:prstGeom prst="rect">
            <a:avLst/>
          </a:prstGeom>
          <a:noFill/>
          <a:ln>
            <a:noFill/>
          </a:ln>
        </p:spPr>
        <p:txBody>
          <a:bodyPr spcFirstLastPara="1" wrap="square" lIns="91425" tIns="45700" rIns="91425" bIns="45700" anchor="b"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1400" b="0" i="0" u="none" strike="noStrike" kern="0" cap="none" spc="0" normalizeH="0" baseline="0" noProof="0">
                <a:ln>
                  <a:noFill/>
                </a:ln>
                <a:solidFill>
                  <a:srgbClr val="00000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60</a:t>
            </a:fld>
            <a:endParaRPr kumimoji="0" sz="1400" b="0" i="0" u="none" strike="noStrike" kern="0" cap="none" spc="0" normalizeH="0" baseline="0" noProof="0">
              <a:ln>
                <a:noFill/>
              </a:ln>
              <a:solidFill>
                <a:srgbClr val="000000"/>
              </a:solidFill>
              <a:effectLst/>
              <a:uLnTx/>
              <a:uFillTx/>
              <a:latin typeface="Arial"/>
              <a:cs typeface="Arial"/>
              <a:sym typeface="Arial"/>
            </a:endParaRPr>
          </a:p>
        </p:txBody>
      </p:sp>
    </p:spTree>
    <p:extLst>
      <p:ext uri="{BB962C8B-B14F-4D97-AF65-F5344CB8AC3E}">
        <p14:creationId xmlns:p14="http://schemas.microsoft.com/office/powerpoint/2010/main" val="2538828659"/>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190"/>
        <p:cNvGrpSpPr/>
        <p:nvPr/>
      </p:nvGrpSpPr>
      <p:grpSpPr>
        <a:xfrm>
          <a:off x="0" y="0"/>
          <a:ext cx="0" cy="0"/>
          <a:chOff x="0" y="0"/>
          <a:chExt cx="0" cy="0"/>
        </a:xfrm>
      </p:grpSpPr>
      <p:sp>
        <p:nvSpPr>
          <p:cNvPr id="5191" name="Google Shape;5191;p343:notes"/>
          <p:cNvSpPr>
            <a:spLocks noGrp="1" noRot="1" noChangeAspect="1"/>
          </p:cNvSpPr>
          <p:nvPr>
            <p:ph type="sldImg" idx="2"/>
          </p:nvPr>
        </p:nvSpPr>
        <p:spPr>
          <a:xfrm>
            <a:off x="2514600" y="857250"/>
            <a:ext cx="4114800" cy="231457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192" name="Google Shape;5192;p343:notes"/>
          <p:cNvSpPr txBox="1">
            <a:spLocks noGrp="1"/>
          </p:cNvSpPr>
          <p:nvPr>
            <p:ph type="body" idx="1"/>
          </p:nvPr>
        </p:nvSpPr>
        <p:spPr>
          <a:xfrm>
            <a:off x="914400" y="3300413"/>
            <a:ext cx="7315200" cy="2700337"/>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5193" name="Google Shape;5193;p343:notes"/>
          <p:cNvSpPr txBox="1">
            <a:spLocks noGrp="1"/>
          </p:cNvSpPr>
          <p:nvPr>
            <p:ph type="sldNum" idx="12"/>
          </p:nvPr>
        </p:nvSpPr>
        <p:spPr>
          <a:xfrm>
            <a:off x="5180013" y="6513513"/>
            <a:ext cx="3962400" cy="344487"/>
          </a:xfrm>
          <a:prstGeom prst="rect">
            <a:avLst/>
          </a:prstGeom>
          <a:noFill/>
          <a:ln>
            <a:noFill/>
          </a:ln>
        </p:spPr>
        <p:txBody>
          <a:bodyPr spcFirstLastPara="1" wrap="square" lIns="91425" tIns="45700" rIns="91425" bIns="45700" anchor="b"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1400" b="0" i="0" u="none" strike="noStrike" kern="0" cap="none" spc="0" normalizeH="0" baseline="0" noProof="0">
                <a:ln>
                  <a:noFill/>
                </a:ln>
                <a:solidFill>
                  <a:srgbClr val="00000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61</a:t>
            </a:fld>
            <a:endParaRPr kumimoji="0" sz="1400" b="0" i="0" u="none" strike="noStrike" kern="0" cap="none" spc="0" normalizeH="0" baseline="0" noProof="0">
              <a:ln>
                <a:noFill/>
              </a:ln>
              <a:solidFill>
                <a:srgbClr val="000000"/>
              </a:solidFill>
              <a:effectLst/>
              <a:uLnTx/>
              <a:uFillTx/>
              <a:latin typeface="Arial"/>
              <a:cs typeface="Arial"/>
              <a:sym typeface="Arial"/>
            </a:endParaRPr>
          </a:p>
        </p:txBody>
      </p:sp>
    </p:spTree>
    <p:extLst>
      <p:ext uri="{BB962C8B-B14F-4D97-AF65-F5344CB8AC3E}">
        <p14:creationId xmlns:p14="http://schemas.microsoft.com/office/powerpoint/2010/main" val="1341897381"/>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406"/>
        <p:cNvGrpSpPr/>
        <p:nvPr/>
      </p:nvGrpSpPr>
      <p:grpSpPr>
        <a:xfrm>
          <a:off x="0" y="0"/>
          <a:ext cx="0" cy="0"/>
          <a:chOff x="0" y="0"/>
          <a:chExt cx="0" cy="0"/>
        </a:xfrm>
      </p:grpSpPr>
      <p:sp>
        <p:nvSpPr>
          <p:cNvPr id="5407" name="Google Shape;5407;p367:notes"/>
          <p:cNvSpPr>
            <a:spLocks noGrp="1" noRot="1" noChangeAspect="1"/>
          </p:cNvSpPr>
          <p:nvPr>
            <p:ph type="sldImg" idx="2"/>
          </p:nvPr>
        </p:nvSpPr>
        <p:spPr>
          <a:xfrm>
            <a:off x="2514600" y="857250"/>
            <a:ext cx="4114800" cy="231457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408" name="Google Shape;5408;p367:notes"/>
          <p:cNvSpPr txBox="1">
            <a:spLocks noGrp="1"/>
          </p:cNvSpPr>
          <p:nvPr>
            <p:ph type="body" idx="1"/>
          </p:nvPr>
        </p:nvSpPr>
        <p:spPr>
          <a:xfrm>
            <a:off x="914400" y="3300413"/>
            <a:ext cx="7315200" cy="2700337"/>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5409" name="Google Shape;5409;p367:notes"/>
          <p:cNvSpPr txBox="1">
            <a:spLocks noGrp="1"/>
          </p:cNvSpPr>
          <p:nvPr>
            <p:ph type="sldNum" idx="12"/>
          </p:nvPr>
        </p:nvSpPr>
        <p:spPr>
          <a:xfrm>
            <a:off x="5180013" y="6513513"/>
            <a:ext cx="3962400" cy="344487"/>
          </a:xfrm>
          <a:prstGeom prst="rect">
            <a:avLst/>
          </a:prstGeom>
          <a:noFill/>
          <a:ln>
            <a:noFill/>
          </a:ln>
        </p:spPr>
        <p:txBody>
          <a:bodyPr spcFirstLastPara="1" wrap="square" lIns="91425" tIns="45700" rIns="91425" bIns="45700" anchor="b"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1400" b="0" i="0" u="none" strike="noStrike" kern="0" cap="none" spc="0" normalizeH="0" baseline="0" noProof="0">
                <a:ln>
                  <a:noFill/>
                </a:ln>
                <a:solidFill>
                  <a:srgbClr val="00000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62</a:t>
            </a:fld>
            <a:endParaRPr kumimoji="0" sz="1400" b="0" i="0" u="none" strike="noStrike" kern="0" cap="none" spc="0" normalizeH="0" baseline="0" noProof="0">
              <a:ln>
                <a:noFill/>
              </a:ln>
              <a:solidFill>
                <a:srgbClr val="000000"/>
              </a:solidFill>
              <a:effectLst/>
              <a:uLnTx/>
              <a:uFillTx/>
              <a:latin typeface="Arial"/>
              <a:cs typeface="Arial"/>
              <a:sym typeface="Arial"/>
            </a:endParaRPr>
          </a:p>
        </p:txBody>
      </p:sp>
    </p:spTree>
    <p:extLst>
      <p:ext uri="{BB962C8B-B14F-4D97-AF65-F5344CB8AC3E}">
        <p14:creationId xmlns:p14="http://schemas.microsoft.com/office/powerpoint/2010/main" val="1590720303"/>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190"/>
        <p:cNvGrpSpPr/>
        <p:nvPr/>
      </p:nvGrpSpPr>
      <p:grpSpPr>
        <a:xfrm>
          <a:off x="0" y="0"/>
          <a:ext cx="0" cy="0"/>
          <a:chOff x="0" y="0"/>
          <a:chExt cx="0" cy="0"/>
        </a:xfrm>
      </p:grpSpPr>
      <p:sp>
        <p:nvSpPr>
          <p:cNvPr id="5191" name="Google Shape;5191;p343:notes"/>
          <p:cNvSpPr>
            <a:spLocks noGrp="1" noRot="1" noChangeAspect="1"/>
          </p:cNvSpPr>
          <p:nvPr>
            <p:ph type="sldImg" idx="2"/>
          </p:nvPr>
        </p:nvSpPr>
        <p:spPr>
          <a:xfrm>
            <a:off x="2514600" y="857250"/>
            <a:ext cx="4114800" cy="231457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192" name="Google Shape;5192;p343:notes"/>
          <p:cNvSpPr txBox="1">
            <a:spLocks noGrp="1"/>
          </p:cNvSpPr>
          <p:nvPr>
            <p:ph type="body" idx="1"/>
          </p:nvPr>
        </p:nvSpPr>
        <p:spPr>
          <a:xfrm>
            <a:off x="914400" y="3300413"/>
            <a:ext cx="7315200" cy="2700337"/>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5193" name="Google Shape;5193;p343:notes"/>
          <p:cNvSpPr txBox="1">
            <a:spLocks noGrp="1"/>
          </p:cNvSpPr>
          <p:nvPr>
            <p:ph type="sldNum" idx="12"/>
          </p:nvPr>
        </p:nvSpPr>
        <p:spPr>
          <a:xfrm>
            <a:off x="5180013" y="6513513"/>
            <a:ext cx="3962400" cy="344487"/>
          </a:xfrm>
          <a:prstGeom prst="rect">
            <a:avLst/>
          </a:prstGeom>
          <a:noFill/>
          <a:ln>
            <a:noFill/>
          </a:ln>
        </p:spPr>
        <p:txBody>
          <a:bodyPr spcFirstLastPara="1" wrap="square" lIns="91425" tIns="45700" rIns="91425" bIns="45700" anchor="b"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1400" b="0" i="0" u="none" strike="noStrike" kern="0" cap="none" spc="0" normalizeH="0" baseline="0" noProof="0">
                <a:ln>
                  <a:noFill/>
                </a:ln>
                <a:solidFill>
                  <a:srgbClr val="00000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63</a:t>
            </a:fld>
            <a:endParaRPr kumimoji="0" sz="1400" b="0" i="0" u="none" strike="noStrike" kern="0" cap="none" spc="0" normalizeH="0" baseline="0" noProof="0">
              <a:ln>
                <a:noFill/>
              </a:ln>
              <a:solidFill>
                <a:srgbClr val="000000"/>
              </a:solidFill>
              <a:effectLst/>
              <a:uLnTx/>
              <a:uFillTx/>
              <a:latin typeface="Arial"/>
              <a:cs typeface="Arial"/>
              <a:sym typeface="Arial"/>
            </a:endParaRPr>
          </a:p>
        </p:txBody>
      </p:sp>
    </p:spTree>
    <p:extLst>
      <p:ext uri="{BB962C8B-B14F-4D97-AF65-F5344CB8AC3E}">
        <p14:creationId xmlns:p14="http://schemas.microsoft.com/office/powerpoint/2010/main" val="3987298847"/>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406"/>
        <p:cNvGrpSpPr/>
        <p:nvPr/>
      </p:nvGrpSpPr>
      <p:grpSpPr>
        <a:xfrm>
          <a:off x="0" y="0"/>
          <a:ext cx="0" cy="0"/>
          <a:chOff x="0" y="0"/>
          <a:chExt cx="0" cy="0"/>
        </a:xfrm>
      </p:grpSpPr>
      <p:sp>
        <p:nvSpPr>
          <p:cNvPr id="5407" name="Google Shape;5407;p367:notes"/>
          <p:cNvSpPr>
            <a:spLocks noGrp="1" noRot="1" noChangeAspect="1"/>
          </p:cNvSpPr>
          <p:nvPr>
            <p:ph type="sldImg" idx="2"/>
          </p:nvPr>
        </p:nvSpPr>
        <p:spPr>
          <a:xfrm>
            <a:off x="2514600" y="857250"/>
            <a:ext cx="4114800" cy="231457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408" name="Google Shape;5408;p367:notes"/>
          <p:cNvSpPr txBox="1">
            <a:spLocks noGrp="1"/>
          </p:cNvSpPr>
          <p:nvPr>
            <p:ph type="body" idx="1"/>
          </p:nvPr>
        </p:nvSpPr>
        <p:spPr>
          <a:xfrm>
            <a:off x="914400" y="3300413"/>
            <a:ext cx="7315200" cy="2700337"/>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5409" name="Google Shape;5409;p367:notes"/>
          <p:cNvSpPr txBox="1">
            <a:spLocks noGrp="1"/>
          </p:cNvSpPr>
          <p:nvPr>
            <p:ph type="sldNum" idx="12"/>
          </p:nvPr>
        </p:nvSpPr>
        <p:spPr>
          <a:xfrm>
            <a:off x="5180013" y="6513513"/>
            <a:ext cx="3962400" cy="344487"/>
          </a:xfrm>
          <a:prstGeom prst="rect">
            <a:avLst/>
          </a:prstGeom>
          <a:noFill/>
          <a:ln>
            <a:noFill/>
          </a:ln>
        </p:spPr>
        <p:txBody>
          <a:bodyPr spcFirstLastPara="1" wrap="square" lIns="91425" tIns="45700" rIns="91425" bIns="45700" anchor="b"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1400" b="0" i="0" u="none" strike="noStrike" kern="0" cap="none" spc="0" normalizeH="0" baseline="0" noProof="0">
                <a:ln>
                  <a:noFill/>
                </a:ln>
                <a:solidFill>
                  <a:srgbClr val="00000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64</a:t>
            </a:fld>
            <a:endParaRPr kumimoji="0" sz="1400" b="0" i="0" u="none" strike="noStrike" kern="0" cap="none" spc="0" normalizeH="0" baseline="0" noProof="0">
              <a:ln>
                <a:noFill/>
              </a:ln>
              <a:solidFill>
                <a:srgbClr val="000000"/>
              </a:solidFill>
              <a:effectLst/>
              <a:uLnTx/>
              <a:uFillTx/>
              <a:latin typeface="Arial"/>
              <a:cs typeface="Arial"/>
              <a:sym typeface="Arial"/>
            </a:endParaRPr>
          </a:p>
        </p:txBody>
      </p:sp>
    </p:spTree>
    <p:extLst>
      <p:ext uri="{BB962C8B-B14F-4D97-AF65-F5344CB8AC3E}">
        <p14:creationId xmlns:p14="http://schemas.microsoft.com/office/powerpoint/2010/main" val="839017188"/>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190"/>
        <p:cNvGrpSpPr/>
        <p:nvPr/>
      </p:nvGrpSpPr>
      <p:grpSpPr>
        <a:xfrm>
          <a:off x="0" y="0"/>
          <a:ext cx="0" cy="0"/>
          <a:chOff x="0" y="0"/>
          <a:chExt cx="0" cy="0"/>
        </a:xfrm>
      </p:grpSpPr>
      <p:sp>
        <p:nvSpPr>
          <p:cNvPr id="5191" name="Google Shape;5191;p343:notes"/>
          <p:cNvSpPr>
            <a:spLocks noGrp="1" noRot="1" noChangeAspect="1"/>
          </p:cNvSpPr>
          <p:nvPr>
            <p:ph type="sldImg" idx="2"/>
          </p:nvPr>
        </p:nvSpPr>
        <p:spPr>
          <a:xfrm>
            <a:off x="2514600" y="857250"/>
            <a:ext cx="4114800" cy="231457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192" name="Google Shape;5192;p343:notes"/>
          <p:cNvSpPr txBox="1">
            <a:spLocks noGrp="1"/>
          </p:cNvSpPr>
          <p:nvPr>
            <p:ph type="body" idx="1"/>
          </p:nvPr>
        </p:nvSpPr>
        <p:spPr>
          <a:xfrm>
            <a:off x="914400" y="3300413"/>
            <a:ext cx="7315200" cy="2700337"/>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5193" name="Google Shape;5193;p343:notes"/>
          <p:cNvSpPr txBox="1">
            <a:spLocks noGrp="1"/>
          </p:cNvSpPr>
          <p:nvPr>
            <p:ph type="sldNum" idx="12"/>
          </p:nvPr>
        </p:nvSpPr>
        <p:spPr>
          <a:xfrm>
            <a:off x="5180013" y="6513513"/>
            <a:ext cx="3962400" cy="344487"/>
          </a:xfrm>
          <a:prstGeom prst="rect">
            <a:avLst/>
          </a:prstGeom>
          <a:noFill/>
          <a:ln>
            <a:noFill/>
          </a:ln>
        </p:spPr>
        <p:txBody>
          <a:bodyPr spcFirstLastPara="1" wrap="square" lIns="91425" tIns="45700" rIns="91425" bIns="45700" anchor="b"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1400" b="0" i="0" u="none" strike="noStrike" kern="0" cap="none" spc="0" normalizeH="0" baseline="0" noProof="0">
                <a:ln>
                  <a:noFill/>
                </a:ln>
                <a:solidFill>
                  <a:srgbClr val="000000"/>
                </a:solidFill>
                <a:effectLst/>
                <a:uLnTx/>
                <a:uFillTx/>
                <a:latin typeface="Arial"/>
                <a:ea typeface="+mn-ea"/>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65</a:t>
            </a:fld>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Tree>
    <p:extLst>
      <p:ext uri="{BB962C8B-B14F-4D97-AF65-F5344CB8AC3E}">
        <p14:creationId xmlns:p14="http://schemas.microsoft.com/office/powerpoint/2010/main" val="2982305130"/>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C18634F-D669-42B8-9A09-60E7A21DC011}"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66</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449379487"/>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C18634F-D669-42B8-9A09-60E7A21DC011}"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67</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22582090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190"/>
        <p:cNvGrpSpPr/>
        <p:nvPr/>
      </p:nvGrpSpPr>
      <p:grpSpPr>
        <a:xfrm>
          <a:off x="0" y="0"/>
          <a:ext cx="0" cy="0"/>
          <a:chOff x="0" y="0"/>
          <a:chExt cx="0" cy="0"/>
        </a:xfrm>
      </p:grpSpPr>
      <p:sp>
        <p:nvSpPr>
          <p:cNvPr id="5191" name="Google Shape;5191;p343:notes"/>
          <p:cNvSpPr>
            <a:spLocks noGrp="1" noRot="1" noChangeAspect="1"/>
          </p:cNvSpPr>
          <p:nvPr>
            <p:ph type="sldImg" idx="2"/>
          </p:nvPr>
        </p:nvSpPr>
        <p:spPr>
          <a:xfrm>
            <a:off x="2514600" y="857250"/>
            <a:ext cx="4114800" cy="231457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192" name="Google Shape;5192;p343:notes"/>
          <p:cNvSpPr txBox="1">
            <a:spLocks noGrp="1"/>
          </p:cNvSpPr>
          <p:nvPr>
            <p:ph type="body" idx="1"/>
          </p:nvPr>
        </p:nvSpPr>
        <p:spPr>
          <a:xfrm>
            <a:off x="914400" y="3300413"/>
            <a:ext cx="7315200" cy="2700337"/>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5193" name="Google Shape;5193;p343:notes"/>
          <p:cNvSpPr txBox="1">
            <a:spLocks noGrp="1"/>
          </p:cNvSpPr>
          <p:nvPr>
            <p:ph type="sldNum" idx="12"/>
          </p:nvPr>
        </p:nvSpPr>
        <p:spPr>
          <a:xfrm>
            <a:off x="5180013" y="6513513"/>
            <a:ext cx="3962400" cy="344487"/>
          </a:xfrm>
          <a:prstGeom prst="rect">
            <a:avLst/>
          </a:prstGeom>
          <a:noFill/>
          <a:ln>
            <a:noFill/>
          </a:ln>
        </p:spPr>
        <p:txBody>
          <a:bodyPr spcFirstLastPara="1" wrap="square" lIns="91425" tIns="45700" rIns="91425" bIns="45700" anchor="b"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1400" b="0" i="0" u="none" strike="noStrike" kern="0" cap="none" spc="0" normalizeH="0" baseline="0" noProof="0">
                <a:ln>
                  <a:noFill/>
                </a:ln>
                <a:solidFill>
                  <a:srgbClr val="00000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14</a:t>
            </a:fld>
            <a:endParaRPr kumimoji="0" sz="1400" b="0" i="0" u="none" strike="noStrike" kern="0" cap="none" spc="0" normalizeH="0" baseline="0" noProof="0">
              <a:ln>
                <a:noFill/>
              </a:ln>
              <a:solidFill>
                <a:srgbClr val="000000"/>
              </a:solidFill>
              <a:effectLst/>
              <a:uLnTx/>
              <a:uFillTx/>
              <a:latin typeface="Arial"/>
              <a:cs typeface="Arial"/>
              <a:sym typeface="Arial"/>
            </a:endParaRPr>
          </a:p>
        </p:txBody>
      </p:sp>
    </p:spTree>
    <p:extLst>
      <p:ext uri="{BB962C8B-B14F-4D97-AF65-F5344CB8AC3E}">
        <p14:creationId xmlns:p14="http://schemas.microsoft.com/office/powerpoint/2010/main" val="96060483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190"/>
        <p:cNvGrpSpPr/>
        <p:nvPr/>
      </p:nvGrpSpPr>
      <p:grpSpPr>
        <a:xfrm>
          <a:off x="0" y="0"/>
          <a:ext cx="0" cy="0"/>
          <a:chOff x="0" y="0"/>
          <a:chExt cx="0" cy="0"/>
        </a:xfrm>
      </p:grpSpPr>
      <p:sp>
        <p:nvSpPr>
          <p:cNvPr id="5191" name="Google Shape;5191;p343:notes"/>
          <p:cNvSpPr>
            <a:spLocks noGrp="1" noRot="1" noChangeAspect="1"/>
          </p:cNvSpPr>
          <p:nvPr>
            <p:ph type="sldImg" idx="2"/>
          </p:nvPr>
        </p:nvSpPr>
        <p:spPr>
          <a:xfrm>
            <a:off x="2514600" y="857250"/>
            <a:ext cx="4114800" cy="231457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192" name="Google Shape;5192;p343:notes"/>
          <p:cNvSpPr txBox="1">
            <a:spLocks noGrp="1"/>
          </p:cNvSpPr>
          <p:nvPr>
            <p:ph type="body" idx="1"/>
          </p:nvPr>
        </p:nvSpPr>
        <p:spPr>
          <a:xfrm>
            <a:off x="914400" y="3300413"/>
            <a:ext cx="7315200" cy="2700337"/>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5193" name="Google Shape;5193;p343:notes"/>
          <p:cNvSpPr txBox="1">
            <a:spLocks noGrp="1"/>
          </p:cNvSpPr>
          <p:nvPr>
            <p:ph type="sldNum" idx="12"/>
          </p:nvPr>
        </p:nvSpPr>
        <p:spPr>
          <a:xfrm>
            <a:off x="5180013" y="6513513"/>
            <a:ext cx="3962400" cy="344487"/>
          </a:xfrm>
          <a:prstGeom prst="rect">
            <a:avLst/>
          </a:prstGeom>
          <a:noFill/>
          <a:ln>
            <a:noFill/>
          </a:ln>
        </p:spPr>
        <p:txBody>
          <a:bodyPr spcFirstLastPara="1" wrap="square" lIns="91425" tIns="45700" rIns="91425" bIns="45700" anchor="b"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1400" b="0" i="0" u="none" strike="noStrike" kern="0" cap="none" spc="0" normalizeH="0" baseline="0" noProof="0">
                <a:ln>
                  <a:noFill/>
                </a:ln>
                <a:solidFill>
                  <a:srgbClr val="00000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15</a:t>
            </a:fld>
            <a:endParaRPr kumimoji="0" sz="1400" b="0" i="0" u="none" strike="noStrike" kern="0" cap="none" spc="0" normalizeH="0" baseline="0" noProof="0">
              <a:ln>
                <a:noFill/>
              </a:ln>
              <a:solidFill>
                <a:srgbClr val="000000"/>
              </a:solidFill>
              <a:effectLst/>
              <a:uLnTx/>
              <a:uFillTx/>
              <a:latin typeface="Arial"/>
              <a:cs typeface="Arial"/>
              <a:sym typeface="Arial"/>
            </a:endParaRPr>
          </a:p>
        </p:txBody>
      </p:sp>
    </p:spTree>
    <p:extLst>
      <p:ext uri="{BB962C8B-B14F-4D97-AF65-F5344CB8AC3E}">
        <p14:creationId xmlns:p14="http://schemas.microsoft.com/office/powerpoint/2010/main" val="361312578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190"/>
        <p:cNvGrpSpPr/>
        <p:nvPr/>
      </p:nvGrpSpPr>
      <p:grpSpPr>
        <a:xfrm>
          <a:off x="0" y="0"/>
          <a:ext cx="0" cy="0"/>
          <a:chOff x="0" y="0"/>
          <a:chExt cx="0" cy="0"/>
        </a:xfrm>
      </p:grpSpPr>
      <p:sp>
        <p:nvSpPr>
          <p:cNvPr id="5191" name="Google Shape;5191;p343:notes"/>
          <p:cNvSpPr>
            <a:spLocks noGrp="1" noRot="1" noChangeAspect="1"/>
          </p:cNvSpPr>
          <p:nvPr>
            <p:ph type="sldImg" idx="2"/>
          </p:nvPr>
        </p:nvSpPr>
        <p:spPr>
          <a:xfrm>
            <a:off x="2514600" y="857250"/>
            <a:ext cx="4114800" cy="231457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192" name="Google Shape;5192;p343:notes"/>
          <p:cNvSpPr txBox="1">
            <a:spLocks noGrp="1"/>
          </p:cNvSpPr>
          <p:nvPr>
            <p:ph type="body" idx="1"/>
          </p:nvPr>
        </p:nvSpPr>
        <p:spPr>
          <a:xfrm>
            <a:off x="914400" y="3300413"/>
            <a:ext cx="7315200" cy="2700337"/>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5193" name="Google Shape;5193;p343:notes"/>
          <p:cNvSpPr txBox="1">
            <a:spLocks noGrp="1"/>
          </p:cNvSpPr>
          <p:nvPr>
            <p:ph type="sldNum" idx="12"/>
          </p:nvPr>
        </p:nvSpPr>
        <p:spPr>
          <a:xfrm>
            <a:off x="5180013" y="6513513"/>
            <a:ext cx="3962400" cy="344487"/>
          </a:xfrm>
          <a:prstGeom prst="rect">
            <a:avLst/>
          </a:prstGeom>
          <a:noFill/>
          <a:ln>
            <a:noFill/>
          </a:ln>
        </p:spPr>
        <p:txBody>
          <a:bodyPr spcFirstLastPara="1" wrap="square" lIns="91425" tIns="45700" rIns="91425" bIns="45700" anchor="b"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1400" b="0" i="0" u="none" strike="noStrike" kern="0" cap="none" spc="0" normalizeH="0" baseline="0" noProof="0">
                <a:ln>
                  <a:noFill/>
                </a:ln>
                <a:solidFill>
                  <a:srgbClr val="00000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16</a:t>
            </a:fld>
            <a:endParaRPr kumimoji="0" sz="1400" b="0" i="0" u="none" strike="noStrike" kern="0" cap="none" spc="0" normalizeH="0" baseline="0" noProof="0">
              <a:ln>
                <a:noFill/>
              </a:ln>
              <a:solidFill>
                <a:srgbClr val="000000"/>
              </a:solidFill>
              <a:effectLst/>
              <a:uLnTx/>
              <a:uFillTx/>
              <a:latin typeface="Arial"/>
              <a:cs typeface="Arial"/>
              <a:sym typeface="Arial"/>
            </a:endParaRPr>
          </a:p>
        </p:txBody>
      </p:sp>
    </p:spTree>
    <p:extLst>
      <p:ext uri="{BB962C8B-B14F-4D97-AF65-F5344CB8AC3E}">
        <p14:creationId xmlns:p14="http://schemas.microsoft.com/office/powerpoint/2010/main" val="335489884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190"/>
        <p:cNvGrpSpPr/>
        <p:nvPr/>
      </p:nvGrpSpPr>
      <p:grpSpPr>
        <a:xfrm>
          <a:off x="0" y="0"/>
          <a:ext cx="0" cy="0"/>
          <a:chOff x="0" y="0"/>
          <a:chExt cx="0" cy="0"/>
        </a:xfrm>
      </p:grpSpPr>
      <p:sp>
        <p:nvSpPr>
          <p:cNvPr id="5191" name="Google Shape;5191;p343:notes"/>
          <p:cNvSpPr>
            <a:spLocks noGrp="1" noRot="1" noChangeAspect="1"/>
          </p:cNvSpPr>
          <p:nvPr>
            <p:ph type="sldImg" idx="2"/>
          </p:nvPr>
        </p:nvSpPr>
        <p:spPr>
          <a:xfrm>
            <a:off x="2514600" y="857250"/>
            <a:ext cx="4114800" cy="231457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192" name="Google Shape;5192;p343:notes"/>
          <p:cNvSpPr txBox="1">
            <a:spLocks noGrp="1"/>
          </p:cNvSpPr>
          <p:nvPr>
            <p:ph type="body" idx="1"/>
          </p:nvPr>
        </p:nvSpPr>
        <p:spPr>
          <a:xfrm>
            <a:off x="914400" y="3300413"/>
            <a:ext cx="7315200" cy="2700337"/>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5193" name="Google Shape;5193;p343:notes"/>
          <p:cNvSpPr txBox="1">
            <a:spLocks noGrp="1"/>
          </p:cNvSpPr>
          <p:nvPr>
            <p:ph type="sldNum" idx="12"/>
          </p:nvPr>
        </p:nvSpPr>
        <p:spPr>
          <a:xfrm>
            <a:off x="5180013" y="6513513"/>
            <a:ext cx="3962400" cy="344487"/>
          </a:xfrm>
          <a:prstGeom prst="rect">
            <a:avLst/>
          </a:prstGeom>
          <a:noFill/>
          <a:ln>
            <a:noFill/>
          </a:ln>
        </p:spPr>
        <p:txBody>
          <a:bodyPr spcFirstLastPara="1" wrap="square" lIns="91425" tIns="45700" rIns="91425" bIns="45700" anchor="b"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1400" b="0" i="0" u="none" strike="noStrike" kern="0" cap="none" spc="0" normalizeH="0" baseline="0" noProof="0">
                <a:ln>
                  <a:noFill/>
                </a:ln>
                <a:solidFill>
                  <a:srgbClr val="00000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17</a:t>
            </a:fld>
            <a:endParaRPr kumimoji="0" sz="1400" b="0" i="0" u="none" strike="noStrike" kern="0" cap="none" spc="0" normalizeH="0" baseline="0" noProof="0">
              <a:ln>
                <a:noFill/>
              </a:ln>
              <a:solidFill>
                <a:srgbClr val="000000"/>
              </a:solidFill>
              <a:effectLst/>
              <a:uLnTx/>
              <a:uFillTx/>
              <a:latin typeface="Arial"/>
              <a:cs typeface="Arial"/>
              <a:sym typeface="Arial"/>
            </a:endParaRPr>
          </a:p>
        </p:txBody>
      </p:sp>
    </p:spTree>
    <p:extLst>
      <p:ext uri="{BB962C8B-B14F-4D97-AF65-F5344CB8AC3E}">
        <p14:creationId xmlns:p14="http://schemas.microsoft.com/office/powerpoint/2010/main" val="182119084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3_Section Header">
  <p:cSld name="3_Section Header">
    <p:spTree>
      <p:nvGrpSpPr>
        <p:cNvPr id="1" name="Shape 15"/>
        <p:cNvGrpSpPr/>
        <p:nvPr/>
      </p:nvGrpSpPr>
      <p:grpSpPr>
        <a:xfrm>
          <a:off x="0" y="0"/>
          <a:ext cx="0" cy="0"/>
          <a:chOff x="0" y="0"/>
          <a:chExt cx="0" cy="0"/>
        </a:xfrm>
      </p:grpSpPr>
      <p:sp>
        <p:nvSpPr>
          <p:cNvPr id="16" name="Google Shape;16;p626"/>
          <p:cNvSpPr>
            <a:spLocks noGrp="1"/>
          </p:cNvSpPr>
          <p:nvPr>
            <p:ph type="pic" idx="2"/>
          </p:nvPr>
        </p:nvSpPr>
        <p:spPr>
          <a:xfrm>
            <a:off x="6654800" y="1181098"/>
            <a:ext cx="4356100" cy="4495804"/>
          </a:xfrm>
          <a:prstGeom prst="rect">
            <a:avLst/>
          </a:prstGeom>
          <a:noFill/>
          <a:ln>
            <a:noFill/>
          </a:ln>
        </p:spPr>
      </p:sp>
    </p:spTree>
    <p:extLst>
      <p:ext uri="{BB962C8B-B14F-4D97-AF65-F5344CB8AC3E}">
        <p14:creationId xmlns:p14="http://schemas.microsoft.com/office/powerpoint/2010/main" val="130094630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Picture with Caption" type="picTx">
  <p:cSld name="Picture with Caption">
    <p:spTree>
      <p:nvGrpSpPr>
        <p:cNvPr id="1" name="Shape 70"/>
        <p:cNvGrpSpPr/>
        <p:nvPr/>
      </p:nvGrpSpPr>
      <p:grpSpPr>
        <a:xfrm>
          <a:off x="0" y="0"/>
          <a:ext cx="0" cy="0"/>
          <a:chOff x="0" y="0"/>
          <a:chExt cx="0" cy="0"/>
        </a:xfrm>
      </p:grpSpPr>
      <p:sp>
        <p:nvSpPr>
          <p:cNvPr id="71" name="Google Shape;71;p635"/>
          <p:cNvSpPr txBox="1">
            <a:spLocks noGrp="1"/>
          </p:cNvSpPr>
          <p:nvPr>
            <p:ph type="title"/>
          </p:nvPr>
        </p:nvSpPr>
        <p:spPr>
          <a:xfrm>
            <a:off x="839789" y="457200"/>
            <a:ext cx="3932237" cy="16002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3288"/>
              <a:buFont typeface="Calibri"/>
              <a:buNone/>
              <a:defRPr sz="3122"/>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72" name="Google Shape;72;p635"/>
          <p:cNvSpPr>
            <a:spLocks noGrp="1"/>
          </p:cNvSpPr>
          <p:nvPr>
            <p:ph type="pic" idx="2"/>
          </p:nvPr>
        </p:nvSpPr>
        <p:spPr>
          <a:xfrm>
            <a:off x="5183189" y="987426"/>
            <a:ext cx="6172200" cy="4873625"/>
          </a:xfrm>
          <a:prstGeom prst="rect">
            <a:avLst/>
          </a:prstGeom>
          <a:noFill/>
          <a:ln>
            <a:noFill/>
          </a:ln>
        </p:spPr>
      </p:sp>
      <p:sp>
        <p:nvSpPr>
          <p:cNvPr id="73" name="Google Shape;73;p635"/>
          <p:cNvSpPr txBox="1">
            <a:spLocks noGrp="1"/>
          </p:cNvSpPr>
          <p:nvPr>
            <p:ph type="body" idx="1"/>
          </p:nvPr>
        </p:nvSpPr>
        <p:spPr>
          <a:xfrm>
            <a:off x="839789" y="2057400"/>
            <a:ext cx="3932237" cy="3811588"/>
          </a:xfrm>
          <a:prstGeom prst="rect">
            <a:avLst/>
          </a:prstGeom>
          <a:noFill/>
          <a:ln>
            <a:noFill/>
          </a:ln>
        </p:spPr>
        <p:txBody>
          <a:bodyPr spcFirstLastPara="1" wrap="square" lIns="91425" tIns="45700" rIns="91425" bIns="45700" anchor="t" anchorCtr="0">
            <a:normAutofit/>
          </a:bodyPr>
          <a:lstStyle>
            <a:lvl1pPr marL="434111" lvl="0" indent="-217056" algn="l">
              <a:lnSpc>
                <a:spcPct val="90000"/>
              </a:lnSpc>
              <a:spcBef>
                <a:spcPts val="976"/>
              </a:spcBef>
              <a:spcAft>
                <a:spcPts val="0"/>
              </a:spcAft>
              <a:buClr>
                <a:schemeClr val="dk1"/>
              </a:buClr>
              <a:buSzPts val="1644"/>
              <a:buNone/>
              <a:defRPr sz="1561"/>
            </a:lvl1pPr>
            <a:lvl2pPr marL="868223" lvl="1" indent="-217056" algn="l">
              <a:lnSpc>
                <a:spcPct val="90000"/>
              </a:lnSpc>
              <a:spcBef>
                <a:spcPts val="488"/>
              </a:spcBef>
              <a:spcAft>
                <a:spcPts val="0"/>
              </a:spcAft>
              <a:buClr>
                <a:schemeClr val="dk1"/>
              </a:buClr>
              <a:buSzPts val="1439"/>
              <a:buNone/>
              <a:defRPr sz="1366"/>
            </a:lvl2pPr>
            <a:lvl3pPr marL="1302334" lvl="2" indent="-217056" algn="l">
              <a:lnSpc>
                <a:spcPct val="90000"/>
              </a:lnSpc>
              <a:spcBef>
                <a:spcPts val="488"/>
              </a:spcBef>
              <a:spcAft>
                <a:spcPts val="0"/>
              </a:spcAft>
              <a:buClr>
                <a:schemeClr val="dk1"/>
              </a:buClr>
              <a:buSzPts val="1233"/>
              <a:buNone/>
              <a:defRPr sz="1171"/>
            </a:lvl3pPr>
            <a:lvl4pPr marL="1736446" lvl="3" indent="-217056" algn="l">
              <a:lnSpc>
                <a:spcPct val="90000"/>
              </a:lnSpc>
              <a:spcBef>
                <a:spcPts val="488"/>
              </a:spcBef>
              <a:spcAft>
                <a:spcPts val="0"/>
              </a:spcAft>
              <a:buClr>
                <a:schemeClr val="dk1"/>
              </a:buClr>
              <a:buSzPts val="1028"/>
              <a:buNone/>
              <a:defRPr sz="976"/>
            </a:lvl4pPr>
            <a:lvl5pPr marL="2170557" lvl="4" indent="-217056" algn="l">
              <a:lnSpc>
                <a:spcPct val="90000"/>
              </a:lnSpc>
              <a:spcBef>
                <a:spcPts val="488"/>
              </a:spcBef>
              <a:spcAft>
                <a:spcPts val="0"/>
              </a:spcAft>
              <a:buClr>
                <a:schemeClr val="dk1"/>
              </a:buClr>
              <a:buSzPts val="1028"/>
              <a:buNone/>
              <a:defRPr sz="976"/>
            </a:lvl5pPr>
            <a:lvl6pPr marL="2604668" lvl="5" indent="-217056" algn="l">
              <a:lnSpc>
                <a:spcPct val="90000"/>
              </a:lnSpc>
              <a:spcBef>
                <a:spcPts val="488"/>
              </a:spcBef>
              <a:spcAft>
                <a:spcPts val="0"/>
              </a:spcAft>
              <a:buClr>
                <a:schemeClr val="dk1"/>
              </a:buClr>
              <a:buSzPts val="1028"/>
              <a:buNone/>
              <a:defRPr sz="976"/>
            </a:lvl6pPr>
            <a:lvl7pPr marL="3038780" lvl="6" indent="-217056" algn="l">
              <a:lnSpc>
                <a:spcPct val="90000"/>
              </a:lnSpc>
              <a:spcBef>
                <a:spcPts val="488"/>
              </a:spcBef>
              <a:spcAft>
                <a:spcPts val="0"/>
              </a:spcAft>
              <a:buClr>
                <a:schemeClr val="dk1"/>
              </a:buClr>
              <a:buSzPts val="1028"/>
              <a:buNone/>
              <a:defRPr sz="976"/>
            </a:lvl7pPr>
            <a:lvl8pPr marL="3472891" lvl="7" indent="-217056" algn="l">
              <a:lnSpc>
                <a:spcPct val="90000"/>
              </a:lnSpc>
              <a:spcBef>
                <a:spcPts val="488"/>
              </a:spcBef>
              <a:spcAft>
                <a:spcPts val="0"/>
              </a:spcAft>
              <a:buClr>
                <a:schemeClr val="dk1"/>
              </a:buClr>
              <a:buSzPts val="1028"/>
              <a:buNone/>
              <a:defRPr sz="976"/>
            </a:lvl8pPr>
            <a:lvl9pPr marL="3907003" lvl="8" indent="-217056" algn="l">
              <a:lnSpc>
                <a:spcPct val="90000"/>
              </a:lnSpc>
              <a:spcBef>
                <a:spcPts val="488"/>
              </a:spcBef>
              <a:spcAft>
                <a:spcPts val="0"/>
              </a:spcAft>
              <a:buClr>
                <a:schemeClr val="dk1"/>
              </a:buClr>
              <a:buSzPts val="1028"/>
              <a:buNone/>
              <a:defRPr sz="976"/>
            </a:lvl9pPr>
          </a:lstStyle>
          <a:p>
            <a:endParaRPr/>
          </a:p>
        </p:txBody>
      </p:sp>
      <p:sp>
        <p:nvSpPr>
          <p:cNvPr id="74" name="Google Shape;74;p635"/>
          <p:cNvSpPr txBox="1">
            <a:spLocks noGrp="1"/>
          </p:cNvSpPr>
          <p:nvPr>
            <p:ph type="dt" idx="10"/>
          </p:nvPr>
        </p:nvSpPr>
        <p:spPr>
          <a:xfrm>
            <a:off x="838201" y="6356351"/>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5" name="Google Shape;75;p635"/>
          <p:cNvSpPr txBox="1">
            <a:spLocks noGrp="1"/>
          </p:cNvSpPr>
          <p:nvPr>
            <p:ph type="ftr" idx="11"/>
          </p:nvPr>
        </p:nvSpPr>
        <p:spPr>
          <a:xfrm>
            <a:off x="4038600" y="6356351"/>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6" name="Google Shape;76;p635"/>
          <p:cNvSpPr txBox="1">
            <a:spLocks noGrp="1"/>
          </p:cNvSpPr>
          <p:nvPr>
            <p:ph type="sldNum" idx="12"/>
          </p:nvPr>
        </p:nvSpPr>
        <p:spPr>
          <a:xfrm>
            <a:off x="8610600" y="6356351"/>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a:p>
        </p:txBody>
      </p:sp>
    </p:spTree>
    <p:extLst>
      <p:ext uri="{BB962C8B-B14F-4D97-AF65-F5344CB8AC3E}">
        <p14:creationId xmlns:p14="http://schemas.microsoft.com/office/powerpoint/2010/main" val="17755753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Title and Vertical Text" type="vertTx">
  <p:cSld name="Title and Vertical Text">
    <p:spTree>
      <p:nvGrpSpPr>
        <p:cNvPr id="1" name="Shape 77"/>
        <p:cNvGrpSpPr/>
        <p:nvPr/>
      </p:nvGrpSpPr>
      <p:grpSpPr>
        <a:xfrm>
          <a:off x="0" y="0"/>
          <a:ext cx="0" cy="0"/>
          <a:chOff x="0" y="0"/>
          <a:chExt cx="0" cy="0"/>
        </a:xfrm>
      </p:grpSpPr>
      <p:sp>
        <p:nvSpPr>
          <p:cNvPr id="78" name="Google Shape;78;p636"/>
          <p:cNvSpPr txBox="1">
            <a:spLocks noGrp="1"/>
          </p:cNvSpPr>
          <p:nvPr>
            <p:ph type="title"/>
          </p:nvPr>
        </p:nvSpPr>
        <p:spPr>
          <a:xfrm>
            <a:off x="838200" y="365126"/>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79" name="Google Shape;79;p636"/>
          <p:cNvSpPr txBox="1">
            <a:spLocks noGrp="1"/>
          </p:cNvSpPr>
          <p:nvPr>
            <p:ph type="body" idx="1"/>
          </p:nvPr>
        </p:nvSpPr>
        <p:spPr>
          <a:xfrm rot="5400000">
            <a:off x="3920331" y="-1256506"/>
            <a:ext cx="4351338" cy="10515600"/>
          </a:xfrm>
          <a:prstGeom prst="rect">
            <a:avLst/>
          </a:prstGeom>
          <a:noFill/>
          <a:ln>
            <a:noFill/>
          </a:ln>
        </p:spPr>
        <p:txBody>
          <a:bodyPr spcFirstLastPara="1" wrap="square" lIns="91425" tIns="45700" rIns="91425" bIns="45700" anchor="t" anchorCtr="0">
            <a:normAutofit/>
          </a:bodyPr>
          <a:lstStyle>
            <a:lvl1pPr marL="434111" lvl="0" indent="-325584" algn="l">
              <a:lnSpc>
                <a:spcPct val="90000"/>
              </a:lnSpc>
              <a:spcBef>
                <a:spcPts val="976"/>
              </a:spcBef>
              <a:spcAft>
                <a:spcPts val="0"/>
              </a:spcAft>
              <a:buClr>
                <a:schemeClr val="dk1"/>
              </a:buClr>
              <a:buSzPts val="1800"/>
              <a:buChar char="•"/>
              <a:defRPr/>
            </a:lvl1pPr>
            <a:lvl2pPr marL="868223" lvl="1" indent="-325584" algn="l">
              <a:lnSpc>
                <a:spcPct val="90000"/>
              </a:lnSpc>
              <a:spcBef>
                <a:spcPts val="488"/>
              </a:spcBef>
              <a:spcAft>
                <a:spcPts val="0"/>
              </a:spcAft>
              <a:buClr>
                <a:schemeClr val="dk1"/>
              </a:buClr>
              <a:buSzPts val="1800"/>
              <a:buChar char="•"/>
              <a:defRPr/>
            </a:lvl2pPr>
            <a:lvl3pPr marL="1302334" lvl="2" indent="-325584" algn="l">
              <a:lnSpc>
                <a:spcPct val="90000"/>
              </a:lnSpc>
              <a:spcBef>
                <a:spcPts val="488"/>
              </a:spcBef>
              <a:spcAft>
                <a:spcPts val="0"/>
              </a:spcAft>
              <a:buClr>
                <a:schemeClr val="dk1"/>
              </a:buClr>
              <a:buSzPts val="1800"/>
              <a:buChar char="•"/>
              <a:defRPr/>
            </a:lvl3pPr>
            <a:lvl4pPr marL="1736446" lvl="3" indent="-325584" algn="l">
              <a:lnSpc>
                <a:spcPct val="90000"/>
              </a:lnSpc>
              <a:spcBef>
                <a:spcPts val="488"/>
              </a:spcBef>
              <a:spcAft>
                <a:spcPts val="0"/>
              </a:spcAft>
              <a:buClr>
                <a:schemeClr val="dk1"/>
              </a:buClr>
              <a:buSzPts val="1800"/>
              <a:buChar char="•"/>
              <a:defRPr/>
            </a:lvl4pPr>
            <a:lvl5pPr marL="2170557" lvl="4" indent="-325584" algn="l">
              <a:lnSpc>
                <a:spcPct val="90000"/>
              </a:lnSpc>
              <a:spcBef>
                <a:spcPts val="488"/>
              </a:spcBef>
              <a:spcAft>
                <a:spcPts val="0"/>
              </a:spcAft>
              <a:buClr>
                <a:schemeClr val="dk1"/>
              </a:buClr>
              <a:buSzPts val="1800"/>
              <a:buChar char="•"/>
              <a:defRPr/>
            </a:lvl5pPr>
            <a:lvl6pPr marL="2604668" lvl="5" indent="-325584" algn="l">
              <a:lnSpc>
                <a:spcPct val="90000"/>
              </a:lnSpc>
              <a:spcBef>
                <a:spcPts val="488"/>
              </a:spcBef>
              <a:spcAft>
                <a:spcPts val="0"/>
              </a:spcAft>
              <a:buClr>
                <a:schemeClr val="dk1"/>
              </a:buClr>
              <a:buSzPts val="1800"/>
              <a:buChar char="•"/>
              <a:defRPr/>
            </a:lvl6pPr>
            <a:lvl7pPr marL="3038780" lvl="6" indent="-325584" algn="l">
              <a:lnSpc>
                <a:spcPct val="90000"/>
              </a:lnSpc>
              <a:spcBef>
                <a:spcPts val="488"/>
              </a:spcBef>
              <a:spcAft>
                <a:spcPts val="0"/>
              </a:spcAft>
              <a:buClr>
                <a:schemeClr val="dk1"/>
              </a:buClr>
              <a:buSzPts val="1800"/>
              <a:buChar char="•"/>
              <a:defRPr/>
            </a:lvl7pPr>
            <a:lvl8pPr marL="3472891" lvl="7" indent="-325584" algn="l">
              <a:lnSpc>
                <a:spcPct val="90000"/>
              </a:lnSpc>
              <a:spcBef>
                <a:spcPts val="488"/>
              </a:spcBef>
              <a:spcAft>
                <a:spcPts val="0"/>
              </a:spcAft>
              <a:buClr>
                <a:schemeClr val="dk1"/>
              </a:buClr>
              <a:buSzPts val="1800"/>
              <a:buChar char="•"/>
              <a:defRPr/>
            </a:lvl8pPr>
            <a:lvl9pPr marL="3907003" lvl="8" indent="-325584" algn="l">
              <a:lnSpc>
                <a:spcPct val="90000"/>
              </a:lnSpc>
              <a:spcBef>
                <a:spcPts val="488"/>
              </a:spcBef>
              <a:spcAft>
                <a:spcPts val="0"/>
              </a:spcAft>
              <a:buClr>
                <a:schemeClr val="dk1"/>
              </a:buClr>
              <a:buSzPts val="1800"/>
              <a:buChar char="•"/>
              <a:defRPr/>
            </a:lvl9pPr>
          </a:lstStyle>
          <a:p>
            <a:endParaRPr/>
          </a:p>
        </p:txBody>
      </p:sp>
      <p:sp>
        <p:nvSpPr>
          <p:cNvPr id="80" name="Google Shape;80;p636"/>
          <p:cNvSpPr txBox="1">
            <a:spLocks noGrp="1"/>
          </p:cNvSpPr>
          <p:nvPr>
            <p:ph type="dt" idx="10"/>
          </p:nvPr>
        </p:nvSpPr>
        <p:spPr>
          <a:xfrm>
            <a:off x="838201" y="6356351"/>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1" name="Google Shape;81;p636"/>
          <p:cNvSpPr txBox="1">
            <a:spLocks noGrp="1"/>
          </p:cNvSpPr>
          <p:nvPr>
            <p:ph type="ftr" idx="11"/>
          </p:nvPr>
        </p:nvSpPr>
        <p:spPr>
          <a:xfrm>
            <a:off x="4038600" y="6356351"/>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2" name="Google Shape;82;p636"/>
          <p:cNvSpPr txBox="1">
            <a:spLocks noGrp="1"/>
          </p:cNvSpPr>
          <p:nvPr>
            <p:ph type="sldNum" idx="12"/>
          </p:nvPr>
        </p:nvSpPr>
        <p:spPr>
          <a:xfrm>
            <a:off x="8610600" y="6356351"/>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a:p>
        </p:txBody>
      </p:sp>
    </p:spTree>
    <p:extLst>
      <p:ext uri="{BB962C8B-B14F-4D97-AF65-F5344CB8AC3E}">
        <p14:creationId xmlns:p14="http://schemas.microsoft.com/office/powerpoint/2010/main" val="136225288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 Title and Text">
    <p:spTree>
      <p:nvGrpSpPr>
        <p:cNvPr id="1" name="Shape 83"/>
        <p:cNvGrpSpPr/>
        <p:nvPr/>
      </p:nvGrpSpPr>
      <p:grpSpPr>
        <a:xfrm>
          <a:off x="0" y="0"/>
          <a:ext cx="0" cy="0"/>
          <a:chOff x="0" y="0"/>
          <a:chExt cx="0" cy="0"/>
        </a:xfrm>
      </p:grpSpPr>
      <p:sp>
        <p:nvSpPr>
          <p:cNvPr id="84" name="Google Shape;84;p637"/>
          <p:cNvSpPr txBox="1">
            <a:spLocks noGrp="1"/>
          </p:cNvSpPr>
          <p:nvPr>
            <p:ph type="title"/>
          </p:nvPr>
        </p:nvSpPr>
        <p:spPr>
          <a:xfrm rot="5400000">
            <a:off x="7133431" y="1956594"/>
            <a:ext cx="5811838" cy="262890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85" name="Google Shape;85;p637"/>
          <p:cNvSpPr txBox="1">
            <a:spLocks noGrp="1"/>
          </p:cNvSpPr>
          <p:nvPr>
            <p:ph type="body" idx="1"/>
          </p:nvPr>
        </p:nvSpPr>
        <p:spPr>
          <a:xfrm rot="5400000">
            <a:off x="1799431" y="-596107"/>
            <a:ext cx="5811838" cy="7734300"/>
          </a:xfrm>
          <a:prstGeom prst="rect">
            <a:avLst/>
          </a:prstGeom>
          <a:noFill/>
          <a:ln>
            <a:noFill/>
          </a:ln>
        </p:spPr>
        <p:txBody>
          <a:bodyPr spcFirstLastPara="1" wrap="square" lIns="91425" tIns="45700" rIns="91425" bIns="45700" anchor="t" anchorCtr="0">
            <a:normAutofit/>
          </a:bodyPr>
          <a:lstStyle>
            <a:lvl1pPr marL="434111" lvl="0" indent="-325584" algn="l">
              <a:lnSpc>
                <a:spcPct val="90000"/>
              </a:lnSpc>
              <a:spcBef>
                <a:spcPts val="976"/>
              </a:spcBef>
              <a:spcAft>
                <a:spcPts val="0"/>
              </a:spcAft>
              <a:buClr>
                <a:schemeClr val="dk1"/>
              </a:buClr>
              <a:buSzPts val="1800"/>
              <a:buChar char="•"/>
              <a:defRPr/>
            </a:lvl1pPr>
            <a:lvl2pPr marL="868223" lvl="1" indent="-325584" algn="l">
              <a:lnSpc>
                <a:spcPct val="90000"/>
              </a:lnSpc>
              <a:spcBef>
                <a:spcPts val="488"/>
              </a:spcBef>
              <a:spcAft>
                <a:spcPts val="0"/>
              </a:spcAft>
              <a:buClr>
                <a:schemeClr val="dk1"/>
              </a:buClr>
              <a:buSzPts val="1800"/>
              <a:buChar char="•"/>
              <a:defRPr/>
            </a:lvl2pPr>
            <a:lvl3pPr marL="1302334" lvl="2" indent="-325584" algn="l">
              <a:lnSpc>
                <a:spcPct val="90000"/>
              </a:lnSpc>
              <a:spcBef>
                <a:spcPts val="488"/>
              </a:spcBef>
              <a:spcAft>
                <a:spcPts val="0"/>
              </a:spcAft>
              <a:buClr>
                <a:schemeClr val="dk1"/>
              </a:buClr>
              <a:buSzPts val="1800"/>
              <a:buChar char="•"/>
              <a:defRPr/>
            </a:lvl3pPr>
            <a:lvl4pPr marL="1736446" lvl="3" indent="-325584" algn="l">
              <a:lnSpc>
                <a:spcPct val="90000"/>
              </a:lnSpc>
              <a:spcBef>
                <a:spcPts val="488"/>
              </a:spcBef>
              <a:spcAft>
                <a:spcPts val="0"/>
              </a:spcAft>
              <a:buClr>
                <a:schemeClr val="dk1"/>
              </a:buClr>
              <a:buSzPts val="1800"/>
              <a:buChar char="•"/>
              <a:defRPr/>
            </a:lvl4pPr>
            <a:lvl5pPr marL="2170557" lvl="4" indent="-325584" algn="l">
              <a:lnSpc>
                <a:spcPct val="90000"/>
              </a:lnSpc>
              <a:spcBef>
                <a:spcPts val="488"/>
              </a:spcBef>
              <a:spcAft>
                <a:spcPts val="0"/>
              </a:spcAft>
              <a:buClr>
                <a:schemeClr val="dk1"/>
              </a:buClr>
              <a:buSzPts val="1800"/>
              <a:buChar char="•"/>
              <a:defRPr/>
            </a:lvl5pPr>
            <a:lvl6pPr marL="2604668" lvl="5" indent="-325584" algn="l">
              <a:lnSpc>
                <a:spcPct val="90000"/>
              </a:lnSpc>
              <a:spcBef>
                <a:spcPts val="488"/>
              </a:spcBef>
              <a:spcAft>
                <a:spcPts val="0"/>
              </a:spcAft>
              <a:buClr>
                <a:schemeClr val="dk1"/>
              </a:buClr>
              <a:buSzPts val="1800"/>
              <a:buChar char="•"/>
              <a:defRPr/>
            </a:lvl6pPr>
            <a:lvl7pPr marL="3038780" lvl="6" indent="-325584" algn="l">
              <a:lnSpc>
                <a:spcPct val="90000"/>
              </a:lnSpc>
              <a:spcBef>
                <a:spcPts val="488"/>
              </a:spcBef>
              <a:spcAft>
                <a:spcPts val="0"/>
              </a:spcAft>
              <a:buClr>
                <a:schemeClr val="dk1"/>
              </a:buClr>
              <a:buSzPts val="1800"/>
              <a:buChar char="•"/>
              <a:defRPr/>
            </a:lvl7pPr>
            <a:lvl8pPr marL="3472891" lvl="7" indent="-325584" algn="l">
              <a:lnSpc>
                <a:spcPct val="90000"/>
              </a:lnSpc>
              <a:spcBef>
                <a:spcPts val="488"/>
              </a:spcBef>
              <a:spcAft>
                <a:spcPts val="0"/>
              </a:spcAft>
              <a:buClr>
                <a:schemeClr val="dk1"/>
              </a:buClr>
              <a:buSzPts val="1800"/>
              <a:buChar char="•"/>
              <a:defRPr/>
            </a:lvl8pPr>
            <a:lvl9pPr marL="3907003" lvl="8" indent="-325584" algn="l">
              <a:lnSpc>
                <a:spcPct val="90000"/>
              </a:lnSpc>
              <a:spcBef>
                <a:spcPts val="488"/>
              </a:spcBef>
              <a:spcAft>
                <a:spcPts val="0"/>
              </a:spcAft>
              <a:buClr>
                <a:schemeClr val="dk1"/>
              </a:buClr>
              <a:buSzPts val="1800"/>
              <a:buChar char="•"/>
              <a:defRPr/>
            </a:lvl9pPr>
          </a:lstStyle>
          <a:p>
            <a:endParaRPr/>
          </a:p>
        </p:txBody>
      </p:sp>
      <p:sp>
        <p:nvSpPr>
          <p:cNvPr id="86" name="Google Shape;86;p637"/>
          <p:cNvSpPr txBox="1">
            <a:spLocks noGrp="1"/>
          </p:cNvSpPr>
          <p:nvPr>
            <p:ph type="dt" idx="10"/>
          </p:nvPr>
        </p:nvSpPr>
        <p:spPr>
          <a:xfrm>
            <a:off x="838201" y="6356351"/>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7" name="Google Shape;87;p637"/>
          <p:cNvSpPr txBox="1">
            <a:spLocks noGrp="1"/>
          </p:cNvSpPr>
          <p:nvPr>
            <p:ph type="ftr" idx="11"/>
          </p:nvPr>
        </p:nvSpPr>
        <p:spPr>
          <a:xfrm>
            <a:off x="4038600" y="6356351"/>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8" name="Google Shape;88;p637"/>
          <p:cNvSpPr txBox="1">
            <a:spLocks noGrp="1"/>
          </p:cNvSpPr>
          <p:nvPr>
            <p:ph type="sldNum" idx="12"/>
          </p:nvPr>
        </p:nvSpPr>
        <p:spPr>
          <a:xfrm>
            <a:off x="8610600" y="6356351"/>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a:p>
        </p:txBody>
      </p:sp>
    </p:spTree>
    <p:extLst>
      <p:ext uri="{BB962C8B-B14F-4D97-AF65-F5344CB8AC3E}">
        <p14:creationId xmlns:p14="http://schemas.microsoft.com/office/powerpoint/2010/main" val="80048735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4_Section Header">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BE8C035F-C3E4-44F8-BAEE-5B1B119A01FA}"/>
              </a:ext>
            </a:extLst>
          </p:cNvPr>
          <p:cNvSpPr>
            <a:spLocks noGrp="1"/>
          </p:cNvSpPr>
          <p:nvPr>
            <p:ph type="pic" sz="quarter" idx="11" hasCustomPrompt="1"/>
          </p:nvPr>
        </p:nvSpPr>
        <p:spPr>
          <a:xfrm>
            <a:off x="6654800" y="1181098"/>
            <a:ext cx="4356100" cy="4495804"/>
          </a:xfrm>
          <a:custGeom>
            <a:avLst/>
            <a:gdLst>
              <a:gd name="connsiteX0" fmla="*/ 0 w 4356100"/>
              <a:gd name="connsiteY0" fmla="*/ 0 h 4495804"/>
              <a:gd name="connsiteX1" fmla="*/ 4356100 w 4356100"/>
              <a:gd name="connsiteY1" fmla="*/ 0 h 4495804"/>
              <a:gd name="connsiteX2" fmla="*/ 4356100 w 4356100"/>
              <a:gd name="connsiteY2" fmla="*/ 4495804 h 4495804"/>
              <a:gd name="connsiteX3" fmla="*/ 0 w 4356100"/>
              <a:gd name="connsiteY3" fmla="*/ 4495804 h 4495804"/>
            </a:gdLst>
            <a:ahLst/>
            <a:cxnLst>
              <a:cxn ang="0">
                <a:pos x="connsiteX0" y="connsiteY0"/>
              </a:cxn>
              <a:cxn ang="0">
                <a:pos x="connsiteX1" y="connsiteY1"/>
              </a:cxn>
              <a:cxn ang="0">
                <a:pos x="connsiteX2" y="connsiteY2"/>
              </a:cxn>
              <a:cxn ang="0">
                <a:pos x="connsiteX3" y="connsiteY3"/>
              </a:cxn>
            </a:cxnLst>
            <a:rect l="l" t="t" r="r" b="b"/>
            <a:pathLst>
              <a:path w="4356100" h="4495804">
                <a:moveTo>
                  <a:pt x="0" y="0"/>
                </a:moveTo>
                <a:lnTo>
                  <a:pt x="4356100" y="0"/>
                </a:lnTo>
                <a:lnTo>
                  <a:pt x="4356100" y="4495804"/>
                </a:lnTo>
                <a:lnTo>
                  <a:pt x="0" y="4495804"/>
                </a:lnTo>
                <a:close/>
              </a:path>
            </a:pathLst>
          </a:custGeom>
        </p:spPr>
        <p:txBody>
          <a:bodyPr wrap="square">
            <a:noAutofit/>
          </a:bodyPr>
          <a:lstStyle>
            <a:lvl1pPr marL="0" indent="0" algn="ctr">
              <a:buNone/>
              <a:defRPr sz="1171">
                <a:solidFill>
                  <a:schemeClr val="tx1">
                    <a:lumMod val="50000"/>
                    <a:lumOff val="50000"/>
                  </a:schemeClr>
                </a:solidFill>
                <a:latin typeface="Raleway" panose="020B0503030101060003" pitchFamily="34" charset="0"/>
              </a:defRPr>
            </a:lvl1pPr>
          </a:lstStyle>
          <a:p>
            <a:r>
              <a:rPr lang="en-US" dirty="0"/>
              <a:t>Drag your image here</a:t>
            </a:r>
          </a:p>
        </p:txBody>
      </p:sp>
    </p:spTree>
    <p:extLst>
      <p:ext uri="{BB962C8B-B14F-4D97-AF65-F5344CB8AC3E}">
        <p14:creationId xmlns:p14="http://schemas.microsoft.com/office/powerpoint/2010/main" val="189398631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EEFE55-2747-1777-47E5-D13C0C9CBDC6}"/>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id="{933BCA4A-0404-D162-6FAD-83D5FC613442}"/>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42C94CD2-3C9B-8FD8-BA7A-BEC08E6108CD}"/>
              </a:ext>
            </a:extLst>
          </p:cNvPr>
          <p:cNvSpPr>
            <a:spLocks noGrp="1"/>
          </p:cNvSpPr>
          <p:nvPr>
            <p:ph type="dt" sz="half" idx="10"/>
          </p:nvPr>
        </p:nvSpPr>
        <p:spPr/>
        <p:txBody>
          <a:bodyPr/>
          <a:lstStyle/>
          <a:p>
            <a:fld id="{9D2B2083-F950-4D8D-AC87-25F9549EA7D1}" type="datetimeFigureOut">
              <a:rPr lang="en-GB" smtClean="0"/>
              <a:t>11/07/2024</a:t>
            </a:fld>
            <a:endParaRPr lang="en-GB"/>
          </a:p>
        </p:txBody>
      </p:sp>
      <p:sp>
        <p:nvSpPr>
          <p:cNvPr id="5" name="Footer Placeholder 4">
            <a:extLst>
              <a:ext uri="{FF2B5EF4-FFF2-40B4-BE49-F238E27FC236}">
                <a16:creationId xmlns:a16="http://schemas.microsoft.com/office/drawing/2014/main" id="{A099F073-2F23-CA4E-9ECA-FE453623070D}"/>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66E2BC09-C42C-539D-D787-53E9AC856262}"/>
              </a:ext>
            </a:extLst>
          </p:cNvPr>
          <p:cNvSpPr>
            <a:spLocks noGrp="1"/>
          </p:cNvSpPr>
          <p:nvPr>
            <p:ph type="sldNum" sz="quarter" idx="12"/>
          </p:nvPr>
        </p:nvSpPr>
        <p:spPr/>
        <p:txBody>
          <a:bodyPr/>
          <a:lstStyle/>
          <a:p>
            <a:fld id="{6C88B203-92AB-4FAD-B349-0EF642CF6FF3}" type="slidenum">
              <a:rPr lang="en-GB" smtClean="0"/>
              <a:t>‹#›</a:t>
            </a:fld>
            <a:endParaRPr lang="en-GB"/>
          </a:p>
        </p:txBody>
      </p:sp>
    </p:spTree>
    <p:extLst>
      <p:ext uri="{BB962C8B-B14F-4D97-AF65-F5344CB8AC3E}">
        <p14:creationId xmlns:p14="http://schemas.microsoft.com/office/powerpoint/2010/main" val="404964531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CAE264F-CFBC-2603-9078-762E43D63493}"/>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7030F080-2046-BBCD-8824-0177C89606E8}"/>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327AEFF9-A21C-95FF-F079-7E197E38C534}"/>
              </a:ext>
            </a:extLst>
          </p:cNvPr>
          <p:cNvSpPr>
            <a:spLocks noGrp="1"/>
          </p:cNvSpPr>
          <p:nvPr>
            <p:ph type="dt" sz="half" idx="10"/>
          </p:nvPr>
        </p:nvSpPr>
        <p:spPr/>
        <p:txBody>
          <a:bodyPr/>
          <a:lstStyle/>
          <a:p>
            <a:fld id="{9D2B2083-F950-4D8D-AC87-25F9549EA7D1}" type="datetimeFigureOut">
              <a:rPr lang="en-GB" smtClean="0"/>
              <a:t>11/07/2024</a:t>
            </a:fld>
            <a:endParaRPr lang="en-GB"/>
          </a:p>
        </p:txBody>
      </p:sp>
      <p:sp>
        <p:nvSpPr>
          <p:cNvPr id="5" name="Footer Placeholder 4">
            <a:extLst>
              <a:ext uri="{FF2B5EF4-FFF2-40B4-BE49-F238E27FC236}">
                <a16:creationId xmlns:a16="http://schemas.microsoft.com/office/drawing/2014/main" id="{0803C91A-21F5-946A-4971-298BDB78DD77}"/>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68CA42D2-4CE7-74D8-4A1B-D20C9A721C2C}"/>
              </a:ext>
            </a:extLst>
          </p:cNvPr>
          <p:cNvSpPr>
            <a:spLocks noGrp="1"/>
          </p:cNvSpPr>
          <p:nvPr>
            <p:ph type="sldNum" sz="quarter" idx="12"/>
          </p:nvPr>
        </p:nvSpPr>
        <p:spPr/>
        <p:txBody>
          <a:bodyPr/>
          <a:lstStyle/>
          <a:p>
            <a:fld id="{6C88B203-92AB-4FAD-B349-0EF642CF6FF3}" type="slidenum">
              <a:rPr lang="en-GB" smtClean="0"/>
              <a:t>‹#›</a:t>
            </a:fld>
            <a:endParaRPr lang="en-GB"/>
          </a:p>
        </p:txBody>
      </p:sp>
    </p:spTree>
    <p:extLst>
      <p:ext uri="{BB962C8B-B14F-4D97-AF65-F5344CB8AC3E}">
        <p14:creationId xmlns:p14="http://schemas.microsoft.com/office/powerpoint/2010/main" val="217087085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FDE715-033F-4572-7153-41226BAEF3EF}"/>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4F6574C5-6B06-0873-FC3D-F07D29114C92}"/>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33FE9965-0689-2B04-EB10-04DAA4C1CF29}"/>
              </a:ext>
            </a:extLst>
          </p:cNvPr>
          <p:cNvSpPr>
            <a:spLocks noGrp="1"/>
          </p:cNvSpPr>
          <p:nvPr>
            <p:ph type="dt" sz="half" idx="10"/>
          </p:nvPr>
        </p:nvSpPr>
        <p:spPr/>
        <p:txBody>
          <a:bodyPr/>
          <a:lstStyle/>
          <a:p>
            <a:fld id="{9D2B2083-F950-4D8D-AC87-25F9549EA7D1}" type="datetimeFigureOut">
              <a:rPr lang="en-GB" smtClean="0"/>
              <a:t>11/07/2024</a:t>
            </a:fld>
            <a:endParaRPr lang="en-GB"/>
          </a:p>
        </p:txBody>
      </p:sp>
      <p:sp>
        <p:nvSpPr>
          <p:cNvPr id="5" name="Footer Placeholder 4">
            <a:extLst>
              <a:ext uri="{FF2B5EF4-FFF2-40B4-BE49-F238E27FC236}">
                <a16:creationId xmlns:a16="http://schemas.microsoft.com/office/drawing/2014/main" id="{8A0AF364-0E2C-D031-ED0F-21791D0B58B3}"/>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39077AA1-EBB5-C0D0-24A6-3E62548267E1}"/>
              </a:ext>
            </a:extLst>
          </p:cNvPr>
          <p:cNvSpPr>
            <a:spLocks noGrp="1"/>
          </p:cNvSpPr>
          <p:nvPr>
            <p:ph type="sldNum" sz="quarter" idx="12"/>
          </p:nvPr>
        </p:nvSpPr>
        <p:spPr/>
        <p:txBody>
          <a:bodyPr/>
          <a:lstStyle/>
          <a:p>
            <a:fld id="{6C88B203-92AB-4FAD-B349-0EF642CF6FF3}" type="slidenum">
              <a:rPr lang="en-GB" smtClean="0"/>
              <a:t>‹#›</a:t>
            </a:fld>
            <a:endParaRPr lang="en-GB"/>
          </a:p>
        </p:txBody>
      </p:sp>
    </p:spTree>
    <p:extLst>
      <p:ext uri="{BB962C8B-B14F-4D97-AF65-F5344CB8AC3E}">
        <p14:creationId xmlns:p14="http://schemas.microsoft.com/office/powerpoint/2010/main" val="261047854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7AC9D1-BCD1-81B6-A234-7D34EF66D763}"/>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196BDEB4-D16C-76A7-1EC6-FE8644167796}"/>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FFACE323-C234-157C-10B3-EE0E58838B80}"/>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134C8DC2-4131-E225-A1BF-A2A4E6B1AEA1}"/>
              </a:ext>
            </a:extLst>
          </p:cNvPr>
          <p:cNvSpPr>
            <a:spLocks noGrp="1"/>
          </p:cNvSpPr>
          <p:nvPr>
            <p:ph type="dt" sz="half" idx="10"/>
          </p:nvPr>
        </p:nvSpPr>
        <p:spPr/>
        <p:txBody>
          <a:bodyPr/>
          <a:lstStyle/>
          <a:p>
            <a:fld id="{9D2B2083-F950-4D8D-AC87-25F9549EA7D1}" type="datetimeFigureOut">
              <a:rPr lang="en-GB" smtClean="0"/>
              <a:t>11/07/2024</a:t>
            </a:fld>
            <a:endParaRPr lang="en-GB"/>
          </a:p>
        </p:txBody>
      </p:sp>
      <p:sp>
        <p:nvSpPr>
          <p:cNvPr id="6" name="Footer Placeholder 5">
            <a:extLst>
              <a:ext uri="{FF2B5EF4-FFF2-40B4-BE49-F238E27FC236}">
                <a16:creationId xmlns:a16="http://schemas.microsoft.com/office/drawing/2014/main" id="{E45DA157-B636-9D23-D9F3-F12B265F68C8}"/>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7F5186F1-798D-2244-F79E-B3A8226D8280}"/>
              </a:ext>
            </a:extLst>
          </p:cNvPr>
          <p:cNvSpPr>
            <a:spLocks noGrp="1"/>
          </p:cNvSpPr>
          <p:nvPr>
            <p:ph type="sldNum" sz="quarter" idx="12"/>
          </p:nvPr>
        </p:nvSpPr>
        <p:spPr/>
        <p:txBody>
          <a:bodyPr/>
          <a:lstStyle/>
          <a:p>
            <a:fld id="{6C88B203-92AB-4FAD-B349-0EF642CF6FF3}" type="slidenum">
              <a:rPr lang="en-GB" smtClean="0"/>
              <a:t>‹#›</a:t>
            </a:fld>
            <a:endParaRPr lang="en-GB"/>
          </a:p>
        </p:txBody>
      </p:sp>
    </p:spTree>
    <p:extLst>
      <p:ext uri="{BB962C8B-B14F-4D97-AF65-F5344CB8AC3E}">
        <p14:creationId xmlns:p14="http://schemas.microsoft.com/office/powerpoint/2010/main" val="135814017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A29FEE-5114-AE3A-39F6-2B92AFD8DA79}"/>
              </a:ext>
            </a:extLst>
          </p:cNvPr>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C1CAA762-3EDE-FE15-328B-64B027326F8B}"/>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9BAA06E8-AA74-4499-0D01-FB40A7B44F64}"/>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D30EFC89-0D45-2FF8-61C5-3BA4D6C53326}"/>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A3184DBC-64D1-2E4B-C22B-BD48F4121EB1}"/>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5DBFCDC1-3A5D-A3A5-D478-D40B7B518365}"/>
              </a:ext>
            </a:extLst>
          </p:cNvPr>
          <p:cNvSpPr>
            <a:spLocks noGrp="1"/>
          </p:cNvSpPr>
          <p:nvPr>
            <p:ph type="dt" sz="half" idx="10"/>
          </p:nvPr>
        </p:nvSpPr>
        <p:spPr/>
        <p:txBody>
          <a:bodyPr/>
          <a:lstStyle/>
          <a:p>
            <a:fld id="{9D2B2083-F950-4D8D-AC87-25F9549EA7D1}" type="datetimeFigureOut">
              <a:rPr lang="en-GB" smtClean="0"/>
              <a:t>11/07/2024</a:t>
            </a:fld>
            <a:endParaRPr lang="en-GB"/>
          </a:p>
        </p:txBody>
      </p:sp>
      <p:sp>
        <p:nvSpPr>
          <p:cNvPr id="8" name="Footer Placeholder 7">
            <a:extLst>
              <a:ext uri="{FF2B5EF4-FFF2-40B4-BE49-F238E27FC236}">
                <a16:creationId xmlns:a16="http://schemas.microsoft.com/office/drawing/2014/main" id="{6C54F6A4-2A7B-1F4B-3528-F2869B4D8DFB}"/>
              </a:ext>
            </a:extLst>
          </p:cNvPr>
          <p:cNvSpPr>
            <a:spLocks noGrp="1"/>
          </p:cNvSpPr>
          <p:nvPr>
            <p:ph type="ftr" sz="quarter" idx="11"/>
          </p:nvPr>
        </p:nvSpPr>
        <p:spPr/>
        <p:txBody>
          <a:bodyPr/>
          <a:lstStyle/>
          <a:p>
            <a:endParaRPr lang="en-GB"/>
          </a:p>
        </p:txBody>
      </p:sp>
      <p:sp>
        <p:nvSpPr>
          <p:cNvPr id="9" name="Slide Number Placeholder 8">
            <a:extLst>
              <a:ext uri="{FF2B5EF4-FFF2-40B4-BE49-F238E27FC236}">
                <a16:creationId xmlns:a16="http://schemas.microsoft.com/office/drawing/2014/main" id="{77D55FBD-7147-64A3-D85A-11D91536BB2E}"/>
              </a:ext>
            </a:extLst>
          </p:cNvPr>
          <p:cNvSpPr>
            <a:spLocks noGrp="1"/>
          </p:cNvSpPr>
          <p:nvPr>
            <p:ph type="sldNum" sz="quarter" idx="12"/>
          </p:nvPr>
        </p:nvSpPr>
        <p:spPr/>
        <p:txBody>
          <a:bodyPr/>
          <a:lstStyle/>
          <a:p>
            <a:fld id="{6C88B203-92AB-4FAD-B349-0EF642CF6FF3}" type="slidenum">
              <a:rPr lang="en-GB" smtClean="0"/>
              <a:t>‹#›</a:t>
            </a:fld>
            <a:endParaRPr lang="en-GB"/>
          </a:p>
        </p:txBody>
      </p:sp>
    </p:spTree>
    <p:extLst>
      <p:ext uri="{BB962C8B-B14F-4D97-AF65-F5344CB8AC3E}">
        <p14:creationId xmlns:p14="http://schemas.microsoft.com/office/powerpoint/2010/main" val="205603194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82ECD7-AD2E-3A9E-7BA5-5DB00682ACDA}"/>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2CAB1750-5300-71EF-196C-4D650F252E7B}"/>
              </a:ext>
            </a:extLst>
          </p:cNvPr>
          <p:cNvSpPr>
            <a:spLocks noGrp="1"/>
          </p:cNvSpPr>
          <p:nvPr>
            <p:ph type="dt" sz="half" idx="10"/>
          </p:nvPr>
        </p:nvSpPr>
        <p:spPr/>
        <p:txBody>
          <a:bodyPr/>
          <a:lstStyle/>
          <a:p>
            <a:fld id="{9D2B2083-F950-4D8D-AC87-25F9549EA7D1}" type="datetimeFigureOut">
              <a:rPr lang="en-GB" smtClean="0"/>
              <a:t>11/07/2024</a:t>
            </a:fld>
            <a:endParaRPr lang="en-GB"/>
          </a:p>
        </p:txBody>
      </p:sp>
      <p:sp>
        <p:nvSpPr>
          <p:cNvPr id="4" name="Footer Placeholder 3">
            <a:extLst>
              <a:ext uri="{FF2B5EF4-FFF2-40B4-BE49-F238E27FC236}">
                <a16:creationId xmlns:a16="http://schemas.microsoft.com/office/drawing/2014/main" id="{B45F603E-2028-9DED-444F-B11DA1B02232}"/>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FE6A8C4E-3D67-682E-A656-0A97F360F016}"/>
              </a:ext>
            </a:extLst>
          </p:cNvPr>
          <p:cNvSpPr>
            <a:spLocks noGrp="1"/>
          </p:cNvSpPr>
          <p:nvPr>
            <p:ph type="sldNum" sz="quarter" idx="12"/>
          </p:nvPr>
        </p:nvSpPr>
        <p:spPr/>
        <p:txBody>
          <a:bodyPr/>
          <a:lstStyle/>
          <a:p>
            <a:fld id="{6C88B203-92AB-4FAD-B349-0EF642CF6FF3}" type="slidenum">
              <a:rPr lang="en-GB" smtClean="0"/>
              <a:t>‹#›</a:t>
            </a:fld>
            <a:endParaRPr lang="en-GB"/>
          </a:p>
        </p:txBody>
      </p:sp>
    </p:spTree>
    <p:extLst>
      <p:ext uri="{BB962C8B-B14F-4D97-AF65-F5344CB8AC3E}">
        <p14:creationId xmlns:p14="http://schemas.microsoft.com/office/powerpoint/2010/main" val="338649757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Slide" type="title">
  <p:cSld name="Title Slide">
    <p:spTree>
      <p:nvGrpSpPr>
        <p:cNvPr id="1" name="Shape 17"/>
        <p:cNvGrpSpPr/>
        <p:nvPr/>
      </p:nvGrpSpPr>
      <p:grpSpPr>
        <a:xfrm>
          <a:off x="0" y="0"/>
          <a:ext cx="0" cy="0"/>
          <a:chOff x="0" y="0"/>
          <a:chExt cx="0" cy="0"/>
        </a:xfrm>
      </p:grpSpPr>
      <p:sp>
        <p:nvSpPr>
          <p:cNvPr id="18" name="Google Shape;18;p627"/>
          <p:cNvSpPr txBox="1">
            <a:spLocks noGrp="1"/>
          </p:cNvSpPr>
          <p:nvPr>
            <p:ph type="ctrTitle"/>
          </p:nvPr>
        </p:nvSpPr>
        <p:spPr>
          <a:xfrm>
            <a:off x="1524000" y="1122363"/>
            <a:ext cx="9144000" cy="2387600"/>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6165"/>
              <a:buFont typeface="Calibri"/>
              <a:buNone/>
              <a:defRPr sz="5854"/>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9" name="Google Shape;19;p627"/>
          <p:cNvSpPr txBox="1">
            <a:spLocks noGrp="1"/>
          </p:cNvSpPr>
          <p:nvPr>
            <p:ph type="subTitle" idx="1"/>
          </p:nvPr>
        </p:nvSpPr>
        <p:spPr>
          <a:xfrm>
            <a:off x="1524000" y="3602038"/>
            <a:ext cx="9144000" cy="1655762"/>
          </a:xfrm>
          <a:prstGeom prst="rect">
            <a:avLst/>
          </a:prstGeom>
          <a:noFill/>
          <a:ln>
            <a:noFill/>
          </a:ln>
        </p:spPr>
        <p:txBody>
          <a:bodyPr spcFirstLastPara="1" wrap="square" lIns="91425" tIns="45700" rIns="91425" bIns="45700" anchor="t" anchorCtr="0">
            <a:normAutofit/>
          </a:bodyPr>
          <a:lstStyle>
            <a:lvl1pPr lvl="0" algn="ctr">
              <a:lnSpc>
                <a:spcPct val="90000"/>
              </a:lnSpc>
              <a:spcBef>
                <a:spcPts val="976"/>
              </a:spcBef>
              <a:spcAft>
                <a:spcPts val="0"/>
              </a:spcAft>
              <a:buClr>
                <a:schemeClr val="dk1"/>
              </a:buClr>
              <a:buSzPts val="2466"/>
              <a:buNone/>
              <a:defRPr sz="2341"/>
            </a:lvl1pPr>
            <a:lvl2pPr lvl="1" algn="ctr">
              <a:lnSpc>
                <a:spcPct val="90000"/>
              </a:lnSpc>
              <a:spcBef>
                <a:spcPts val="488"/>
              </a:spcBef>
              <a:spcAft>
                <a:spcPts val="0"/>
              </a:spcAft>
              <a:buClr>
                <a:schemeClr val="dk1"/>
              </a:buClr>
              <a:buSzPts val="2055"/>
              <a:buNone/>
              <a:defRPr sz="1951"/>
            </a:lvl2pPr>
            <a:lvl3pPr lvl="2" algn="ctr">
              <a:lnSpc>
                <a:spcPct val="90000"/>
              </a:lnSpc>
              <a:spcBef>
                <a:spcPts val="488"/>
              </a:spcBef>
              <a:spcAft>
                <a:spcPts val="0"/>
              </a:spcAft>
              <a:buClr>
                <a:schemeClr val="dk1"/>
              </a:buClr>
              <a:buSzPts val="1850"/>
              <a:buNone/>
              <a:defRPr sz="1757"/>
            </a:lvl3pPr>
            <a:lvl4pPr lvl="3" algn="ctr">
              <a:lnSpc>
                <a:spcPct val="90000"/>
              </a:lnSpc>
              <a:spcBef>
                <a:spcPts val="488"/>
              </a:spcBef>
              <a:spcAft>
                <a:spcPts val="0"/>
              </a:spcAft>
              <a:buClr>
                <a:schemeClr val="dk1"/>
              </a:buClr>
              <a:buSzPts val="1644"/>
              <a:buNone/>
              <a:defRPr sz="1561"/>
            </a:lvl4pPr>
            <a:lvl5pPr lvl="4" algn="ctr">
              <a:lnSpc>
                <a:spcPct val="90000"/>
              </a:lnSpc>
              <a:spcBef>
                <a:spcPts val="488"/>
              </a:spcBef>
              <a:spcAft>
                <a:spcPts val="0"/>
              </a:spcAft>
              <a:buClr>
                <a:schemeClr val="dk1"/>
              </a:buClr>
              <a:buSzPts val="1644"/>
              <a:buNone/>
              <a:defRPr sz="1561"/>
            </a:lvl5pPr>
            <a:lvl6pPr lvl="5" algn="ctr">
              <a:lnSpc>
                <a:spcPct val="90000"/>
              </a:lnSpc>
              <a:spcBef>
                <a:spcPts val="488"/>
              </a:spcBef>
              <a:spcAft>
                <a:spcPts val="0"/>
              </a:spcAft>
              <a:buClr>
                <a:schemeClr val="dk1"/>
              </a:buClr>
              <a:buSzPts val="1644"/>
              <a:buNone/>
              <a:defRPr sz="1561"/>
            </a:lvl6pPr>
            <a:lvl7pPr lvl="6" algn="ctr">
              <a:lnSpc>
                <a:spcPct val="90000"/>
              </a:lnSpc>
              <a:spcBef>
                <a:spcPts val="488"/>
              </a:spcBef>
              <a:spcAft>
                <a:spcPts val="0"/>
              </a:spcAft>
              <a:buClr>
                <a:schemeClr val="dk1"/>
              </a:buClr>
              <a:buSzPts val="1644"/>
              <a:buNone/>
              <a:defRPr sz="1561"/>
            </a:lvl7pPr>
            <a:lvl8pPr lvl="7" algn="ctr">
              <a:lnSpc>
                <a:spcPct val="90000"/>
              </a:lnSpc>
              <a:spcBef>
                <a:spcPts val="488"/>
              </a:spcBef>
              <a:spcAft>
                <a:spcPts val="0"/>
              </a:spcAft>
              <a:buClr>
                <a:schemeClr val="dk1"/>
              </a:buClr>
              <a:buSzPts val="1644"/>
              <a:buNone/>
              <a:defRPr sz="1561"/>
            </a:lvl8pPr>
            <a:lvl9pPr lvl="8" algn="ctr">
              <a:lnSpc>
                <a:spcPct val="90000"/>
              </a:lnSpc>
              <a:spcBef>
                <a:spcPts val="488"/>
              </a:spcBef>
              <a:spcAft>
                <a:spcPts val="0"/>
              </a:spcAft>
              <a:buClr>
                <a:schemeClr val="dk1"/>
              </a:buClr>
              <a:buSzPts val="1644"/>
              <a:buNone/>
              <a:defRPr sz="1561"/>
            </a:lvl9pPr>
          </a:lstStyle>
          <a:p>
            <a:endParaRPr/>
          </a:p>
        </p:txBody>
      </p:sp>
      <p:sp>
        <p:nvSpPr>
          <p:cNvPr id="20" name="Google Shape;20;p627"/>
          <p:cNvSpPr txBox="1">
            <a:spLocks noGrp="1"/>
          </p:cNvSpPr>
          <p:nvPr>
            <p:ph type="dt" idx="10"/>
          </p:nvPr>
        </p:nvSpPr>
        <p:spPr>
          <a:xfrm>
            <a:off x="838201" y="6356351"/>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1" name="Google Shape;21;p627"/>
          <p:cNvSpPr txBox="1">
            <a:spLocks noGrp="1"/>
          </p:cNvSpPr>
          <p:nvPr>
            <p:ph type="ftr" idx="11"/>
          </p:nvPr>
        </p:nvSpPr>
        <p:spPr>
          <a:xfrm>
            <a:off x="4038600" y="6356351"/>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2" name="Google Shape;22;p627"/>
          <p:cNvSpPr txBox="1">
            <a:spLocks noGrp="1"/>
          </p:cNvSpPr>
          <p:nvPr>
            <p:ph type="sldNum" idx="12"/>
          </p:nvPr>
        </p:nvSpPr>
        <p:spPr>
          <a:xfrm>
            <a:off x="8610600" y="6356351"/>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a:p>
        </p:txBody>
      </p:sp>
    </p:spTree>
    <p:extLst>
      <p:ext uri="{BB962C8B-B14F-4D97-AF65-F5344CB8AC3E}">
        <p14:creationId xmlns:p14="http://schemas.microsoft.com/office/powerpoint/2010/main" val="310550028"/>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9030FEE3-F55C-AE4E-7917-44E3C9233061}"/>
              </a:ext>
            </a:extLst>
          </p:cNvPr>
          <p:cNvSpPr>
            <a:spLocks noGrp="1"/>
          </p:cNvSpPr>
          <p:nvPr>
            <p:ph type="dt" sz="half" idx="10"/>
          </p:nvPr>
        </p:nvSpPr>
        <p:spPr/>
        <p:txBody>
          <a:bodyPr/>
          <a:lstStyle/>
          <a:p>
            <a:fld id="{9D2B2083-F950-4D8D-AC87-25F9549EA7D1}" type="datetimeFigureOut">
              <a:rPr lang="en-GB" smtClean="0"/>
              <a:t>11/07/2024</a:t>
            </a:fld>
            <a:endParaRPr lang="en-GB"/>
          </a:p>
        </p:txBody>
      </p:sp>
      <p:sp>
        <p:nvSpPr>
          <p:cNvPr id="3" name="Footer Placeholder 2">
            <a:extLst>
              <a:ext uri="{FF2B5EF4-FFF2-40B4-BE49-F238E27FC236}">
                <a16:creationId xmlns:a16="http://schemas.microsoft.com/office/drawing/2014/main" id="{8F9431A7-CD48-9AD7-06C0-B5C2DE2F3979}"/>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18026A40-4727-764A-007D-864227E7587A}"/>
              </a:ext>
            </a:extLst>
          </p:cNvPr>
          <p:cNvSpPr>
            <a:spLocks noGrp="1"/>
          </p:cNvSpPr>
          <p:nvPr>
            <p:ph type="sldNum" sz="quarter" idx="12"/>
          </p:nvPr>
        </p:nvSpPr>
        <p:spPr/>
        <p:txBody>
          <a:bodyPr/>
          <a:lstStyle/>
          <a:p>
            <a:fld id="{6C88B203-92AB-4FAD-B349-0EF642CF6FF3}" type="slidenum">
              <a:rPr lang="en-GB" smtClean="0"/>
              <a:t>‹#›</a:t>
            </a:fld>
            <a:endParaRPr lang="en-GB"/>
          </a:p>
        </p:txBody>
      </p:sp>
    </p:spTree>
    <p:extLst>
      <p:ext uri="{BB962C8B-B14F-4D97-AF65-F5344CB8AC3E}">
        <p14:creationId xmlns:p14="http://schemas.microsoft.com/office/powerpoint/2010/main" val="154650141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1F00ECD-1A4C-68C7-D0B1-249B08437926}"/>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8F804C88-42B9-397D-9EEE-73C0D673264C}"/>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C4F54674-1C98-A531-4569-84A3C6FF8EE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DE9D49B4-3ADE-C677-697A-509F6B86DE72}"/>
              </a:ext>
            </a:extLst>
          </p:cNvPr>
          <p:cNvSpPr>
            <a:spLocks noGrp="1"/>
          </p:cNvSpPr>
          <p:nvPr>
            <p:ph type="dt" sz="half" idx="10"/>
          </p:nvPr>
        </p:nvSpPr>
        <p:spPr/>
        <p:txBody>
          <a:bodyPr/>
          <a:lstStyle/>
          <a:p>
            <a:fld id="{9D2B2083-F950-4D8D-AC87-25F9549EA7D1}" type="datetimeFigureOut">
              <a:rPr lang="en-GB" smtClean="0"/>
              <a:t>11/07/2024</a:t>
            </a:fld>
            <a:endParaRPr lang="en-GB"/>
          </a:p>
        </p:txBody>
      </p:sp>
      <p:sp>
        <p:nvSpPr>
          <p:cNvPr id="6" name="Footer Placeholder 5">
            <a:extLst>
              <a:ext uri="{FF2B5EF4-FFF2-40B4-BE49-F238E27FC236}">
                <a16:creationId xmlns:a16="http://schemas.microsoft.com/office/drawing/2014/main" id="{F1000FB1-5154-773B-3F92-267CF86D1BFA}"/>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F966A444-19C5-E329-1C8F-5CF65A566B9C}"/>
              </a:ext>
            </a:extLst>
          </p:cNvPr>
          <p:cNvSpPr>
            <a:spLocks noGrp="1"/>
          </p:cNvSpPr>
          <p:nvPr>
            <p:ph type="sldNum" sz="quarter" idx="12"/>
          </p:nvPr>
        </p:nvSpPr>
        <p:spPr/>
        <p:txBody>
          <a:bodyPr/>
          <a:lstStyle/>
          <a:p>
            <a:fld id="{6C88B203-92AB-4FAD-B349-0EF642CF6FF3}" type="slidenum">
              <a:rPr lang="en-GB" smtClean="0"/>
              <a:t>‹#›</a:t>
            </a:fld>
            <a:endParaRPr lang="en-GB"/>
          </a:p>
        </p:txBody>
      </p:sp>
    </p:spTree>
    <p:extLst>
      <p:ext uri="{BB962C8B-B14F-4D97-AF65-F5344CB8AC3E}">
        <p14:creationId xmlns:p14="http://schemas.microsoft.com/office/powerpoint/2010/main" val="260055302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97C32FD-DBB3-C3F3-5541-843906A39E38}"/>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3F656F36-68A9-9CA0-8B4E-A6C433665B00}"/>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a:extLst>
              <a:ext uri="{FF2B5EF4-FFF2-40B4-BE49-F238E27FC236}">
                <a16:creationId xmlns:a16="http://schemas.microsoft.com/office/drawing/2014/main" id="{A8386856-EDCC-08E1-CA4E-1756F597197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351957FD-7F0C-1576-399B-E0B80CAB1B02}"/>
              </a:ext>
            </a:extLst>
          </p:cNvPr>
          <p:cNvSpPr>
            <a:spLocks noGrp="1"/>
          </p:cNvSpPr>
          <p:nvPr>
            <p:ph type="dt" sz="half" idx="10"/>
          </p:nvPr>
        </p:nvSpPr>
        <p:spPr/>
        <p:txBody>
          <a:bodyPr/>
          <a:lstStyle/>
          <a:p>
            <a:fld id="{9D2B2083-F950-4D8D-AC87-25F9549EA7D1}" type="datetimeFigureOut">
              <a:rPr lang="en-GB" smtClean="0"/>
              <a:t>11/07/2024</a:t>
            </a:fld>
            <a:endParaRPr lang="en-GB"/>
          </a:p>
        </p:txBody>
      </p:sp>
      <p:sp>
        <p:nvSpPr>
          <p:cNvPr id="6" name="Footer Placeholder 5">
            <a:extLst>
              <a:ext uri="{FF2B5EF4-FFF2-40B4-BE49-F238E27FC236}">
                <a16:creationId xmlns:a16="http://schemas.microsoft.com/office/drawing/2014/main" id="{187C6D0B-AD9A-693B-DC88-2BFE601FA0BE}"/>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465014A0-8345-A6F3-1A9F-E53BB95E0E1A}"/>
              </a:ext>
            </a:extLst>
          </p:cNvPr>
          <p:cNvSpPr>
            <a:spLocks noGrp="1"/>
          </p:cNvSpPr>
          <p:nvPr>
            <p:ph type="sldNum" sz="quarter" idx="12"/>
          </p:nvPr>
        </p:nvSpPr>
        <p:spPr/>
        <p:txBody>
          <a:bodyPr/>
          <a:lstStyle/>
          <a:p>
            <a:fld id="{6C88B203-92AB-4FAD-B349-0EF642CF6FF3}" type="slidenum">
              <a:rPr lang="en-GB" smtClean="0"/>
              <a:t>‹#›</a:t>
            </a:fld>
            <a:endParaRPr lang="en-GB"/>
          </a:p>
        </p:txBody>
      </p:sp>
    </p:spTree>
    <p:extLst>
      <p:ext uri="{BB962C8B-B14F-4D97-AF65-F5344CB8AC3E}">
        <p14:creationId xmlns:p14="http://schemas.microsoft.com/office/powerpoint/2010/main" val="250160186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C648E39-207E-6822-33B5-E682247DB0C7}"/>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4AF52062-0AD7-8FB2-CE0F-53A3BCF10B44}"/>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C3D1D944-810A-3E72-5D9A-FAEEB3096353}"/>
              </a:ext>
            </a:extLst>
          </p:cNvPr>
          <p:cNvSpPr>
            <a:spLocks noGrp="1"/>
          </p:cNvSpPr>
          <p:nvPr>
            <p:ph type="dt" sz="half" idx="10"/>
          </p:nvPr>
        </p:nvSpPr>
        <p:spPr/>
        <p:txBody>
          <a:bodyPr/>
          <a:lstStyle/>
          <a:p>
            <a:fld id="{9D2B2083-F950-4D8D-AC87-25F9549EA7D1}" type="datetimeFigureOut">
              <a:rPr lang="en-GB" smtClean="0"/>
              <a:t>11/07/2024</a:t>
            </a:fld>
            <a:endParaRPr lang="en-GB"/>
          </a:p>
        </p:txBody>
      </p:sp>
      <p:sp>
        <p:nvSpPr>
          <p:cNvPr id="5" name="Footer Placeholder 4">
            <a:extLst>
              <a:ext uri="{FF2B5EF4-FFF2-40B4-BE49-F238E27FC236}">
                <a16:creationId xmlns:a16="http://schemas.microsoft.com/office/drawing/2014/main" id="{F1866160-4E7B-1292-C4AE-FBD10D78D1CE}"/>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8F536F21-2BF6-BF35-6774-BE02C79D0AD2}"/>
              </a:ext>
            </a:extLst>
          </p:cNvPr>
          <p:cNvSpPr>
            <a:spLocks noGrp="1"/>
          </p:cNvSpPr>
          <p:nvPr>
            <p:ph type="sldNum" sz="quarter" idx="12"/>
          </p:nvPr>
        </p:nvSpPr>
        <p:spPr/>
        <p:txBody>
          <a:bodyPr/>
          <a:lstStyle/>
          <a:p>
            <a:fld id="{6C88B203-92AB-4FAD-B349-0EF642CF6FF3}" type="slidenum">
              <a:rPr lang="en-GB" smtClean="0"/>
              <a:t>‹#›</a:t>
            </a:fld>
            <a:endParaRPr lang="en-GB"/>
          </a:p>
        </p:txBody>
      </p:sp>
    </p:spTree>
    <p:extLst>
      <p:ext uri="{BB962C8B-B14F-4D97-AF65-F5344CB8AC3E}">
        <p14:creationId xmlns:p14="http://schemas.microsoft.com/office/powerpoint/2010/main" val="1662407561"/>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579E8777-3211-34B5-DF94-075E49DDBB73}"/>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A9665613-A107-4277-3879-CABEB9B35AF8}"/>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22FDF3AA-5C4E-01F5-0BFF-F8062A135D71}"/>
              </a:ext>
            </a:extLst>
          </p:cNvPr>
          <p:cNvSpPr>
            <a:spLocks noGrp="1"/>
          </p:cNvSpPr>
          <p:nvPr>
            <p:ph type="dt" sz="half" idx="10"/>
          </p:nvPr>
        </p:nvSpPr>
        <p:spPr/>
        <p:txBody>
          <a:bodyPr/>
          <a:lstStyle/>
          <a:p>
            <a:fld id="{9D2B2083-F950-4D8D-AC87-25F9549EA7D1}" type="datetimeFigureOut">
              <a:rPr lang="en-GB" smtClean="0"/>
              <a:t>11/07/2024</a:t>
            </a:fld>
            <a:endParaRPr lang="en-GB"/>
          </a:p>
        </p:txBody>
      </p:sp>
      <p:sp>
        <p:nvSpPr>
          <p:cNvPr id="5" name="Footer Placeholder 4">
            <a:extLst>
              <a:ext uri="{FF2B5EF4-FFF2-40B4-BE49-F238E27FC236}">
                <a16:creationId xmlns:a16="http://schemas.microsoft.com/office/drawing/2014/main" id="{9F0CC9AD-1924-9F31-8637-68C2692FE680}"/>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CD54B975-2A92-FA79-3962-65A3913046E5}"/>
              </a:ext>
            </a:extLst>
          </p:cNvPr>
          <p:cNvSpPr>
            <a:spLocks noGrp="1"/>
          </p:cNvSpPr>
          <p:nvPr>
            <p:ph type="sldNum" sz="quarter" idx="12"/>
          </p:nvPr>
        </p:nvSpPr>
        <p:spPr/>
        <p:txBody>
          <a:bodyPr/>
          <a:lstStyle/>
          <a:p>
            <a:fld id="{6C88B203-92AB-4FAD-B349-0EF642CF6FF3}" type="slidenum">
              <a:rPr lang="en-GB" smtClean="0"/>
              <a:t>‹#›</a:t>
            </a:fld>
            <a:endParaRPr lang="en-GB"/>
          </a:p>
        </p:txBody>
      </p:sp>
    </p:spTree>
    <p:extLst>
      <p:ext uri="{BB962C8B-B14F-4D97-AF65-F5344CB8AC3E}">
        <p14:creationId xmlns:p14="http://schemas.microsoft.com/office/powerpoint/2010/main" val="2678504527"/>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493C98C-B85A-5044-DF68-CED2FEDFE574}"/>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ID"/>
          </a:p>
        </p:txBody>
      </p:sp>
      <p:sp>
        <p:nvSpPr>
          <p:cNvPr id="3" name="Subtitle 2">
            <a:extLst>
              <a:ext uri="{FF2B5EF4-FFF2-40B4-BE49-F238E27FC236}">
                <a16:creationId xmlns:a16="http://schemas.microsoft.com/office/drawing/2014/main" id="{48EE6305-082E-84F1-03E2-E22F51B800FD}"/>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ID"/>
          </a:p>
        </p:txBody>
      </p:sp>
      <p:sp>
        <p:nvSpPr>
          <p:cNvPr id="4" name="Date Placeholder 3">
            <a:extLst>
              <a:ext uri="{FF2B5EF4-FFF2-40B4-BE49-F238E27FC236}">
                <a16:creationId xmlns:a16="http://schemas.microsoft.com/office/drawing/2014/main" id="{1CF23927-7ECD-B692-E21B-B2D37318D3BD}"/>
              </a:ext>
            </a:extLst>
          </p:cNvPr>
          <p:cNvSpPr>
            <a:spLocks noGrp="1"/>
          </p:cNvSpPr>
          <p:nvPr>
            <p:ph type="dt" sz="half" idx="10"/>
          </p:nvPr>
        </p:nvSpPr>
        <p:spPr/>
        <p:txBody>
          <a:bodyPr/>
          <a:lstStyle/>
          <a:p>
            <a:fld id="{08F12113-A606-4EEC-BEC5-662B0E4E2A1A}" type="datetimeFigureOut">
              <a:rPr lang="en-ID" smtClean="0"/>
              <a:t>11/07/2024</a:t>
            </a:fld>
            <a:endParaRPr lang="en-ID"/>
          </a:p>
        </p:txBody>
      </p:sp>
      <p:sp>
        <p:nvSpPr>
          <p:cNvPr id="5" name="Footer Placeholder 4">
            <a:extLst>
              <a:ext uri="{FF2B5EF4-FFF2-40B4-BE49-F238E27FC236}">
                <a16:creationId xmlns:a16="http://schemas.microsoft.com/office/drawing/2014/main" id="{7C675D87-0232-D645-F567-843EA91D69E9}"/>
              </a:ext>
            </a:extLst>
          </p:cNvPr>
          <p:cNvSpPr>
            <a:spLocks noGrp="1"/>
          </p:cNvSpPr>
          <p:nvPr>
            <p:ph type="ftr" sz="quarter" idx="11"/>
          </p:nvPr>
        </p:nvSpPr>
        <p:spPr/>
        <p:txBody>
          <a:bodyPr/>
          <a:lstStyle/>
          <a:p>
            <a:endParaRPr lang="en-ID"/>
          </a:p>
        </p:txBody>
      </p:sp>
      <p:sp>
        <p:nvSpPr>
          <p:cNvPr id="6" name="Slide Number Placeholder 5">
            <a:extLst>
              <a:ext uri="{FF2B5EF4-FFF2-40B4-BE49-F238E27FC236}">
                <a16:creationId xmlns:a16="http://schemas.microsoft.com/office/drawing/2014/main" id="{CB1B5E29-6B64-73FB-C236-6B150DCF3573}"/>
              </a:ext>
            </a:extLst>
          </p:cNvPr>
          <p:cNvSpPr>
            <a:spLocks noGrp="1"/>
          </p:cNvSpPr>
          <p:nvPr>
            <p:ph type="sldNum" sz="quarter" idx="12"/>
          </p:nvPr>
        </p:nvSpPr>
        <p:spPr/>
        <p:txBody>
          <a:bodyPr/>
          <a:lstStyle/>
          <a:p>
            <a:fld id="{5A13F171-3463-42CB-AB3C-56497CA68998}" type="slidenum">
              <a:rPr lang="en-ID" smtClean="0"/>
              <a:t>‹#›</a:t>
            </a:fld>
            <a:endParaRPr lang="en-ID"/>
          </a:p>
        </p:txBody>
      </p:sp>
    </p:spTree>
    <p:extLst>
      <p:ext uri="{BB962C8B-B14F-4D97-AF65-F5344CB8AC3E}">
        <p14:creationId xmlns:p14="http://schemas.microsoft.com/office/powerpoint/2010/main" val="4039267531"/>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E3F308-3A74-6907-C1CB-E478A6DADA84}"/>
              </a:ext>
            </a:extLst>
          </p:cNvPr>
          <p:cNvSpPr>
            <a:spLocks noGrp="1"/>
          </p:cNvSpPr>
          <p:nvPr>
            <p:ph type="title"/>
          </p:nvPr>
        </p:nvSpPr>
        <p:spPr/>
        <p:txBody>
          <a:bodyPr/>
          <a:lstStyle/>
          <a:p>
            <a:r>
              <a:rPr lang="en-US"/>
              <a:t>Click to edit Master title style</a:t>
            </a:r>
            <a:endParaRPr lang="en-ID"/>
          </a:p>
        </p:txBody>
      </p:sp>
      <p:sp>
        <p:nvSpPr>
          <p:cNvPr id="3" name="Content Placeholder 2">
            <a:extLst>
              <a:ext uri="{FF2B5EF4-FFF2-40B4-BE49-F238E27FC236}">
                <a16:creationId xmlns:a16="http://schemas.microsoft.com/office/drawing/2014/main" id="{0163C6C8-0C1B-5F52-9211-233D86F0FA83}"/>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D"/>
          </a:p>
        </p:txBody>
      </p:sp>
      <p:sp>
        <p:nvSpPr>
          <p:cNvPr id="4" name="Date Placeholder 3">
            <a:extLst>
              <a:ext uri="{FF2B5EF4-FFF2-40B4-BE49-F238E27FC236}">
                <a16:creationId xmlns:a16="http://schemas.microsoft.com/office/drawing/2014/main" id="{3196843F-4AA1-FB87-A462-8D9B122D1761}"/>
              </a:ext>
            </a:extLst>
          </p:cNvPr>
          <p:cNvSpPr>
            <a:spLocks noGrp="1"/>
          </p:cNvSpPr>
          <p:nvPr>
            <p:ph type="dt" sz="half" idx="10"/>
          </p:nvPr>
        </p:nvSpPr>
        <p:spPr/>
        <p:txBody>
          <a:bodyPr/>
          <a:lstStyle/>
          <a:p>
            <a:fld id="{08F12113-A606-4EEC-BEC5-662B0E4E2A1A}" type="datetimeFigureOut">
              <a:rPr lang="en-ID" smtClean="0"/>
              <a:t>11/07/2024</a:t>
            </a:fld>
            <a:endParaRPr lang="en-ID"/>
          </a:p>
        </p:txBody>
      </p:sp>
      <p:sp>
        <p:nvSpPr>
          <p:cNvPr id="5" name="Footer Placeholder 4">
            <a:extLst>
              <a:ext uri="{FF2B5EF4-FFF2-40B4-BE49-F238E27FC236}">
                <a16:creationId xmlns:a16="http://schemas.microsoft.com/office/drawing/2014/main" id="{46585521-FF05-4AB5-7457-8A446BB2EA07}"/>
              </a:ext>
            </a:extLst>
          </p:cNvPr>
          <p:cNvSpPr>
            <a:spLocks noGrp="1"/>
          </p:cNvSpPr>
          <p:nvPr>
            <p:ph type="ftr" sz="quarter" idx="11"/>
          </p:nvPr>
        </p:nvSpPr>
        <p:spPr/>
        <p:txBody>
          <a:bodyPr/>
          <a:lstStyle/>
          <a:p>
            <a:endParaRPr lang="en-ID"/>
          </a:p>
        </p:txBody>
      </p:sp>
      <p:sp>
        <p:nvSpPr>
          <p:cNvPr id="6" name="Slide Number Placeholder 5">
            <a:extLst>
              <a:ext uri="{FF2B5EF4-FFF2-40B4-BE49-F238E27FC236}">
                <a16:creationId xmlns:a16="http://schemas.microsoft.com/office/drawing/2014/main" id="{E19465F7-9E81-29A7-FC67-8D82E3A8A307}"/>
              </a:ext>
            </a:extLst>
          </p:cNvPr>
          <p:cNvSpPr>
            <a:spLocks noGrp="1"/>
          </p:cNvSpPr>
          <p:nvPr>
            <p:ph type="sldNum" sz="quarter" idx="12"/>
          </p:nvPr>
        </p:nvSpPr>
        <p:spPr/>
        <p:txBody>
          <a:bodyPr/>
          <a:lstStyle/>
          <a:p>
            <a:fld id="{5A13F171-3463-42CB-AB3C-56497CA68998}" type="slidenum">
              <a:rPr lang="en-ID" smtClean="0"/>
              <a:t>‹#›</a:t>
            </a:fld>
            <a:endParaRPr lang="en-ID"/>
          </a:p>
        </p:txBody>
      </p:sp>
    </p:spTree>
    <p:extLst>
      <p:ext uri="{BB962C8B-B14F-4D97-AF65-F5344CB8AC3E}">
        <p14:creationId xmlns:p14="http://schemas.microsoft.com/office/powerpoint/2010/main" val="3221694934"/>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1AA257F-1706-BA4D-F842-11A8B1337D77}"/>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ID"/>
          </a:p>
        </p:txBody>
      </p:sp>
      <p:sp>
        <p:nvSpPr>
          <p:cNvPr id="3" name="Text Placeholder 2">
            <a:extLst>
              <a:ext uri="{FF2B5EF4-FFF2-40B4-BE49-F238E27FC236}">
                <a16:creationId xmlns:a16="http://schemas.microsoft.com/office/drawing/2014/main" id="{F8DD0F01-6B72-C158-9FB3-5C2E4A1F5918}"/>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0254CF9C-3864-7D66-82D1-0977CD24BA34}"/>
              </a:ext>
            </a:extLst>
          </p:cNvPr>
          <p:cNvSpPr>
            <a:spLocks noGrp="1"/>
          </p:cNvSpPr>
          <p:nvPr>
            <p:ph type="dt" sz="half" idx="10"/>
          </p:nvPr>
        </p:nvSpPr>
        <p:spPr/>
        <p:txBody>
          <a:bodyPr/>
          <a:lstStyle/>
          <a:p>
            <a:fld id="{08F12113-A606-4EEC-BEC5-662B0E4E2A1A}" type="datetimeFigureOut">
              <a:rPr lang="en-ID" smtClean="0"/>
              <a:t>11/07/2024</a:t>
            </a:fld>
            <a:endParaRPr lang="en-ID"/>
          </a:p>
        </p:txBody>
      </p:sp>
      <p:sp>
        <p:nvSpPr>
          <p:cNvPr id="5" name="Footer Placeholder 4">
            <a:extLst>
              <a:ext uri="{FF2B5EF4-FFF2-40B4-BE49-F238E27FC236}">
                <a16:creationId xmlns:a16="http://schemas.microsoft.com/office/drawing/2014/main" id="{AE8164A6-5C65-9129-DFC9-45E0B1518364}"/>
              </a:ext>
            </a:extLst>
          </p:cNvPr>
          <p:cNvSpPr>
            <a:spLocks noGrp="1"/>
          </p:cNvSpPr>
          <p:nvPr>
            <p:ph type="ftr" sz="quarter" idx="11"/>
          </p:nvPr>
        </p:nvSpPr>
        <p:spPr/>
        <p:txBody>
          <a:bodyPr/>
          <a:lstStyle/>
          <a:p>
            <a:endParaRPr lang="en-ID"/>
          </a:p>
        </p:txBody>
      </p:sp>
      <p:sp>
        <p:nvSpPr>
          <p:cNvPr id="6" name="Slide Number Placeholder 5">
            <a:extLst>
              <a:ext uri="{FF2B5EF4-FFF2-40B4-BE49-F238E27FC236}">
                <a16:creationId xmlns:a16="http://schemas.microsoft.com/office/drawing/2014/main" id="{9797BD18-6C3A-5346-787D-58F9BD6E8F32}"/>
              </a:ext>
            </a:extLst>
          </p:cNvPr>
          <p:cNvSpPr>
            <a:spLocks noGrp="1"/>
          </p:cNvSpPr>
          <p:nvPr>
            <p:ph type="sldNum" sz="quarter" idx="12"/>
          </p:nvPr>
        </p:nvSpPr>
        <p:spPr/>
        <p:txBody>
          <a:bodyPr/>
          <a:lstStyle/>
          <a:p>
            <a:fld id="{5A13F171-3463-42CB-AB3C-56497CA68998}" type="slidenum">
              <a:rPr lang="en-ID" smtClean="0"/>
              <a:t>‹#›</a:t>
            </a:fld>
            <a:endParaRPr lang="en-ID"/>
          </a:p>
        </p:txBody>
      </p:sp>
    </p:spTree>
    <p:extLst>
      <p:ext uri="{BB962C8B-B14F-4D97-AF65-F5344CB8AC3E}">
        <p14:creationId xmlns:p14="http://schemas.microsoft.com/office/powerpoint/2010/main" val="4078088843"/>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8CFC9E-5840-3381-B26F-CA6E98796BE0}"/>
              </a:ext>
            </a:extLst>
          </p:cNvPr>
          <p:cNvSpPr>
            <a:spLocks noGrp="1"/>
          </p:cNvSpPr>
          <p:nvPr>
            <p:ph type="title"/>
          </p:nvPr>
        </p:nvSpPr>
        <p:spPr/>
        <p:txBody>
          <a:bodyPr/>
          <a:lstStyle/>
          <a:p>
            <a:r>
              <a:rPr lang="en-US"/>
              <a:t>Click to edit Master title style</a:t>
            </a:r>
            <a:endParaRPr lang="en-ID"/>
          </a:p>
        </p:txBody>
      </p:sp>
      <p:sp>
        <p:nvSpPr>
          <p:cNvPr id="3" name="Content Placeholder 2">
            <a:extLst>
              <a:ext uri="{FF2B5EF4-FFF2-40B4-BE49-F238E27FC236}">
                <a16:creationId xmlns:a16="http://schemas.microsoft.com/office/drawing/2014/main" id="{855638E0-9420-6BA8-4CF3-5EDB813A738F}"/>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D"/>
          </a:p>
        </p:txBody>
      </p:sp>
      <p:sp>
        <p:nvSpPr>
          <p:cNvPr id="4" name="Content Placeholder 3">
            <a:extLst>
              <a:ext uri="{FF2B5EF4-FFF2-40B4-BE49-F238E27FC236}">
                <a16:creationId xmlns:a16="http://schemas.microsoft.com/office/drawing/2014/main" id="{1E7B6FA7-D860-C404-5B5C-B20EA5B2AF61}"/>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D"/>
          </a:p>
        </p:txBody>
      </p:sp>
      <p:sp>
        <p:nvSpPr>
          <p:cNvPr id="5" name="Date Placeholder 4">
            <a:extLst>
              <a:ext uri="{FF2B5EF4-FFF2-40B4-BE49-F238E27FC236}">
                <a16:creationId xmlns:a16="http://schemas.microsoft.com/office/drawing/2014/main" id="{693F16E1-03B3-1968-B18E-C4BD9C963E32}"/>
              </a:ext>
            </a:extLst>
          </p:cNvPr>
          <p:cNvSpPr>
            <a:spLocks noGrp="1"/>
          </p:cNvSpPr>
          <p:nvPr>
            <p:ph type="dt" sz="half" idx="10"/>
          </p:nvPr>
        </p:nvSpPr>
        <p:spPr/>
        <p:txBody>
          <a:bodyPr/>
          <a:lstStyle/>
          <a:p>
            <a:fld id="{08F12113-A606-4EEC-BEC5-662B0E4E2A1A}" type="datetimeFigureOut">
              <a:rPr lang="en-ID" smtClean="0"/>
              <a:t>11/07/2024</a:t>
            </a:fld>
            <a:endParaRPr lang="en-ID"/>
          </a:p>
        </p:txBody>
      </p:sp>
      <p:sp>
        <p:nvSpPr>
          <p:cNvPr id="6" name="Footer Placeholder 5">
            <a:extLst>
              <a:ext uri="{FF2B5EF4-FFF2-40B4-BE49-F238E27FC236}">
                <a16:creationId xmlns:a16="http://schemas.microsoft.com/office/drawing/2014/main" id="{FDF428DE-C98B-63C7-7FFD-47A366230B37}"/>
              </a:ext>
            </a:extLst>
          </p:cNvPr>
          <p:cNvSpPr>
            <a:spLocks noGrp="1"/>
          </p:cNvSpPr>
          <p:nvPr>
            <p:ph type="ftr" sz="quarter" idx="11"/>
          </p:nvPr>
        </p:nvSpPr>
        <p:spPr/>
        <p:txBody>
          <a:bodyPr/>
          <a:lstStyle/>
          <a:p>
            <a:endParaRPr lang="en-ID"/>
          </a:p>
        </p:txBody>
      </p:sp>
      <p:sp>
        <p:nvSpPr>
          <p:cNvPr id="7" name="Slide Number Placeholder 6">
            <a:extLst>
              <a:ext uri="{FF2B5EF4-FFF2-40B4-BE49-F238E27FC236}">
                <a16:creationId xmlns:a16="http://schemas.microsoft.com/office/drawing/2014/main" id="{9D11AA2C-5E67-F15E-BEE1-13EB524BEE69}"/>
              </a:ext>
            </a:extLst>
          </p:cNvPr>
          <p:cNvSpPr>
            <a:spLocks noGrp="1"/>
          </p:cNvSpPr>
          <p:nvPr>
            <p:ph type="sldNum" sz="quarter" idx="12"/>
          </p:nvPr>
        </p:nvSpPr>
        <p:spPr/>
        <p:txBody>
          <a:bodyPr/>
          <a:lstStyle/>
          <a:p>
            <a:fld id="{5A13F171-3463-42CB-AB3C-56497CA68998}" type="slidenum">
              <a:rPr lang="en-ID" smtClean="0"/>
              <a:t>‹#›</a:t>
            </a:fld>
            <a:endParaRPr lang="en-ID"/>
          </a:p>
        </p:txBody>
      </p:sp>
    </p:spTree>
    <p:extLst>
      <p:ext uri="{BB962C8B-B14F-4D97-AF65-F5344CB8AC3E}">
        <p14:creationId xmlns:p14="http://schemas.microsoft.com/office/powerpoint/2010/main" val="1976621228"/>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EF7F4C-F01C-C956-7042-E59161C14A21}"/>
              </a:ext>
            </a:extLst>
          </p:cNvPr>
          <p:cNvSpPr>
            <a:spLocks noGrp="1"/>
          </p:cNvSpPr>
          <p:nvPr>
            <p:ph type="title"/>
          </p:nvPr>
        </p:nvSpPr>
        <p:spPr>
          <a:xfrm>
            <a:off x="839788" y="365125"/>
            <a:ext cx="10515600" cy="1325563"/>
          </a:xfrm>
        </p:spPr>
        <p:txBody>
          <a:bodyPr/>
          <a:lstStyle/>
          <a:p>
            <a:r>
              <a:rPr lang="en-US"/>
              <a:t>Click to edit Master title style</a:t>
            </a:r>
            <a:endParaRPr lang="en-ID"/>
          </a:p>
        </p:txBody>
      </p:sp>
      <p:sp>
        <p:nvSpPr>
          <p:cNvPr id="3" name="Text Placeholder 2">
            <a:extLst>
              <a:ext uri="{FF2B5EF4-FFF2-40B4-BE49-F238E27FC236}">
                <a16:creationId xmlns:a16="http://schemas.microsoft.com/office/drawing/2014/main" id="{B71075EC-726B-28A2-336F-DB364E8F2F0C}"/>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BC264D15-02FD-7CEE-E26A-06C3B50038B9}"/>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D"/>
          </a:p>
        </p:txBody>
      </p:sp>
      <p:sp>
        <p:nvSpPr>
          <p:cNvPr id="5" name="Text Placeholder 4">
            <a:extLst>
              <a:ext uri="{FF2B5EF4-FFF2-40B4-BE49-F238E27FC236}">
                <a16:creationId xmlns:a16="http://schemas.microsoft.com/office/drawing/2014/main" id="{D8499AD3-349F-DBF3-DB3C-FCA7EFC50221}"/>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30590031-3574-7DC7-DDFA-087632CB460E}"/>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D"/>
          </a:p>
        </p:txBody>
      </p:sp>
      <p:sp>
        <p:nvSpPr>
          <p:cNvPr id="7" name="Date Placeholder 6">
            <a:extLst>
              <a:ext uri="{FF2B5EF4-FFF2-40B4-BE49-F238E27FC236}">
                <a16:creationId xmlns:a16="http://schemas.microsoft.com/office/drawing/2014/main" id="{2F5F21A4-9DF6-DCE1-4DAA-185F35EAB74A}"/>
              </a:ext>
            </a:extLst>
          </p:cNvPr>
          <p:cNvSpPr>
            <a:spLocks noGrp="1"/>
          </p:cNvSpPr>
          <p:nvPr>
            <p:ph type="dt" sz="half" idx="10"/>
          </p:nvPr>
        </p:nvSpPr>
        <p:spPr/>
        <p:txBody>
          <a:bodyPr/>
          <a:lstStyle/>
          <a:p>
            <a:fld id="{08F12113-A606-4EEC-BEC5-662B0E4E2A1A}" type="datetimeFigureOut">
              <a:rPr lang="en-ID" smtClean="0"/>
              <a:t>11/07/2024</a:t>
            </a:fld>
            <a:endParaRPr lang="en-ID"/>
          </a:p>
        </p:txBody>
      </p:sp>
      <p:sp>
        <p:nvSpPr>
          <p:cNvPr id="8" name="Footer Placeholder 7">
            <a:extLst>
              <a:ext uri="{FF2B5EF4-FFF2-40B4-BE49-F238E27FC236}">
                <a16:creationId xmlns:a16="http://schemas.microsoft.com/office/drawing/2014/main" id="{480F93E6-712B-5EED-A75F-F74E7A289D11}"/>
              </a:ext>
            </a:extLst>
          </p:cNvPr>
          <p:cNvSpPr>
            <a:spLocks noGrp="1"/>
          </p:cNvSpPr>
          <p:nvPr>
            <p:ph type="ftr" sz="quarter" idx="11"/>
          </p:nvPr>
        </p:nvSpPr>
        <p:spPr/>
        <p:txBody>
          <a:bodyPr/>
          <a:lstStyle/>
          <a:p>
            <a:endParaRPr lang="en-ID"/>
          </a:p>
        </p:txBody>
      </p:sp>
      <p:sp>
        <p:nvSpPr>
          <p:cNvPr id="9" name="Slide Number Placeholder 8">
            <a:extLst>
              <a:ext uri="{FF2B5EF4-FFF2-40B4-BE49-F238E27FC236}">
                <a16:creationId xmlns:a16="http://schemas.microsoft.com/office/drawing/2014/main" id="{D9AC792D-0D3D-AF58-0C49-258CADDCA088}"/>
              </a:ext>
            </a:extLst>
          </p:cNvPr>
          <p:cNvSpPr>
            <a:spLocks noGrp="1"/>
          </p:cNvSpPr>
          <p:nvPr>
            <p:ph type="sldNum" sz="quarter" idx="12"/>
          </p:nvPr>
        </p:nvSpPr>
        <p:spPr/>
        <p:txBody>
          <a:bodyPr/>
          <a:lstStyle/>
          <a:p>
            <a:fld id="{5A13F171-3463-42CB-AB3C-56497CA68998}" type="slidenum">
              <a:rPr lang="en-ID" smtClean="0"/>
              <a:t>‹#›</a:t>
            </a:fld>
            <a:endParaRPr lang="en-ID"/>
          </a:p>
        </p:txBody>
      </p:sp>
    </p:spTree>
    <p:extLst>
      <p:ext uri="{BB962C8B-B14F-4D97-AF65-F5344CB8AC3E}">
        <p14:creationId xmlns:p14="http://schemas.microsoft.com/office/powerpoint/2010/main" val="204134864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Content" type="obj">
  <p:cSld name="Title and Content">
    <p:spTree>
      <p:nvGrpSpPr>
        <p:cNvPr id="1" name="Shape 26"/>
        <p:cNvGrpSpPr/>
        <p:nvPr/>
      </p:nvGrpSpPr>
      <p:grpSpPr>
        <a:xfrm>
          <a:off x="0" y="0"/>
          <a:ext cx="0" cy="0"/>
          <a:chOff x="0" y="0"/>
          <a:chExt cx="0" cy="0"/>
        </a:xfrm>
      </p:grpSpPr>
      <p:sp>
        <p:nvSpPr>
          <p:cNvPr id="27" name="Google Shape;27;p628"/>
          <p:cNvSpPr txBox="1">
            <a:spLocks noGrp="1"/>
          </p:cNvSpPr>
          <p:nvPr>
            <p:ph type="title"/>
          </p:nvPr>
        </p:nvSpPr>
        <p:spPr>
          <a:xfrm>
            <a:off x="838200" y="365126"/>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8" name="Google Shape;28;p628"/>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34111" lvl="0" indent="-325584" algn="l">
              <a:lnSpc>
                <a:spcPct val="90000"/>
              </a:lnSpc>
              <a:spcBef>
                <a:spcPts val="976"/>
              </a:spcBef>
              <a:spcAft>
                <a:spcPts val="0"/>
              </a:spcAft>
              <a:buClr>
                <a:schemeClr val="dk1"/>
              </a:buClr>
              <a:buSzPts val="1800"/>
              <a:buChar char="•"/>
              <a:defRPr/>
            </a:lvl1pPr>
            <a:lvl2pPr marL="868223" lvl="1" indent="-325584" algn="l">
              <a:lnSpc>
                <a:spcPct val="90000"/>
              </a:lnSpc>
              <a:spcBef>
                <a:spcPts val="488"/>
              </a:spcBef>
              <a:spcAft>
                <a:spcPts val="0"/>
              </a:spcAft>
              <a:buClr>
                <a:schemeClr val="dk1"/>
              </a:buClr>
              <a:buSzPts val="1800"/>
              <a:buChar char="•"/>
              <a:defRPr/>
            </a:lvl2pPr>
            <a:lvl3pPr marL="1302334" lvl="2" indent="-325584" algn="l">
              <a:lnSpc>
                <a:spcPct val="90000"/>
              </a:lnSpc>
              <a:spcBef>
                <a:spcPts val="488"/>
              </a:spcBef>
              <a:spcAft>
                <a:spcPts val="0"/>
              </a:spcAft>
              <a:buClr>
                <a:schemeClr val="dk1"/>
              </a:buClr>
              <a:buSzPts val="1800"/>
              <a:buChar char="•"/>
              <a:defRPr/>
            </a:lvl3pPr>
            <a:lvl4pPr marL="1736446" lvl="3" indent="-325584" algn="l">
              <a:lnSpc>
                <a:spcPct val="90000"/>
              </a:lnSpc>
              <a:spcBef>
                <a:spcPts val="488"/>
              </a:spcBef>
              <a:spcAft>
                <a:spcPts val="0"/>
              </a:spcAft>
              <a:buClr>
                <a:schemeClr val="dk1"/>
              </a:buClr>
              <a:buSzPts val="1800"/>
              <a:buChar char="•"/>
              <a:defRPr/>
            </a:lvl4pPr>
            <a:lvl5pPr marL="2170557" lvl="4" indent="-325584" algn="l">
              <a:lnSpc>
                <a:spcPct val="90000"/>
              </a:lnSpc>
              <a:spcBef>
                <a:spcPts val="488"/>
              </a:spcBef>
              <a:spcAft>
                <a:spcPts val="0"/>
              </a:spcAft>
              <a:buClr>
                <a:schemeClr val="dk1"/>
              </a:buClr>
              <a:buSzPts val="1800"/>
              <a:buChar char="•"/>
              <a:defRPr/>
            </a:lvl5pPr>
            <a:lvl6pPr marL="2604668" lvl="5" indent="-325584" algn="l">
              <a:lnSpc>
                <a:spcPct val="90000"/>
              </a:lnSpc>
              <a:spcBef>
                <a:spcPts val="488"/>
              </a:spcBef>
              <a:spcAft>
                <a:spcPts val="0"/>
              </a:spcAft>
              <a:buClr>
                <a:schemeClr val="dk1"/>
              </a:buClr>
              <a:buSzPts val="1800"/>
              <a:buChar char="•"/>
              <a:defRPr/>
            </a:lvl6pPr>
            <a:lvl7pPr marL="3038780" lvl="6" indent="-325584" algn="l">
              <a:lnSpc>
                <a:spcPct val="90000"/>
              </a:lnSpc>
              <a:spcBef>
                <a:spcPts val="488"/>
              </a:spcBef>
              <a:spcAft>
                <a:spcPts val="0"/>
              </a:spcAft>
              <a:buClr>
                <a:schemeClr val="dk1"/>
              </a:buClr>
              <a:buSzPts val="1800"/>
              <a:buChar char="•"/>
              <a:defRPr/>
            </a:lvl7pPr>
            <a:lvl8pPr marL="3472891" lvl="7" indent="-325584" algn="l">
              <a:lnSpc>
                <a:spcPct val="90000"/>
              </a:lnSpc>
              <a:spcBef>
                <a:spcPts val="488"/>
              </a:spcBef>
              <a:spcAft>
                <a:spcPts val="0"/>
              </a:spcAft>
              <a:buClr>
                <a:schemeClr val="dk1"/>
              </a:buClr>
              <a:buSzPts val="1800"/>
              <a:buChar char="•"/>
              <a:defRPr/>
            </a:lvl8pPr>
            <a:lvl9pPr marL="3907003" lvl="8" indent="-325584" algn="l">
              <a:lnSpc>
                <a:spcPct val="90000"/>
              </a:lnSpc>
              <a:spcBef>
                <a:spcPts val="488"/>
              </a:spcBef>
              <a:spcAft>
                <a:spcPts val="0"/>
              </a:spcAft>
              <a:buClr>
                <a:schemeClr val="dk1"/>
              </a:buClr>
              <a:buSzPts val="1800"/>
              <a:buChar char="•"/>
              <a:defRPr/>
            </a:lvl9pPr>
          </a:lstStyle>
          <a:p>
            <a:endParaRPr/>
          </a:p>
        </p:txBody>
      </p:sp>
      <p:sp>
        <p:nvSpPr>
          <p:cNvPr id="29" name="Google Shape;29;p628"/>
          <p:cNvSpPr txBox="1">
            <a:spLocks noGrp="1"/>
          </p:cNvSpPr>
          <p:nvPr>
            <p:ph type="dt" idx="10"/>
          </p:nvPr>
        </p:nvSpPr>
        <p:spPr>
          <a:xfrm>
            <a:off x="838201" y="6356351"/>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0" name="Google Shape;30;p628"/>
          <p:cNvSpPr txBox="1">
            <a:spLocks noGrp="1"/>
          </p:cNvSpPr>
          <p:nvPr>
            <p:ph type="ftr" idx="11"/>
          </p:nvPr>
        </p:nvSpPr>
        <p:spPr>
          <a:xfrm>
            <a:off x="4038600" y="6356351"/>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1" name="Google Shape;31;p628"/>
          <p:cNvSpPr txBox="1">
            <a:spLocks noGrp="1"/>
          </p:cNvSpPr>
          <p:nvPr>
            <p:ph type="sldNum" idx="12"/>
          </p:nvPr>
        </p:nvSpPr>
        <p:spPr>
          <a:xfrm>
            <a:off x="8610600" y="6356351"/>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a:p>
        </p:txBody>
      </p:sp>
    </p:spTree>
    <p:extLst>
      <p:ext uri="{BB962C8B-B14F-4D97-AF65-F5344CB8AC3E}">
        <p14:creationId xmlns:p14="http://schemas.microsoft.com/office/powerpoint/2010/main" val="4098940794"/>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9C2187-15D9-9B7F-9D3C-E74A6AB7A9A1}"/>
              </a:ext>
            </a:extLst>
          </p:cNvPr>
          <p:cNvSpPr>
            <a:spLocks noGrp="1"/>
          </p:cNvSpPr>
          <p:nvPr>
            <p:ph type="title"/>
          </p:nvPr>
        </p:nvSpPr>
        <p:spPr/>
        <p:txBody>
          <a:bodyPr/>
          <a:lstStyle/>
          <a:p>
            <a:r>
              <a:rPr lang="en-US"/>
              <a:t>Click to edit Master title style</a:t>
            </a:r>
            <a:endParaRPr lang="en-ID"/>
          </a:p>
        </p:txBody>
      </p:sp>
      <p:sp>
        <p:nvSpPr>
          <p:cNvPr id="3" name="Date Placeholder 2">
            <a:extLst>
              <a:ext uri="{FF2B5EF4-FFF2-40B4-BE49-F238E27FC236}">
                <a16:creationId xmlns:a16="http://schemas.microsoft.com/office/drawing/2014/main" id="{919ED461-96AA-B984-2BBF-BACC0D823C09}"/>
              </a:ext>
            </a:extLst>
          </p:cNvPr>
          <p:cNvSpPr>
            <a:spLocks noGrp="1"/>
          </p:cNvSpPr>
          <p:nvPr>
            <p:ph type="dt" sz="half" idx="10"/>
          </p:nvPr>
        </p:nvSpPr>
        <p:spPr/>
        <p:txBody>
          <a:bodyPr/>
          <a:lstStyle/>
          <a:p>
            <a:fld id="{08F12113-A606-4EEC-BEC5-662B0E4E2A1A}" type="datetimeFigureOut">
              <a:rPr lang="en-ID" smtClean="0"/>
              <a:t>11/07/2024</a:t>
            </a:fld>
            <a:endParaRPr lang="en-ID"/>
          </a:p>
        </p:txBody>
      </p:sp>
      <p:sp>
        <p:nvSpPr>
          <p:cNvPr id="4" name="Footer Placeholder 3">
            <a:extLst>
              <a:ext uri="{FF2B5EF4-FFF2-40B4-BE49-F238E27FC236}">
                <a16:creationId xmlns:a16="http://schemas.microsoft.com/office/drawing/2014/main" id="{E9BF34B8-49C9-CF2F-01A2-0698F3292A4B}"/>
              </a:ext>
            </a:extLst>
          </p:cNvPr>
          <p:cNvSpPr>
            <a:spLocks noGrp="1"/>
          </p:cNvSpPr>
          <p:nvPr>
            <p:ph type="ftr" sz="quarter" idx="11"/>
          </p:nvPr>
        </p:nvSpPr>
        <p:spPr/>
        <p:txBody>
          <a:bodyPr/>
          <a:lstStyle/>
          <a:p>
            <a:endParaRPr lang="en-ID"/>
          </a:p>
        </p:txBody>
      </p:sp>
      <p:sp>
        <p:nvSpPr>
          <p:cNvPr id="5" name="Slide Number Placeholder 4">
            <a:extLst>
              <a:ext uri="{FF2B5EF4-FFF2-40B4-BE49-F238E27FC236}">
                <a16:creationId xmlns:a16="http://schemas.microsoft.com/office/drawing/2014/main" id="{1A7B507D-631A-8B0C-E9AD-44C2181CE232}"/>
              </a:ext>
            </a:extLst>
          </p:cNvPr>
          <p:cNvSpPr>
            <a:spLocks noGrp="1"/>
          </p:cNvSpPr>
          <p:nvPr>
            <p:ph type="sldNum" sz="quarter" idx="12"/>
          </p:nvPr>
        </p:nvSpPr>
        <p:spPr/>
        <p:txBody>
          <a:bodyPr/>
          <a:lstStyle/>
          <a:p>
            <a:fld id="{5A13F171-3463-42CB-AB3C-56497CA68998}" type="slidenum">
              <a:rPr lang="en-ID" smtClean="0"/>
              <a:t>‹#›</a:t>
            </a:fld>
            <a:endParaRPr lang="en-ID"/>
          </a:p>
        </p:txBody>
      </p:sp>
    </p:spTree>
    <p:extLst>
      <p:ext uri="{BB962C8B-B14F-4D97-AF65-F5344CB8AC3E}">
        <p14:creationId xmlns:p14="http://schemas.microsoft.com/office/powerpoint/2010/main" val="2347406899"/>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846B5099-05CD-A821-8F36-C8722DDD8A46}"/>
              </a:ext>
            </a:extLst>
          </p:cNvPr>
          <p:cNvSpPr>
            <a:spLocks noGrp="1"/>
          </p:cNvSpPr>
          <p:nvPr>
            <p:ph type="dt" sz="half" idx="10"/>
          </p:nvPr>
        </p:nvSpPr>
        <p:spPr/>
        <p:txBody>
          <a:bodyPr/>
          <a:lstStyle/>
          <a:p>
            <a:fld id="{08F12113-A606-4EEC-BEC5-662B0E4E2A1A}" type="datetimeFigureOut">
              <a:rPr lang="en-ID" smtClean="0"/>
              <a:t>11/07/2024</a:t>
            </a:fld>
            <a:endParaRPr lang="en-ID"/>
          </a:p>
        </p:txBody>
      </p:sp>
      <p:sp>
        <p:nvSpPr>
          <p:cNvPr id="3" name="Footer Placeholder 2">
            <a:extLst>
              <a:ext uri="{FF2B5EF4-FFF2-40B4-BE49-F238E27FC236}">
                <a16:creationId xmlns:a16="http://schemas.microsoft.com/office/drawing/2014/main" id="{F1A43F6D-7945-1C94-ED3B-A1A5265F1583}"/>
              </a:ext>
            </a:extLst>
          </p:cNvPr>
          <p:cNvSpPr>
            <a:spLocks noGrp="1"/>
          </p:cNvSpPr>
          <p:nvPr>
            <p:ph type="ftr" sz="quarter" idx="11"/>
          </p:nvPr>
        </p:nvSpPr>
        <p:spPr/>
        <p:txBody>
          <a:bodyPr/>
          <a:lstStyle/>
          <a:p>
            <a:endParaRPr lang="en-ID"/>
          </a:p>
        </p:txBody>
      </p:sp>
      <p:sp>
        <p:nvSpPr>
          <p:cNvPr id="4" name="Slide Number Placeholder 3">
            <a:extLst>
              <a:ext uri="{FF2B5EF4-FFF2-40B4-BE49-F238E27FC236}">
                <a16:creationId xmlns:a16="http://schemas.microsoft.com/office/drawing/2014/main" id="{B2E79CAA-D5DD-EE75-7A76-9F9C2B128172}"/>
              </a:ext>
            </a:extLst>
          </p:cNvPr>
          <p:cNvSpPr>
            <a:spLocks noGrp="1"/>
          </p:cNvSpPr>
          <p:nvPr>
            <p:ph type="sldNum" sz="quarter" idx="12"/>
          </p:nvPr>
        </p:nvSpPr>
        <p:spPr/>
        <p:txBody>
          <a:bodyPr/>
          <a:lstStyle/>
          <a:p>
            <a:fld id="{5A13F171-3463-42CB-AB3C-56497CA68998}" type="slidenum">
              <a:rPr lang="en-ID" smtClean="0"/>
              <a:t>‹#›</a:t>
            </a:fld>
            <a:endParaRPr lang="en-ID"/>
          </a:p>
        </p:txBody>
      </p:sp>
    </p:spTree>
    <p:extLst>
      <p:ext uri="{BB962C8B-B14F-4D97-AF65-F5344CB8AC3E}">
        <p14:creationId xmlns:p14="http://schemas.microsoft.com/office/powerpoint/2010/main" val="734667555"/>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49FDAF-B18A-9675-7007-497FF288D0E0}"/>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ID"/>
          </a:p>
        </p:txBody>
      </p:sp>
      <p:sp>
        <p:nvSpPr>
          <p:cNvPr id="3" name="Content Placeholder 2">
            <a:extLst>
              <a:ext uri="{FF2B5EF4-FFF2-40B4-BE49-F238E27FC236}">
                <a16:creationId xmlns:a16="http://schemas.microsoft.com/office/drawing/2014/main" id="{AE74E773-8BB7-B81F-1EE6-370D32B8A821}"/>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D"/>
          </a:p>
        </p:txBody>
      </p:sp>
      <p:sp>
        <p:nvSpPr>
          <p:cNvPr id="4" name="Text Placeholder 3">
            <a:extLst>
              <a:ext uri="{FF2B5EF4-FFF2-40B4-BE49-F238E27FC236}">
                <a16:creationId xmlns:a16="http://schemas.microsoft.com/office/drawing/2014/main" id="{AF230079-6EF3-320B-BAD1-58BBC0AD27A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D1943D7F-AC38-A805-CFEC-B481FF0633C4}"/>
              </a:ext>
            </a:extLst>
          </p:cNvPr>
          <p:cNvSpPr>
            <a:spLocks noGrp="1"/>
          </p:cNvSpPr>
          <p:nvPr>
            <p:ph type="dt" sz="half" idx="10"/>
          </p:nvPr>
        </p:nvSpPr>
        <p:spPr/>
        <p:txBody>
          <a:bodyPr/>
          <a:lstStyle/>
          <a:p>
            <a:fld id="{08F12113-A606-4EEC-BEC5-662B0E4E2A1A}" type="datetimeFigureOut">
              <a:rPr lang="en-ID" smtClean="0"/>
              <a:t>11/07/2024</a:t>
            </a:fld>
            <a:endParaRPr lang="en-ID"/>
          </a:p>
        </p:txBody>
      </p:sp>
      <p:sp>
        <p:nvSpPr>
          <p:cNvPr id="6" name="Footer Placeholder 5">
            <a:extLst>
              <a:ext uri="{FF2B5EF4-FFF2-40B4-BE49-F238E27FC236}">
                <a16:creationId xmlns:a16="http://schemas.microsoft.com/office/drawing/2014/main" id="{29132FE0-AE5E-3E55-C9EC-5DF058963C33}"/>
              </a:ext>
            </a:extLst>
          </p:cNvPr>
          <p:cNvSpPr>
            <a:spLocks noGrp="1"/>
          </p:cNvSpPr>
          <p:nvPr>
            <p:ph type="ftr" sz="quarter" idx="11"/>
          </p:nvPr>
        </p:nvSpPr>
        <p:spPr/>
        <p:txBody>
          <a:bodyPr/>
          <a:lstStyle/>
          <a:p>
            <a:endParaRPr lang="en-ID"/>
          </a:p>
        </p:txBody>
      </p:sp>
      <p:sp>
        <p:nvSpPr>
          <p:cNvPr id="7" name="Slide Number Placeholder 6">
            <a:extLst>
              <a:ext uri="{FF2B5EF4-FFF2-40B4-BE49-F238E27FC236}">
                <a16:creationId xmlns:a16="http://schemas.microsoft.com/office/drawing/2014/main" id="{17989476-542A-0ACF-1B83-E7457EAE8EE0}"/>
              </a:ext>
            </a:extLst>
          </p:cNvPr>
          <p:cNvSpPr>
            <a:spLocks noGrp="1"/>
          </p:cNvSpPr>
          <p:nvPr>
            <p:ph type="sldNum" sz="quarter" idx="12"/>
          </p:nvPr>
        </p:nvSpPr>
        <p:spPr/>
        <p:txBody>
          <a:bodyPr/>
          <a:lstStyle/>
          <a:p>
            <a:fld id="{5A13F171-3463-42CB-AB3C-56497CA68998}" type="slidenum">
              <a:rPr lang="en-ID" smtClean="0"/>
              <a:t>‹#›</a:t>
            </a:fld>
            <a:endParaRPr lang="en-ID"/>
          </a:p>
        </p:txBody>
      </p:sp>
    </p:spTree>
    <p:extLst>
      <p:ext uri="{BB962C8B-B14F-4D97-AF65-F5344CB8AC3E}">
        <p14:creationId xmlns:p14="http://schemas.microsoft.com/office/powerpoint/2010/main" val="768231824"/>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6C3B82-142E-0475-DC4B-D41052C85A15}"/>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ID"/>
          </a:p>
        </p:txBody>
      </p:sp>
      <p:sp>
        <p:nvSpPr>
          <p:cNvPr id="3" name="Picture Placeholder 2">
            <a:extLst>
              <a:ext uri="{FF2B5EF4-FFF2-40B4-BE49-F238E27FC236}">
                <a16:creationId xmlns:a16="http://schemas.microsoft.com/office/drawing/2014/main" id="{729D9CFB-D238-7AAB-BD5A-FDBB7E3A6805}"/>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ID"/>
          </a:p>
        </p:txBody>
      </p:sp>
      <p:sp>
        <p:nvSpPr>
          <p:cNvPr id="4" name="Text Placeholder 3">
            <a:extLst>
              <a:ext uri="{FF2B5EF4-FFF2-40B4-BE49-F238E27FC236}">
                <a16:creationId xmlns:a16="http://schemas.microsoft.com/office/drawing/2014/main" id="{044ED41B-E690-5D70-81B9-34C0BEC1B5E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B2702E7A-A435-CECF-5A3A-633842E48CE3}"/>
              </a:ext>
            </a:extLst>
          </p:cNvPr>
          <p:cNvSpPr>
            <a:spLocks noGrp="1"/>
          </p:cNvSpPr>
          <p:nvPr>
            <p:ph type="dt" sz="half" idx="10"/>
          </p:nvPr>
        </p:nvSpPr>
        <p:spPr/>
        <p:txBody>
          <a:bodyPr/>
          <a:lstStyle/>
          <a:p>
            <a:fld id="{08F12113-A606-4EEC-BEC5-662B0E4E2A1A}" type="datetimeFigureOut">
              <a:rPr lang="en-ID" smtClean="0"/>
              <a:t>11/07/2024</a:t>
            </a:fld>
            <a:endParaRPr lang="en-ID"/>
          </a:p>
        </p:txBody>
      </p:sp>
      <p:sp>
        <p:nvSpPr>
          <p:cNvPr id="6" name="Footer Placeholder 5">
            <a:extLst>
              <a:ext uri="{FF2B5EF4-FFF2-40B4-BE49-F238E27FC236}">
                <a16:creationId xmlns:a16="http://schemas.microsoft.com/office/drawing/2014/main" id="{29A0F7E3-8721-7A3B-70F6-2A71CE57388A}"/>
              </a:ext>
            </a:extLst>
          </p:cNvPr>
          <p:cNvSpPr>
            <a:spLocks noGrp="1"/>
          </p:cNvSpPr>
          <p:nvPr>
            <p:ph type="ftr" sz="quarter" idx="11"/>
          </p:nvPr>
        </p:nvSpPr>
        <p:spPr/>
        <p:txBody>
          <a:bodyPr/>
          <a:lstStyle/>
          <a:p>
            <a:endParaRPr lang="en-ID"/>
          </a:p>
        </p:txBody>
      </p:sp>
      <p:sp>
        <p:nvSpPr>
          <p:cNvPr id="7" name="Slide Number Placeholder 6">
            <a:extLst>
              <a:ext uri="{FF2B5EF4-FFF2-40B4-BE49-F238E27FC236}">
                <a16:creationId xmlns:a16="http://schemas.microsoft.com/office/drawing/2014/main" id="{29FF42BC-0577-DD52-6BAC-02D95E6A7A52}"/>
              </a:ext>
            </a:extLst>
          </p:cNvPr>
          <p:cNvSpPr>
            <a:spLocks noGrp="1"/>
          </p:cNvSpPr>
          <p:nvPr>
            <p:ph type="sldNum" sz="quarter" idx="12"/>
          </p:nvPr>
        </p:nvSpPr>
        <p:spPr/>
        <p:txBody>
          <a:bodyPr/>
          <a:lstStyle/>
          <a:p>
            <a:fld id="{5A13F171-3463-42CB-AB3C-56497CA68998}" type="slidenum">
              <a:rPr lang="en-ID" smtClean="0"/>
              <a:t>‹#›</a:t>
            </a:fld>
            <a:endParaRPr lang="en-ID"/>
          </a:p>
        </p:txBody>
      </p:sp>
    </p:spTree>
    <p:extLst>
      <p:ext uri="{BB962C8B-B14F-4D97-AF65-F5344CB8AC3E}">
        <p14:creationId xmlns:p14="http://schemas.microsoft.com/office/powerpoint/2010/main" val="1723726119"/>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8C4C5A-E0AF-F95F-813F-73D44CD56C48}"/>
              </a:ext>
            </a:extLst>
          </p:cNvPr>
          <p:cNvSpPr>
            <a:spLocks noGrp="1"/>
          </p:cNvSpPr>
          <p:nvPr>
            <p:ph type="title"/>
          </p:nvPr>
        </p:nvSpPr>
        <p:spPr/>
        <p:txBody>
          <a:bodyPr/>
          <a:lstStyle/>
          <a:p>
            <a:r>
              <a:rPr lang="en-US"/>
              <a:t>Click to edit Master title style</a:t>
            </a:r>
            <a:endParaRPr lang="en-ID"/>
          </a:p>
        </p:txBody>
      </p:sp>
      <p:sp>
        <p:nvSpPr>
          <p:cNvPr id="3" name="Vertical Text Placeholder 2">
            <a:extLst>
              <a:ext uri="{FF2B5EF4-FFF2-40B4-BE49-F238E27FC236}">
                <a16:creationId xmlns:a16="http://schemas.microsoft.com/office/drawing/2014/main" id="{DCF9C3F0-E309-0704-C22D-97C3881979CF}"/>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D"/>
          </a:p>
        </p:txBody>
      </p:sp>
      <p:sp>
        <p:nvSpPr>
          <p:cNvPr id="4" name="Date Placeholder 3">
            <a:extLst>
              <a:ext uri="{FF2B5EF4-FFF2-40B4-BE49-F238E27FC236}">
                <a16:creationId xmlns:a16="http://schemas.microsoft.com/office/drawing/2014/main" id="{F968D452-3465-94D6-E1FE-83F44E62DD81}"/>
              </a:ext>
            </a:extLst>
          </p:cNvPr>
          <p:cNvSpPr>
            <a:spLocks noGrp="1"/>
          </p:cNvSpPr>
          <p:nvPr>
            <p:ph type="dt" sz="half" idx="10"/>
          </p:nvPr>
        </p:nvSpPr>
        <p:spPr/>
        <p:txBody>
          <a:bodyPr/>
          <a:lstStyle/>
          <a:p>
            <a:fld id="{08F12113-A606-4EEC-BEC5-662B0E4E2A1A}" type="datetimeFigureOut">
              <a:rPr lang="en-ID" smtClean="0"/>
              <a:t>11/07/2024</a:t>
            </a:fld>
            <a:endParaRPr lang="en-ID"/>
          </a:p>
        </p:txBody>
      </p:sp>
      <p:sp>
        <p:nvSpPr>
          <p:cNvPr id="5" name="Footer Placeholder 4">
            <a:extLst>
              <a:ext uri="{FF2B5EF4-FFF2-40B4-BE49-F238E27FC236}">
                <a16:creationId xmlns:a16="http://schemas.microsoft.com/office/drawing/2014/main" id="{7D1B3551-AF87-4882-51E9-02056E5397B0}"/>
              </a:ext>
            </a:extLst>
          </p:cNvPr>
          <p:cNvSpPr>
            <a:spLocks noGrp="1"/>
          </p:cNvSpPr>
          <p:nvPr>
            <p:ph type="ftr" sz="quarter" idx="11"/>
          </p:nvPr>
        </p:nvSpPr>
        <p:spPr/>
        <p:txBody>
          <a:bodyPr/>
          <a:lstStyle/>
          <a:p>
            <a:endParaRPr lang="en-ID"/>
          </a:p>
        </p:txBody>
      </p:sp>
      <p:sp>
        <p:nvSpPr>
          <p:cNvPr id="6" name="Slide Number Placeholder 5">
            <a:extLst>
              <a:ext uri="{FF2B5EF4-FFF2-40B4-BE49-F238E27FC236}">
                <a16:creationId xmlns:a16="http://schemas.microsoft.com/office/drawing/2014/main" id="{E20D3161-A7F7-3736-38DC-DC36E3906C2C}"/>
              </a:ext>
            </a:extLst>
          </p:cNvPr>
          <p:cNvSpPr>
            <a:spLocks noGrp="1"/>
          </p:cNvSpPr>
          <p:nvPr>
            <p:ph type="sldNum" sz="quarter" idx="12"/>
          </p:nvPr>
        </p:nvSpPr>
        <p:spPr/>
        <p:txBody>
          <a:bodyPr/>
          <a:lstStyle/>
          <a:p>
            <a:fld id="{5A13F171-3463-42CB-AB3C-56497CA68998}" type="slidenum">
              <a:rPr lang="en-ID" smtClean="0"/>
              <a:t>‹#›</a:t>
            </a:fld>
            <a:endParaRPr lang="en-ID"/>
          </a:p>
        </p:txBody>
      </p:sp>
    </p:spTree>
    <p:extLst>
      <p:ext uri="{BB962C8B-B14F-4D97-AF65-F5344CB8AC3E}">
        <p14:creationId xmlns:p14="http://schemas.microsoft.com/office/powerpoint/2010/main" val="2124848878"/>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7EF7B70C-4DE3-F5DD-BEEB-1B450CE23EE8}"/>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ID"/>
          </a:p>
        </p:txBody>
      </p:sp>
      <p:sp>
        <p:nvSpPr>
          <p:cNvPr id="3" name="Vertical Text Placeholder 2">
            <a:extLst>
              <a:ext uri="{FF2B5EF4-FFF2-40B4-BE49-F238E27FC236}">
                <a16:creationId xmlns:a16="http://schemas.microsoft.com/office/drawing/2014/main" id="{D507ACDF-8873-CD06-4046-4E846C808AA5}"/>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D"/>
          </a:p>
        </p:txBody>
      </p:sp>
      <p:sp>
        <p:nvSpPr>
          <p:cNvPr id="4" name="Date Placeholder 3">
            <a:extLst>
              <a:ext uri="{FF2B5EF4-FFF2-40B4-BE49-F238E27FC236}">
                <a16:creationId xmlns:a16="http://schemas.microsoft.com/office/drawing/2014/main" id="{134C2A9C-9EB9-5FDF-AC3F-95147C508331}"/>
              </a:ext>
            </a:extLst>
          </p:cNvPr>
          <p:cNvSpPr>
            <a:spLocks noGrp="1"/>
          </p:cNvSpPr>
          <p:nvPr>
            <p:ph type="dt" sz="half" idx="10"/>
          </p:nvPr>
        </p:nvSpPr>
        <p:spPr/>
        <p:txBody>
          <a:bodyPr/>
          <a:lstStyle/>
          <a:p>
            <a:fld id="{08F12113-A606-4EEC-BEC5-662B0E4E2A1A}" type="datetimeFigureOut">
              <a:rPr lang="en-ID" smtClean="0"/>
              <a:t>11/07/2024</a:t>
            </a:fld>
            <a:endParaRPr lang="en-ID"/>
          </a:p>
        </p:txBody>
      </p:sp>
      <p:sp>
        <p:nvSpPr>
          <p:cNvPr id="5" name="Footer Placeholder 4">
            <a:extLst>
              <a:ext uri="{FF2B5EF4-FFF2-40B4-BE49-F238E27FC236}">
                <a16:creationId xmlns:a16="http://schemas.microsoft.com/office/drawing/2014/main" id="{94FC5DF6-8BA1-C26F-69D2-1B6D80414FAF}"/>
              </a:ext>
            </a:extLst>
          </p:cNvPr>
          <p:cNvSpPr>
            <a:spLocks noGrp="1"/>
          </p:cNvSpPr>
          <p:nvPr>
            <p:ph type="ftr" sz="quarter" idx="11"/>
          </p:nvPr>
        </p:nvSpPr>
        <p:spPr/>
        <p:txBody>
          <a:bodyPr/>
          <a:lstStyle/>
          <a:p>
            <a:endParaRPr lang="en-ID"/>
          </a:p>
        </p:txBody>
      </p:sp>
      <p:sp>
        <p:nvSpPr>
          <p:cNvPr id="6" name="Slide Number Placeholder 5">
            <a:extLst>
              <a:ext uri="{FF2B5EF4-FFF2-40B4-BE49-F238E27FC236}">
                <a16:creationId xmlns:a16="http://schemas.microsoft.com/office/drawing/2014/main" id="{99A7A121-C62B-9F08-A942-DEE2FBE24BE2}"/>
              </a:ext>
            </a:extLst>
          </p:cNvPr>
          <p:cNvSpPr>
            <a:spLocks noGrp="1"/>
          </p:cNvSpPr>
          <p:nvPr>
            <p:ph type="sldNum" sz="quarter" idx="12"/>
          </p:nvPr>
        </p:nvSpPr>
        <p:spPr/>
        <p:txBody>
          <a:bodyPr/>
          <a:lstStyle/>
          <a:p>
            <a:fld id="{5A13F171-3463-42CB-AB3C-56497CA68998}" type="slidenum">
              <a:rPr lang="en-ID" smtClean="0"/>
              <a:t>‹#›</a:t>
            </a:fld>
            <a:endParaRPr lang="en-ID"/>
          </a:p>
        </p:txBody>
      </p:sp>
    </p:spTree>
    <p:extLst>
      <p:ext uri="{BB962C8B-B14F-4D97-AF65-F5344CB8AC3E}">
        <p14:creationId xmlns:p14="http://schemas.microsoft.com/office/powerpoint/2010/main" val="613076625"/>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9925CCF1-92C0-4AF3-BFAF-4921631915AB}"/>
              </a:ext>
            </a:extLst>
          </p:cNvPr>
          <p:cNvSpPr>
            <a:spLocks noGrp="1"/>
          </p:cNvSpPr>
          <p:nvPr>
            <p:ph type="dt" sz="half" idx="10"/>
          </p:nvPr>
        </p:nvSpPr>
        <p:spPr/>
        <p:txBody>
          <a:bodyPr/>
          <a:lstStyle/>
          <a:p>
            <a:fld id="{9184DA70-C731-4C70-880D-CCD4705E623C}" type="datetime1">
              <a:rPr lang="en-US" smtClean="0"/>
              <a:t>7/11/2024</a:t>
            </a:fld>
            <a:endParaRPr lang="en-US" dirty="0"/>
          </a:p>
        </p:txBody>
      </p:sp>
      <p:sp>
        <p:nvSpPr>
          <p:cNvPr id="5" name="Footer Placeholder 4">
            <a:extLst>
              <a:ext uri="{FF2B5EF4-FFF2-40B4-BE49-F238E27FC236}">
                <a16:creationId xmlns:a16="http://schemas.microsoft.com/office/drawing/2014/main" id="{051A78A9-3DFF-4937-A9F2-5D8CF495F367}"/>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5FAEB271-5CC0-4759-BC6E-8BE53AB227C0}"/>
              </a:ext>
            </a:extLst>
          </p:cNvPr>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4002841136"/>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7.xml><?xml version="1.0" encoding="utf-8"?>
<p:sldLayout xmlns:a="http://schemas.openxmlformats.org/drawingml/2006/main" xmlns:r="http://schemas.openxmlformats.org/officeDocument/2006/relationships" xmlns:p="http://schemas.openxmlformats.org/presentationml/2006/main" matchingName="3_Section Header">
  <p:cSld name="3_Section Header">
    <p:spTree>
      <p:nvGrpSpPr>
        <p:cNvPr id="1" name="Shape 15"/>
        <p:cNvGrpSpPr/>
        <p:nvPr/>
      </p:nvGrpSpPr>
      <p:grpSpPr>
        <a:xfrm>
          <a:off x="0" y="0"/>
          <a:ext cx="0" cy="0"/>
          <a:chOff x="0" y="0"/>
          <a:chExt cx="0" cy="0"/>
        </a:xfrm>
      </p:grpSpPr>
      <p:sp>
        <p:nvSpPr>
          <p:cNvPr id="16" name="Google Shape;16;p626"/>
          <p:cNvSpPr>
            <a:spLocks noGrp="1"/>
          </p:cNvSpPr>
          <p:nvPr>
            <p:ph type="pic" idx="2"/>
          </p:nvPr>
        </p:nvSpPr>
        <p:spPr>
          <a:xfrm>
            <a:off x="6654800" y="1181098"/>
            <a:ext cx="4356100" cy="4495804"/>
          </a:xfrm>
          <a:prstGeom prst="rect">
            <a:avLst/>
          </a:prstGeom>
          <a:noFill/>
          <a:ln>
            <a:noFill/>
          </a:ln>
        </p:spPr>
      </p:sp>
    </p:spTree>
    <p:extLst>
      <p:ext uri="{BB962C8B-B14F-4D97-AF65-F5344CB8AC3E}">
        <p14:creationId xmlns:p14="http://schemas.microsoft.com/office/powerpoint/2010/main" val="3509197046"/>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matchingName="Title Slide" type="title">
  <p:cSld name="Title Slide">
    <p:spTree>
      <p:nvGrpSpPr>
        <p:cNvPr id="1" name="Shape 17"/>
        <p:cNvGrpSpPr/>
        <p:nvPr/>
      </p:nvGrpSpPr>
      <p:grpSpPr>
        <a:xfrm>
          <a:off x="0" y="0"/>
          <a:ext cx="0" cy="0"/>
          <a:chOff x="0" y="0"/>
          <a:chExt cx="0" cy="0"/>
        </a:xfrm>
      </p:grpSpPr>
      <p:sp>
        <p:nvSpPr>
          <p:cNvPr id="18" name="Google Shape;18;p627"/>
          <p:cNvSpPr txBox="1">
            <a:spLocks noGrp="1"/>
          </p:cNvSpPr>
          <p:nvPr>
            <p:ph type="ctrTitle"/>
          </p:nvPr>
        </p:nvSpPr>
        <p:spPr>
          <a:xfrm>
            <a:off x="1524000" y="1122363"/>
            <a:ext cx="9144000" cy="2387600"/>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6165"/>
              <a:buFont typeface="Calibri"/>
              <a:buNone/>
              <a:defRPr sz="5854"/>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9" name="Google Shape;19;p627"/>
          <p:cNvSpPr txBox="1">
            <a:spLocks noGrp="1"/>
          </p:cNvSpPr>
          <p:nvPr>
            <p:ph type="subTitle" idx="1"/>
          </p:nvPr>
        </p:nvSpPr>
        <p:spPr>
          <a:xfrm>
            <a:off x="1524000" y="3602038"/>
            <a:ext cx="9144000" cy="1655762"/>
          </a:xfrm>
          <a:prstGeom prst="rect">
            <a:avLst/>
          </a:prstGeom>
          <a:noFill/>
          <a:ln>
            <a:noFill/>
          </a:ln>
        </p:spPr>
        <p:txBody>
          <a:bodyPr spcFirstLastPara="1" wrap="square" lIns="91425" tIns="45700" rIns="91425" bIns="45700" anchor="t" anchorCtr="0">
            <a:normAutofit/>
          </a:bodyPr>
          <a:lstStyle>
            <a:lvl1pPr lvl="0" algn="ctr">
              <a:lnSpc>
                <a:spcPct val="90000"/>
              </a:lnSpc>
              <a:spcBef>
                <a:spcPts val="976"/>
              </a:spcBef>
              <a:spcAft>
                <a:spcPts val="0"/>
              </a:spcAft>
              <a:buClr>
                <a:schemeClr val="dk1"/>
              </a:buClr>
              <a:buSzPts val="2466"/>
              <a:buNone/>
              <a:defRPr sz="2341"/>
            </a:lvl1pPr>
            <a:lvl2pPr lvl="1" algn="ctr">
              <a:lnSpc>
                <a:spcPct val="90000"/>
              </a:lnSpc>
              <a:spcBef>
                <a:spcPts val="488"/>
              </a:spcBef>
              <a:spcAft>
                <a:spcPts val="0"/>
              </a:spcAft>
              <a:buClr>
                <a:schemeClr val="dk1"/>
              </a:buClr>
              <a:buSzPts val="2055"/>
              <a:buNone/>
              <a:defRPr sz="1951"/>
            </a:lvl2pPr>
            <a:lvl3pPr lvl="2" algn="ctr">
              <a:lnSpc>
                <a:spcPct val="90000"/>
              </a:lnSpc>
              <a:spcBef>
                <a:spcPts val="488"/>
              </a:spcBef>
              <a:spcAft>
                <a:spcPts val="0"/>
              </a:spcAft>
              <a:buClr>
                <a:schemeClr val="dk1"/>
              </a:buClr>
              <a:buSzPts val="1850"/>
              <a:buNone/>
              <a:defRPr sz="1757"/>
            </a:lvl3pPr>
            <a:lvl4pPr lvl="3" algn="ctr">
              <a:lnSpc>
                <a:spcPct val="90000"/>
              </a:lnSpc>
              <a:spcBef>
                <a:spcPts val="488"/>
              </a:spcBef>
              <a:spcAft>
                <a:spcPts val="0"/>
              </a:spcAft>
              <a:buClr>
                <a:schemeClr val="dk1"/>
              </a:buClr>
              <a:buSzPts val="1644"/>
              <a:buNone/>
              <a:defRPr sz="1561"/>
            </a:lvl4pPr>
            <a:lvl5pPr lvl="4" algn="ctr">
              <a:lnSpc>
                <a:spcPct val="90000"/>
              </a:lnSpc>
              <a:spcBef>
                <a:spcPts val="488"/>
              </a:spcBef>
              <a:spcAft>
                <a:spcPts val="0"/>
              </a:spcAft>
              <a:buClr>
                <a:schemeClr val="dk1"/>
              </a:buClr>
              <a:buSzPts val="1644"/>
              <a:buNone/>
              <a:defRPr sz="1561"/>
            </a:lvl5pPr>
            <a:lvl6pPr lvl="5" algn="ctr">
              <a:lnSpc>
                <a:spcPct val="90000"/>
              </a:lnSpc>
              <a:spcBef>
                <a:spcPts val="488"/>
              </a:spcBef>
              <a:spcAft>
                <a:spcPts val="0"/>
              </a:spcAft>
              <a:buClr>
                <a:schemeClr val="dk1"/>
              </a:buClr>
              <a:buSzPts val="1644"/>
              <a:buNone/>
              <a:defRPr sz="1561"/>
            </a:lvl6pPr>
            <a:lvl7pPr lvl="6" algn="ctr">
              <a:lnSpc>
                <a:spcPct val="90000"/>
              </a:lnSpc>
              <a:spcBef>
                <a:spcPts val="488"/>
              </a:spcBef>
              <a:spcAft>
                <a:spcPts val="0"/>
              </a:spcAft>
              <a:buClr>
                <a:schemeClr val="dk1"/>
              </a:buClr>
              <a:buSzPts val="1644"/>
              <a:buNone/>
              <a:defRPr sz="1561"/>
            </a:lvl7pPr>
            <a:lvl8pPr lvl="7" algn="ctr">
              <a:lnSpc>
                <a:spcPct val="90000"/>
              </a:lnSpc>
              <a:spcBef>
                <a:spcPts val="488"/>
              </a:spcBef>
              <a:spcAft>
                <a:spcPts val="0"/>
              </a:spcAft>
              <a:buClr>
                <a:schemeClr val="dk1"/>
              </a:buClr>
              <a:buSzPts val="1644"/>
              <a:buNone/>
              <a:defRPr sz="1561"/>
            </a:lvl8pPr>
            <a:lvl9pPr lvl="8" algn="ctr">
              <a:lnSpc>
                <a:spcPct val="90000"/>
              </a:lnSpc>
              <a:spcBef>
                <a:spcPts val="488"/>
              </a:spcBef>
              <a:spcAft>
                <a:spcPts val="0"/>
              </a:spcAft>
              <a:buClr>
                <a:schemeClr val="dk1"/>
              </a:buClr>
              <a:buSzPts val="1644"/>
              <a:buNone/>
              <a:defRPr sz="1561"/>
            </a:lvl9pPr>
          </a:lstStyle>
          <a:p>
            <a:endParaRPr/>
          </a:p>
        </p:txBody>
      </p:sp>
      <p:sp>
        <p:nvSpPr>
          <p:cNvPr id="20" name="Google Shape;20;p627"/>
          <p:cNvSpPr txBox="1">
            <a:spLocks noGrp="1"/>
          </p:cNvSpPr>
          <p:nvPr>
            <p:ph type="dt" idx="10"/>
          </p:nvPr>
        </p:nvSpPr>
        <p:spPr>
          <a:xfrm>
            <a:off x="838201" y="6356351"/>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1" name="Google Shape;21;p627"/>
          <p:cNvSpPr txBox="1">
            <a:spLocks noGrp="1"/>
          </p:cNvSpPr>
          <p:nvPr>
            <p:ph type="ftr" idx="11"/>
          </p:nvPr>
        </p:nvSpPr>
        <p:spPr>
          <a:xfrm>
            <a:off x="4038600" y="6356351"/>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2" name="Google Shape;22;p627"/>
          <p:cNvSpPr txBox="1">
            <a:spLocks noGrp="1"/>
          </p:cNvSpPr>
          <p:nvPr>
            <p:ph type="sldNum" idx="12"/>
          </p:nvPr>
        </p:nvSpPr>
        <p:spPr>
          <a:xfrm>
            <a:off x="8610600" y="6356351"/>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a:p>
        </p:txBody>
      </p:sp>
    </p:spTree>
    <p:extLst>
      <p:ext uri="{BB962C8B-B14F-4D97-AF65-F5344CB8AC3E}">
        <p14:creationId xmlns:p14="http://schemas.microsoft.com/office/powerpoint/2010/main" val="2106535163"/>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9.xml><?xml version="1.0" encoding="utf-8"?>
<p:sldLayout xmlns:a="http://schemas.openxmlformats.org/drawingml/2006/main" xmlns:r="http://schemas.openxmlformats.org/officeDocument/2006/relationships" xmlns:p="http://schemas.openxmlformats.org/presentationml/2006/main" matchingName="Title and Content" type="obj">
  <p:cSld name="Title and Content">
    <p:spTree>
      <p:nvGrpSpPr>
        <p:cNvPr id="1" name="Shape 26"/>
        <p:cNvGrpSpPr/>
        <p:nvPr/>
      </p:nvGrpSpPr>
      <p:grpSpPr>
        <a:xfrm>
          <a:off x="0" y="0"/>
          <a:ext cx="0" cy="0"/>
          <a:chOff x="0" y="0"/>
          <a:chExt cx="0" cy="0"/>
        </a:xfrm>
      </p:grpSpPr>
      <p:sp>
        <p:nvSpPr>
          <p:cNvPr id="27" name="Google Shape;27;p628"/>
          <p:cNvSpPr txBox="1">
            <a:spLocks noGrp="1"/>
          </p:cNvSpPr>
          <p:nvPr>
            <p:ph type="title"/>
          </p:nvPr>
        </p:nvSpPr>
        <p:spPr>
          <a:xfrm>
            <a:off x="838200" y="365126"/>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8" name="Google Shape;28;p628"/>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34111" lvl="0" indent="-325584" algn="l">
              <a:lnSpc>
                <a:spcPct val="90000"/>
              </a:lnSpc>
              <a:spcBef>
                <a:spcPts val="976"/>
              </a:spcBef>
              <a:spcAft>
                <a:spcPts val="0"/>
              </a:spcAft>
              <a:buClr>
                <a:schemeClr val="dk1"/>
              </a:buClr>
              <a:buSzPts val="1800"/>
              <a:buChar char="•"/>
              <a:defRPr/>
            </a:lvl1pPr>
            <a:lvl2pPr marL="868223" lvl="1" indent="-325584" algn="l">
              <a:lnSpc>
                <a:spcPct val="90000"/>
              </a:lnSpc>
              <a:spcBef>
                <a:spcPts val="488"/>
              </a:spcBef>
              <a:spcAft>
                <a:spcPts val="0"/>
              </a:spcAft>
              <a:buClr>
                <a:schemeClr val="dk1"/>
              </a:buClr>
              <a:buSzPts val="1800"/>
              <a:buChar char="•"/>
              <a:defRPr/>
            </a:lvl2pPr>
            <a:lvl3pPr marL="1302334" lvl="2" indent="-325584" algn="l">
              <a:lnSpc>
                <a:spcPct val="90000"/>
              </a:lnSpc>
              <a:spcBef>
                <a:spcPts val="488"/>
              </a:spcBef>
              <a:spcAft>
                <a:spcPts val="0"/>
              </a:spcAft>
              <a:buClr>
                <a:schemeClr val="dk1"/>
              </a:buClr>
              <a:buSzPts val="1800"/>
              <a:buChar char="•"/>
              <a:defRPr/>
            </a:lvl3pPr>
            <a:lvl4pPr marL="1736446" lvl="3" indent="-325584" algn="l">
              <a:lnSpc>
                <a:spcPct val="90000"/>
              </a:lnSpc>
              <a:spcBef>
                <a:spcPts val="488"/>
              </a:spcBef>
              <a:spcAft>
                <a:spcPts val="0"/>
              </a:spcAft>
              <a:buClr>
                <a:schemeClr val="dk1"/>
              </a:buClr>
              <a:buSzPts val="1800"/>
              <a:buChar char="•"/>
              <a:defRPr/>
            </a:lvl4pPr>
            <a:lvl5pPr marL="2170557" lvl="4" indent="-325584" algn="l">
              <a:lnSpc>
                <a:spcPct val="90000"/>
              </a:lnSpc>
              <a:spcBef>
                <a:spcPts val="488"/>
              </a:spcBef>
              <a:spcAft>
                <a:spcPts val="0"/>
              </a:spcAft>
              <a:buClr>
                <a:schemeClr val="dk1"/>
              </a:buClr>
              <a:buSzPts val="1800"/>
              <a:buChar char="•"/>
              <a:defRPr/>
            </a:lvl5pPr>
            <a:lvl6pPr marL="2604668" lvl="5" indent="-325584" algn="l">
              <a:lnSpc>
                <a:spcPct val="90000"/>
              </a:lnSpc>
              <a:spcBef>
                <a:spcPts val="488"/>
              </a:spcBef>
              <a:spcAft>
                <a:spcPts val="0"/>
              </a:spcAft>
              <a:buClr>
                <a:schemeClr val="dk1"/>
              </a:buClr>
              <a:buSzPts val="1800"/>
              <a:buChar char="•"/>
              <a:defRPr/>
            </a:lvl6pPr>
            <a:lvl7pPr marL="3038780" lvl="6" indent="-325584" algn="l">
              <a:lnSpc>
                <a:spcPct val="90000"/>
              </a:lnSpc>
              <a:spcBef>
                <a:spcPts val="488"/>
              </a:spcBef>
              <a:spcAft>
                <a:spcPts val="0"/>
              </a:spcAft>
              <a:buClr>
                <a:schemeClr val="dk1"/>
              </a:buClr>
              <a:buSzPts val="1800"/>
              <a:buChar char="•"/>
              <a:defRPr/>
            </a:lvl7pPr>
            <a:lvl8pPr marL="3472891" lvl="7" indent="-325584" algn="l">
              <a:lnSpc>
                <a:spcPct val="90000"/>
              </a:lnSpc>
              <a:spcBef>
                <a:spcPts val="488"/>
              </a:spcBef>
              <a:spcAft>
                <a:spcPts val="0"/>
              </a:spcAft>
              <a:buClr>
                <a:schemeClr val="dk1"/>
              </a:buClr>
              <a:buSzPts val="1800"/>
              <a:buChar char="•"/>
              <a:defRPr/>
            </a:lvl8pPr>
            <a:lvl9pPr marL="3907003" lvl="8" indent="-325584" algn="l">
              <a:lnSpc>
                <a:spcPct val="90000"/>
              </a:lnSpc>
              <a:spcBef>
                <a:spcPts val="488"/>
              </a:spcBef>
              <a:spcAft>
                <a:spcPts val="0"/>
              </a:spcAft>
              <a:buClr>
                <a:schemeClr val="dk1"/>
              </a:buClr>
              <a:buSzPts val="1800"/>
              <a:buChar char="•"/>
              <a:defRPr/>
            </a:lvl9pPr>
          </a:lstStyle>
          <a:p>
            <a:endParaRPr/>
          </a:p>
        </p:txBody>
      </p:sp>
      <p:sp>
        <p:nvSpPr>
          <p:cNvPr id="29" name="Google Shape;29;p628"/>
          <p:cNvSpPr txBox="1">
            <a:spLocks noGrp="1"/>
          </p:cNvSpPr>
          <p:nvPr>
            <p:ph type="dt" idx="10"/>
          </p:nvPr>
        </p:nvSpPr>
        <p:spPr>
          <a:xfrm>
            <a:off x="838201" y="6356351"/>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0" name="Google Shape;30;p628"/>
          <p:cNvSpPr txBox="1">
            <a:spLocks noGrp="1"/>
          </p:cNvSpPr>
          <p:nvPr>
            <p:ph type="ftr" idx="11"/>
          </p:nvPr>
        </p:nvSpPr>
        <p:spPr>
          <a:xfrm>
            <a:off x="4038600" y="6356351"/>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1" name="Google Shape;31;p628"/>
          <p:cNvSpPr txBox="1">
            <a:spLocks noGrp="1"/>
          </p:cNvSpPr>
          <p:nvPr>
            <p:ph type="sldNum" idx="12"/>
          </p:nvPr>
        </p:nvSpPr>
        <p:spPr>
          <a:xfrm>
            <a:off x="8610600" y="6356351"/>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a:p>
        </p:txBody>
      </p:sp>
    </p:spTree>
    <p:extLst>
      <p:ext uri="{BB962C8B-B14F-4D97-AF65-F5344CB8AC3E}">
        <p14:creationId xmlns:p14="http://schemas.microsoft.com/office/powerpoint/2010/main" val="45563418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Section Header" type="secHead">
  <p:cSld name="Section Header">
    <p:spTree>
      <p:nvGrpSpPr>
        <p:cNvPr id="1" name="Shape 32"/>
        <p:cNvGrpSpPr/>
        <p:nvPr/>
      </p:nvGrpSpPr>
      <p:grpSpPr>
        <a:xfrm>
          <a:off x="0" y="0"/>
          <a:ext cx="0" cy="0"/>
          <a:chOff x="0" y="0"/>
          <a:chExt cx="0" cy="0"/>
        </a:xfrm>
      </p:grpSpPr>
      <p:sp>
        <p:nvSpPr>
          <p:cNvPr id="33" name="Google Shape;33;p629"/>
          <p:cNvSpPr txBox="1">
            <a:spLocks noGrp="1"/>
          </p:cNvSpPr>
          <p:nvPr>
            <p:ph type="title"/>
          </p:nvPr>
        </p:nvSpPr>
        <p:spPr>
          <a:xfrm>
            <a:off x="831850" y="1709739"/>
            <a:ext cx="10515600" cy="2852737"/>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6165"/>
              <a:buFont typeface="Calibri"/>
              <a:buNone/>
              <a:defRPr sz="5854"/>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4" name="Google Shape;34;p629"/>
          <p:cNvSpPr txBox="1">
            <a:spLocks noGrp="1"/>
          </p:cNvSpPr>
          <p:nvPr>
            <p:ph type="body" idx="1"/>
          </p:nvPr>
        </p:nvSpPr>
        <p:spPr>
          <a:xfrm>
            <a:off x="831850" y="4589464"/>
            <a:ext cx="10515600" cy="1500187"/>
          </a:xfrm>
          <a:prstGeom prst="rect">
            <a:avLst/>
          </a:prstGeom>
          <a:noFill/>
          <a:ln>
            <a:noFill/>
          </a:ln>
        </p:spPr>
        <p:txBody>
          <a:bodyPr spcFirstLastPara="1" wrap="square" lIns="91425" tIns="45700" rIns="91425" bIns="45700" anchor="t" anchorCtr="0">
            <a:normAutofit/>
          </a:bodyPr>
          <a:lstStyle>
            <a:lvl1pPr marL="434111" lvl="0" indent="-217056" algn="l">
              <a:lnSpc>
                <a:spcPct val="90000"/>
              </a:lnSpc>
              <a:spcBef>
                <a:spcPts val="976"/>
              </a:spcBef>
              <a:spcAft>
                <a:spcPts val="0"/>
              </a:spcAft>
              <a:buClr>
                <a:srgbClr val="888888"/>
              </a:buClr>
              <a:buSzPts val="2466"/>
              <a:buNone/>
              <a:defRPr sz="2341">
                <a:solidFill>
                  <a:srgbClr val="888888"/>
                </a:solidFill>
              </a:defRPr>
            </a:lvl1pPr>
            <a:lvl2pPr marL="868223" lvl="1" indent="-217056" algn="l">
              <a:lnSpc>
                <a:spcPct val="90000"/>
              </a:lnSpc>
              <a:spcBef>
                <a:spcPts val="488"/>
              </a:spcBef>
              <a:spcAft>
                <a:spcPts val="0"/>
              </a:spcAft>
              <a:buClr>
                <a:srgbClr val="888888"/>
              </a:buClr>
              <a:buSzPts val="2055"/>
              <a:buNone/>
              <a:defRPr sz="1951">
                <a:solidFill>
                  <a:srgbClr val="888888"/>
                </a:solidFill>
              </a:defRPr>
            </a:lvl2pPr>
            <a:lvl3pPr marL="1302334" lvl="2" indent="-217056" algn="l">
              <a:lnSpc>
                <a:spcPct val="90000"/>
              </a:lnSpc>
              <a:spcBef>
                <a:spcPts val="488"/>
              </a:spcBef>
              <a:spcAft>
                <a:spcPts val="0"/>
              </a:spcAft>
              <a:buClr>
                <a:srgbClr val="888888"/>
              </a:buClr>
              <a:buSzPts val="1850"/>
              <a:buNone/>
              <a:defRPr sz="1757">
                <a:solidFill>
                  <a:srgbClr val="888888"/>
                </a:solidFill>
              </a:defRPr>
            </a:lvl3pPr>
            <a:lvl4pPr marL="1736446" lvl="3" indent="-217056" algn="l">
              <a:lnSpc>
                <a:spcPct val="90000"/>
              </a:lnSpc>
              <a:spcBef>
                <a:spcPts val="488"/>
              </a:spcBef>
              <a:spcAft>
                <a:spcPts val="0"/>
              </a:spcAft>
              <a:buClr>
                <a:srgbClr val="888888"/>
              </a:buClr>
              <a:buSzPts val="1644"/>
              <a:buNone/>
              <a:defRPr sz="1561">
                <a:solidFill>
                  <a:srgbClr val="888888"/>
                </a:solidFill>
              </a:defRPr>
            </a:lvl4pPr>
            <a:lvl5pPr marL="2170557" lvl="4" indent="-217056" algn="l">
              <a:lnSpc>
                <a:spcPct val="90000"/>
              </a:lnSpc>
              <a:spcBef>
                <a:spcPts val="488"/>
              </a:spcBef>
              <a:spcAft>
                <a:spcPts val="0"/>
              </a:spcAft>
              <a:buClr>
                <a:srgbClr val="888888"/>
              </a:buClr>
              <a:buSzPts val="1644"/>
              <a:buNone/>
              <a:defRPr sz="1561">
                <a:solidFill>
                  <a:srgbClr val="888888"/>
                </a:solidFill>
              </a:defRPr>
            </a:lvl5pPr>
            <a:lvl6pPr marL="2604668" lvl="5" indent="-217056" algn="l">
              <a:lnSpc>
                <a:spcPct val="90000"/>
              </a:lnSpc>
              <a:spcBef>
                <a:spcPts val="488"/>
              </a:spcBef>
              <a:spcAft>
                <a:spcPts val="0"/>
              </a:spcAft>
              <a:buClr>
                <a:srgbClr val="888888"/>
              </a:buClr>
              <a:buSzPts val="1644"/>
              <a:buNone/>
              <a:defRPr sz="1561">
                <a:solidFill>
                  <a:srgbClr val="888888"/>
                </a:solidFill>
              </a:defRPr>
            </a:lvl6pPr>
            <a:lvl7pPr marL="3038780" lvl="6" indent="-217056" algn="l">
              <a:lnSpc>
                <a:spcPct val="90000"/>
              </a:lnSpc>
              <a:spcBef>
                <a:spcPts val="488"/>
              </a:spcBef>
              <a:spcAft>
                <a:spcPts val="0"/>
              </a:spcAft>
              <a:buClr>
                <a:srgbClr val="888888"/>
              </a:buClr>
              <a:buSzPts val="1644"/>
              <a:buNone/>
              <a:defRPr sz="1561">
                <a:solidFill>
                  <a:srgbClr val="888888"/>
                </a:solidFill>
              </a:defRPr>
            </a:lvl7pPr>
            <a:lvl8pPr marL="3472891" lvl="7" indent="-217056" algn="l">
              <a:lnSpc>
                <a:spcPct val="90000"/>
              </a:lnSpc>
              <a:spcBef>
                <a:spcPts val="488"/>
              </a:spcBef>
              <a:spcAft>
                <a:spcPts val="0"/>
              </a:spcAft>
              <a:buClr>
                <a:srgbClr val="888888"/>
              </a:buClr>
              <a:buSzPts val="1644"/>
              <a:buNone/>
              <a:defRPr sz="1561">
                <a:solidFill>
                  <a:srgbClr val="888888"/>
                </a:solidFill>
              </a:defRPr>
            </a:lvl8pPr>
            <a:lvl9pPr marL="3907003" lvl="8" indent="-217056" algn="l">
              <a:lnSpc>
                <a:spcPct val="90000"/>
              </a:lnSpc>
              <a:spcBef>
                <a:spcPts val="488"/>
              </a:spcBef>
              <a:spcAft>
                <a:spcPts val="0"/>
              </a:spcAft>
              <a:buClr>
                <a:srgbClr val="888888"/>
              </a:buClr>
              <a:buSzPts val="1644"/>
              <a:buNone/>
              <a:defRPr sz="1561">
                <a:solidFill>
                  <a:srgbClr val="888888"/>
                </a:solidFill>
              </a:defRPr>
            </a:lvl9pPr>
          </a:lstStyle>
          <a:p>
            <a:endParaRPr/>
          </a:p>
        </p:txBody>
      </p:sp>
      <p:sp>
        <p:nvSpPr>
          <p:cNvPr id="35" name="Google Shape;35;p629"/>
          <p:cNvSpPr txBox="1">
            <a:spLocks noGrp="1"/>
          </p:cNvSpPr>
          <p:nvPr>
            <p:ph type="dt" idx="10"/>
          </p:nvPr>
        </p:nvSpPr>
        <p:spPr>
          <a:xfrm>
            <a:off x="838201" y="6356351"/>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6" name="Google Shape;36;p629"/>
          <p:cNvSpPr txBox="1">
            <a:spLocks noGrp="1"/>
          </p:cNvSpPr>
          <p:nvPr>
            <p:ph type="ftr" idx="11"/>
          </p:nvPr>
        </p:nvSpPr>
        <p:spPr>
          <a:xfrm>
            <a:off x="4038600" y="6356351"/>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7" name="Google Shape;37;p629"/>
          <p:cNvSpPr txBox="1">
            <a:spLocks noGrp="1"/>
          </p:cNvSpPr>
          <p:nvPr>
            <p:ph type="sldNum" idx="12"/>
          </p:nvPr>
        </p:nvSpPr>
        <p:spPr>
          <a:xfrm>
            <a:off x="8610600" y="6356351"/>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a:p>
        </p:txBody>
      </p:sp>
    </p:spTree>
    <p:extLst>
      <p:ext uri="{BB962C8B-B14F-4D97-AF65-F5344CB8AC3E}">
        <p14:creationId xmlns:p14="http://schemas.microsoft.com/office/powerpoint/2010/main" val="396818671"/>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matchingName="Section Header" type="secHead">
  <p:cSld name="Section Header">
    <p:spTree>
      <p:nvGrpSpPr>
        <p:cNvPr id="1" name="Shape 32"/>
        <p:cNvGrpSpPr/>
        <p:nvPr/>
      </p:nvGrpSpPr>
      <p:grpSpPr>
        <a:xfrm>
          <a:off x="0" y="0"/>
          <a:ext cx="0" cy="0"/>
          <a:chOff x="0" y="0"/>
          <a:chExt cx="0" cy="0"/>
        </a:xfrm>
      </p:grpSpPr>
      <p:sp>
        <p:nvSpPr>
          <p:cNvPr id="33" name="Google Shape;33;p629"/>
          <p:cNvSpPr txBox="1">
            <a:spLocks noGrp="1"/>
          </p:cNvSpPr>
          <p:nvPr>
            <p:ph type="title"/>
          </p:nvPr>
        </p:nvSpPr>
        <p:spPr>
          <a:xfrm>
            <a:off x="831850" y="1709739"/>
            <a:ext cx="10515600" cy="2852737"/>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6165"/>
              <a:buFont typeface="Calibri"/>
              <a:buNone/>
              <a:defRPr sz="5854"/>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4" name="Google Shape;34;p629"/>
          <p:cNvSpPr txBox="1">
            <a:spLocks noGrp="1"/>
          </p:cNvSpPr>
          <p:nvPr>
            <p:ph type="body" idx="1"/>
          </p:nvPr>
        </p:nvSpPr>
        <p:spPr>
          <a:xfrm>
            <a:off x="831850" y="4589464"/>
            <a:ext cx="10515600" cy="1500187"/>
          </a:xfrm>
          <a:prstGeom prst="rect">
            <a:avLst/>
          </a:prstGeom>
          <a:noFill/>
          <a:ln>
            <a:noFill/>
          </a:ln>
        </p:spPr>
        <p:txBody>
          <a:bodyPr spcFirstLastPara="1" wrap="square" lIns="91425" tIns="45700" rIns="91425" bIns="45700" anchor="t" anchorCtr="0">
            <a:normAutofit/>
          </a:bodyPr>
          <a:lstStyle>
            <a:lvl1pPr marL="434111" lvl="0" indent="-217056" algn="l">
              <a:lnSpc>
                <a:spcPct val="90000"/>
              </a:lnSpc>
              <a:spcBef>
                <a:spcPts val="976"/>
              </a:spcBef>
              <a:spcAft>
                <a:spcPts val="0"/>
              </a:spcAft>
              <a:buClr>
                <a:srgbClr val="888888"/>
              </a:buClr>
              <a:buSzPts val="2466"/>
              <a:buNone/>
              <a:defRPr sz="2341">
                <a:solidFill>
                  <a:srgbClr val="888888"/>
                </a:solidFill>
              </a:defRPr>
            </a:lvl1pPr>
            <a:lvl2pPr marL="868223" lvl="1" indent="-217056" algn="l">
              <a:lnSpc>
                <a:spcPct val="90000"/>
              </a:lnSpc>
              <a:spcBef>
                <a:spcPts val="488"/>
              </a:spcBef>
              <a:spcAft>
                <a:spcPts val="0"/>
              </a:spcAft>
              <a:buClr>
                <a:srgbClr val="888888"/>
              </a:buClr>
              <a:buSzPts val="2055"/>
              <a:buNone/>
              <a:defRPr sz="1951">
                <a:solidFill>
                  <a:srgbClr val="888888"/>
                </a:solidFill>
              </a:defRPr>
            </a:lvl2pPr>
            <a:lvl3pPr marL="1302334" lvl="2" indent="-217056" algn="l">
              <a:lnSpc>
                <a:spcPct val="90000"/>
              </a:lnSpc>
              <a:spcBef>
                <a:spcPts val="488"/>
              </a:spcBef>
              <a:spcAft>
                <a:spcPts val="0"/>
              </a:spcAft>
              <a:buClr>
                <a:srgbClr val="888888"/>
              </a:buClr>
              <a:buSzPts val="1850"/>
              <a:buNone/>
              <a:defRPr sz="1757">
                <a:solidFill>
                  <a:srgbClr val="888888"/>
                </a:solidFill>
              </a:defRPr>
            </a:lvl3pPr>
            <a:lvl4pPr marL="1736446" lvl="3" indent="-217056" algn="l">
              <a:lnSpc>
                <a:spcPct val="90000"/>
              </a:lnSpc>
              <a:spcBef>
                <a:spcPts val="488"/>
              </a:spcBef>
              <a:spcAft>
                <a:spcPts val="0"/>
              </a:spcAft>
              <a:buClr>
                <a:srgbClr val="888888"/>
              </a:buClr>
              <a:buSzPts val="1644"/>
              <a:buNone/>
              <a:defRPr sz="1561">
                <a:solidFill>
                  <a:srgbClr val="888888"/>
                </a:solidFill>
              </a:defRPr>
            </a:lvl4pPr>
            <a:lvl5pPr marL="2170557" lvl="4" indent="-217056" algn="l">
              <a:lnSpc>
                <a:spcPct val="90000"/>
              </a:lnSpc>
              <a:spcBef>
                <a:spcPts val="488"/>
              </a:spcBef>
              <a:spcAft>
                <a:spcPts val="0"/>
              </a:spcAft>
              <a:buClr>
                <a:srgbClr val="888888"/>
              </a:buClr>
              <a:buSzPts val="1644"/>
              <a:buNone/>
              <a:defRPr sz="1561">
                <a:solidFill>
                  <a:srgbClr val="888888"/>
                </a:solidFill>
              </a:defRPr>
            </a:lvl5pPr>
            <a:lvl6pPr marL="2604668" lvl="5" indent="-217056" algn="l">
              <a:lnSpc>
                <a:spcPct val="90000"/>
              </a:lnSpc>
              <a:spcBef>
                <a:spcPts val="488"/>
              </a:spcBef>
              <a:spcAft>
                <a:spcPts val="0"/>
              </a:spcAft>
              <a:buClr>
                <a:srgbClr val="888888"/>
              </a:buClr>
              <a:buSzPts val="1644"/>
              <a:buNone/>
              <a:defRPr sz="1561">
                <a:solidFill>
                  <a:srgbClr val="888888"/>
                </a:solidFill>
              </a:defRPr>
            </a:lvl6pPr>
            <a:lvl7pPr marL="3038780" lvl="6" indent="-217056" algn="l">
              <a:lnSpc>
                <a:spcPct val="90000"/>
              </a:lnSpc>
              <a:spcBef>
                <a:spcPts val="488"/>
              </a:spcBef>
              <a:spcAft>
                <a:spcPts val="0"/>
              </a:spcAft>
              <a:buClr>
                <a:srgbClr val="888888"/>
              </a:buClr>
              <a:buSzPts val="1644"/>
              <a:buNone/>
              <a:defRPr sz="1561">
                <a:solidFill>
                  <a:srgbClr val="888888"/>
                </a:solidFill>
              </a:defRPr>
            </a:lvl7pPr>
            <a:lvl8pPr marL="3472891" lvl="7" indent="-217056" algn="l">
              <a:lnSpc>
                <a:spcPct val="90000"/>
              </a:lnSpc>
              <a:spcBef>
                <a:spcPts val="488"/>
              </a:spcBef>
              <a:spcAft>
                <a:spcPts val="0"/>
              </a:spcAft>
              <a:buClr>
                <a:srgbClr val="888888"/>
              </a:buClr>
              <a:buSzPts val="1644"/>
              <a:buNone/>
              <a:defRPr sz="1561">
                <a:solidFill>
                  <a:srgbClr val="888888"/>
                </a:solidFill>
              </a:defRPr>
            </a:lvl8pPr>
            <a:lvl9pPr marL="3907003" lvl="8" indent="-217056" algn="l">
              <a:lnSpc>
                <a:spcPct val="90000"/>
              </a:lnSpc>
              <a:spcBef>
                <a:spcPts val="488"/>
              </a:spcBef>
              <a:spcAft>
                <a:spcPts val="0"/>
              </a:spcAft>
              <a:buClr>
                <a:srgbClr val="888888"/>
              </a:buClr>
              <a:buSzPts val="1644"/>
              <a:buNone/>
              <a:defRPr sz="1561">
                <a:solidFill>
                  <a:srgbClr val="888888"/>
                </a:solidFill>
              </a:defRPr>
            </a:lvl9pPr>
          </a:lstStyle>
          <a:p>
            <a:endParaRPr/>
          </a:p>
        </p:txBody>
      </p:sp>
      <p:sp>
        <p:nvSpPr>
          <p:cNvPr id="35" name="Google Shape;35;p629"/>
          <p:cNvSpPr txBox="1">
            <a:spLocks noGrp="1"/>
          </p:cNvSpPr>
          <p:nvPr>
            <p:ph type="dt" idx="10"/>
          </p:nvPr>
        </p:nvSpPr>
        <p:spPr>
          <a:xfrm>
            <a:off x="838201" y="6356351"/>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6" name="Google Shape;36;p629"/>
          <p:cNvSpPr txBox="1">
            <a:spLocks noGrp="1"/>
          </p:cNvSpPr>
          <p:nvPr>
            <p:ph type="ftr" idx="11"/>
          </p:nvPr>
        </p:nvSpPr>
        <p:spPr>
          <a:xfrm>
            <a:off x="4038600" y="6356351"/>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7" name="Google Shape;37;p629"/>
          <p:cNvSpPr txBox="1">
            <a:spLocks noGrp="1"/>
          </p:cNvSpPr>
          <p:nvPr>
            <p:ph type="sldNum" idx="12"/>
          </p:nvPr>
        </p:nvSpPr>
        <p:spPr>
          <a:xfrm>
            <a:off x="8610600" y="6356351"/>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a:p>
        </p:txBody>
      </p:sp>
    </p:spTree>
    <p:extLst>
      <p:ext uri="{BB962C8B-B14F-4D97-AF65-F5344CB8AC3E}">
        <p14:creationId xmlns:p14="http://schemas.microsoft.com/office/powerpoint/2010/main" val="455719380"/>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matchingName="Two Content" type="twoObj">
  <p:cSld name="Two Content">
    <p:spTree>
      <p:nvGrpSpPr>
        <p:cNvPr id="1" name="Shape 38"/>
        <p:cNvGrpSpPr/>
        <p:nvPr/>
      </p:nvGrpSpPr>
      <p:grpSpPr>
        <a:xfrm>
          <a:off x="0" y="0"/>
          <a:ext cx="0" cy="0"/>
          <a:chOff x="0" y="0"/>
          <a:chExt cx="0" cy="0"/>
        </a:xfrm>
      </p:grpSpPr>
      <p:sp>
        <p:nvSpPr>
          <p:cNvPr id="39" name="Google Shape;39;p630"/>
          <p:cNvSpPr txBox="1">
            <a:spLocks noGrp="1"/>
          </p:cNvSpPr>
          <p:nvPr>
            <p:ph type="title"/>
          </p:nvPr>
        </p:nvSpPr>
        <p:spPr>
          <a:xfrm>
            <a:off x="838200" y="365126"/>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0" name="Google Shape;40;p630"/>
          <p:cNvSpPr txBox="1">
            <a:spLocks noGrp="1"/>
          </p:cNvSpPr>
          <p:nvPr>
            <p:ph type="body" idx="1"/>
          </p:nvPr>
        </p:nvSpPr>
        <p:spPr>
          <a:xfrm>
            <a:off x="838201" y="1825625"/>
            <a:ext cx="5181600" cy="4351338"/>
          </a:xfrm>
          <a:prstGeom prst="rect">
            <a:avLst/>
          </a:prstGeom>
          <a:noFill/>
          <a:ln>
            <a:noFill/>
          </a:ln>
        </p:spPr>
        <p:txBody>
          <a:bodyPr spcFirstLastPara="1" wrap="square" lIns="91425" tIns="45700" rIns="91425" bIns="45700" anchor="t" anchorCtr="0">
            <a:normAutofit/>
          </a:bodyPr>
          <a:lstStyle>
            <a:lvl1pPr marL="434111" lvl="0" indent="-325584" algn="l">
              <a:lnSpc>
                <a:spcPct val="90000"/>
              </a:lnSpc>
              <a:spcBef>
                <a:spcPts val="976"/>
              </a:spcBef>
              <a:spcAft>
                <a:spcPts val="0"/>
              </a:spcAft>
              <a:buClr>
                <a:schemeClr val="dk1"/>
              </a:buClr>
              <a:buSzPts val="1800"/>
              <a:buChar char="•"/>
              <a:defRPr/>
            </a:lvl1pPr>
            <a:lvl2pPr marL="868223" lvl="1" indent="-325584" algn="l">
              <a:lnSpc>
                <a:spcPct val="90000"/>
              </a:lnSpc>
              <a:spcBef>
                <a:spcPts val="488"/>
              </a:spcBef>
              <a:spcAft>
                <a:spcPts val="0"/>
              </a:spcAft>
              <a:buClr>
                <a:schemeClr val="dk1"/>
              </a:buClr>
              <a:buSzPts val="1800"/>
              <a:buChar char="•"/>
              <a:defRPr/>
            </a:lvl2pPr>
            <a:lvl3pPr marL="1302334" lvl="2" indent="-325584" algn="l">
              <a:lnSpc>
                <a:spcPct val="90000"/>
              </a:lnSpc>
              <a:spcBef>
                <a:spcPts val="488"/>
              </a:spcBef>
              <a:spcAft>
                <a:spcPts val="0"/>
              </a:spcAft>
              <a:buClr>
                <a:schemeClr val="dk1"/>
              </a:buClr>
              <a:buSzPts val="1800"/>
              <a:buChar char="•"/>
              <a:defRPr/>
            </a:lvl3pPr>
            <a:lvl4pPr marL="1736446" lvl="3" indent="-325584" algn="l">
              <a:lnSpc>
                <a:spcPct val="90000"/>
              </a:lnSpc>
              <a:spcBef>
                <a:spcPts val="488"/>
              </a:spcBef>
              <a:spcAft>
                <a:spcPts val="0"/>
              </a:spcAft>
              <a:buClr>
                <a:schemeClr val="dk1"/>
              </a:buClr>
              <a:buSzPts val="1800"/>
              <a:buChar char="•"/>
              <a:defRPr/>
            </a:lvl4pPr>
            <a:lvl5pPr marL="2170557" lvl="4" indent="-325584" algn="l">
              <a:lnSpc>
                <a:spcPct val="90000"/>
              </a:lnSpc>
              <a:spcBef>
                <a:spcPts val="488"/>
              </a:spcBef>
              <a:spcAft>
                <a:spcPts val="0"/>
              </a:spcAft>
              <a:buClr>
                <a:schemeClr val="dk1"/>
              </a:buClr>
              <a:buSzPts val="1800"/>
              <a:buChar char="•"/>
              <a:defRPr/>
            </a:lvl5pPr>
            <a:lvl6pPr marL="2604668" lvl="5" indent="-325584" algn="l">
              <a:lnSpc>
                <a:spcPct val="90000"/>
              </a:lnSpc>
              <a:spcBef>
                <a:spcPts val="488"/>
              </a:spcBef>
              <a:spcAft>
                <a:spcPts val="0"/>
              </a:spcAft>
              <a:buClr>
                <a:schemeClr val="dk1"/>
              </a:buClr>
              <a:buSzPts val="1800"/>
              <a:buChar char="•"/>
              <a:defRPr/>
            </a:lvl6pPr>
            <a:lvl7pPr marL="3038780" lvl="6" indent="-325584" algn="l">
              <a:lnSpc>
                <a:spcPct val="90000"/>
              </a:lnSpc>
              <a:spcBef>
                <a:spcPts val="488"/>
              </a:spcBef>
              <a:spcAft>
                <a:spcPts val="0"/>
              </a:spcAft>
              <a:buClr>
                <a:schemeClr val="dk1"/>
              </a:buClr>
              <a:buSzPts val="1800"/>
              <a:buChar char="•"/>
              <a:defRPr/>
            </a:lvl7pPr>
            <a:lvl8pPr marL="3472891" lvl="7" indent="-325584" algn="l">
              <a:lnSpc>
                <a:spcPct val="90000"/>
              </a:lnSpc>
              <a:spcBef>
                <a:spcPts val="488"/>
              </a:spcBef>
              <a:spcAft>
                <a:spcPts val="0"/>
              </a:spcAft>
              <a:buClr>
                <a:schemeClr val="dk1"/>
              </a:buClr>
              <a:buSzPts val="1800"/>
              <a:buChar char="•"/>
              <a:defRPr/>
            </a:lvl8pPr>
            <a:lvl9pPr marL="3907003" lvl="8" indent="-325584" algn="l">
              <a:lnSpc>
                <a:spcPct val="90000"/>
              </a:lnSpc>
              <a:spcBef>
                <a:spcPts val="488"/>
              </a:spcBef>
              <a:spcAft>
                <a:spcPts val="0"/>
              </a:spcAft>
              <a:buClr>
                <a:schemeClr val="dk1"/>
              </a:buClr>
              <a:buSzPts val="1800"/>
              <a:buChar char="•"/>
              <a:defRPr/>
            </a:lvl9pPr>
          </a:lstStyle>
          <a:p>
            <a:endParaRPr/>
          </a:p>
        </p:txBody>
      </p:sp>
      <p:sp>
        <p:nvSpPr>
          <p:cNvPr id="41" name="Google Shape;41;p630"/>
          <p:cNvSpPr txBox="1">
            <a:spLocks noGrp="1"/>
          </p:cNvSpPr>
          <p:nvPr>
            <p:ph type="body" idx="2"/>
          </p:nvPr>
        </p:nvSpPr>
        <p:spPr>
          <a:xfrm>
            <a:off x="6172200" y="1825625"/>
            <a:ext cx="5181600" cy="4351338"/>
          </a:xfrm>
          <a:prstGeom prst="rect">
            <a:avLst/>
          </a:prstGeom>
          <a:noFill/>
          <a:ln>
            <a:noFill/>
          </a:ln>
        </p:spPr>
        <p:txBody>
          <a:bodyPr spcFirstLastPara="1" wrap="square" lIns="91425" tIns="45700" rIns="91425" bIns="45700" anchor="t" anchorCtr="0">
            <a:normAutofit/>
          </a:bodyPr>
          <a:lstStyle>
            <a:lvl1pPr marL="434111" lvl="0" indent="-325584" algn="l">
              <a:lnSpc>
                <a:spcPct val="90000"/>
              </a:lnSpc>
              <a:spcBef>
                <a:spcPts val="976"/>
              </a:spcBef>
              <a:spcAft>
                <a:spcPts val="0"/>
              </a:spcAft>
              <a:buClr>
                <a:schemeClr val="dk1"/>
              </a:buClr>
              <a:buSzPts val="1800"/>
              <a:buChar char="•"/>
              <a:defRPr/>
            </a:lvl1pPr>
            <a:lvl2pPr marL="868223" lvl="1" indent="-325584" algn="l">
              <a:lnSpc>
                <a:spcPct val="90000"/>
              </a:lnSpc>
              <a:spcBef>
                <a:spcPts val="488"/>
              </a:spcBef>
              <a:spcAft>
                <a:spcPts val="0"/>
              </a:spcAft>
              <a:buClr>
                <a:schemeClr val="dk1"/>
              </a:buClr>
              <a:buSzPts val="1800"/>
              <a:buChar char="•"/>
              <a:defRPr/>
            </a:lvl2pPr>
            <a:lvl3pPr marL="1302334" lvl="2" indent="-325584" algn="l">
              <a:lnSpc>
                <a:spcPct val="90000"/>
              </a:lnSpc>
              <a:spcBef>
                <a:spcPts val="488"/>
              </a:spcBef>
              <a:spcAft>
                <a:spcPts val="0"/>
              </a:spcAft>
              <a:buClr>
                <a:schemeClr val="dk1"/>
              </a:buClr>
              <a:buSzPts val="1800"/>
              <a:buChar char="•"/>
              <a:defRPr/>
            </a:lvl3pPr>
            <a:lvl4pPr marL="1736446" lvl="3" indent="-325584" algn="l">
              <a:lnSpc>
                <a:spcPct val="90000"/>
              </a:lnSpc>
              <a:spcBef>
                <a:spcPts val="488"/>
              </a:spcBef>
              <a:spcAft>
                <a:spcPts val="0"/>
              </a:spcAft>
              <a:buClr>
                <a:schemeClr val="dk1"/>
              </a:buClr>
              <a:buSzPts val="1800"/>
              <a:buChar char="•"/>
              <a:defRPr/>
            </a:lvl4pPr>
            <a:lvl5pPr marL="2170557" lvl="4" indent="-325584" algn="l">
              <a:lnSpc>
                <a:spcPct val="90000"/>
              </a:lnSpc>
              <a:spcBef>
                <a:spcPts val="488"/>
              </a:spcBef>
              <a:spcAft>
                <a:spcPts val="0"/>
              </a:spcAft>
              <a:buClr>
                <a:schemeClr val="dk1"/>
              </a:buClr>
              <a:buSzPts val="1800"/>
              <a:buChar char="•"/>
              <a:defRPr/>
            </a:lvl5pPr>
            <a:lvl6pPr marL="2604668" lvl="5" indent="-325584" algn="l">
              <a:lnSpc>
                <a:spcPct val="90000"/>
              </a:lnSpc>
              <a:spcBef>
                <a:spcPts val="488"/>
              </a:spcBef>
              <a:spcAft>
                <a:spcPts val="0"/>
              </a:spcAft>
              <a:buClr>
                <a:schemeClr val="dk1"/>
              </a:buClr>
              <a:buSzPts val="1800"/>
              <a:buChar char="•"/>
              <a:defRPr/>
            </a:lvl6pPr>
            <a:lvl7pPr marL="3038780" lvl="6" indent="-325584" algn="l">
              <a:lnSpc>
                <a:spcPct val="90000"/>
              </a:lnSpc>
              <a:spcBef>
                <a:spcPts val="488"/>
              </a:spcBef>
              <a:spcAft>
                <a:spcPts val="0"/>
              </a:spcAft>
              <a:buClr>
                <a:schemeClr val="dk1"/>
              </a:buClr>
              <a:buSzPts val="1800"/>
              <a:buChar char="•"/>
              <a:defRPr/>
            </a:lvl7pPr>
            <a:lvl8pPr marL="3472891" lvl="7" indent="-325584" algn="l">
              <a:lnSpc>
                <a:spcPct val="90000"/>
              </a:lnSpc>
              <a:spcBef>
                <a:spcPts val="488"/>
              </a:spcBef>
              <a:spcAft>
                <a:spcPts val="0"/>
              </a:spcAft>
              <a:buClr>
                <a:schemeClr val="dk1"/>
              </a:buClr>
              <a:buSzPts val="1800"/>
              <a:buChar char="•"/>
              <a:defRPr/>
            </a:lvl8pPr>
            <a:lvl9pPr marL="3907003" lvl="8" indent="-325584" algn="l">
              <a:lnSpc>
                <a:spcPct val="90000"/>
              </a:lnSpc>
              <a:spcBef>
                <a:spcPts val="488"/>
              </a:spcBef>
              <a:spcAft>
                <a:spcPts val="0"/>
              </a:spcAft>
              <a:buClr>
                <a:schemeClr val="dk1"/>
              </a:buClr>
              <a:buSzPts val="1800"/>
              <a:buChar char="•"/>
              <a:defRPr/>
            </a:lvl9pPr>
          </a:lstStyle>
          <a:p>
            <a:endParaRPr/>
          </a:p>
        </p:txBody>
      </p:sp>
      <p:sp>
        <p:nvSpPr>
          <p:cNvPr id="42" name="Google Shape;42;p630"/>
          <p:cNvSpPr txBox="1">
            <a:spLocks noGrp="1"/>
          </p:cNvSpPr>
          <p:nvPr>
            <p:ph type="dt" idx="10"/>
          </p:nvPr>
        </p:nvSpPr>
        <p:spPr>
          <a:xfrm>
            <a:off x="838201" y="6356351"/>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3" name="Google Shape;43;p630"/>
          <p:cNvSpPr txBox="1">
            <a:spLocks noGrp="1"/>
          </p:cNvSpPr>
          <p:nvPr>
            <p:ph type="ftr" idx="11"/>
          </p:nvPr>
        </p:nvSpPr>
        <p:spPr>
          <a:xfrm>
            <a:off x="4038600" y="6356351"/>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4" name="Google Shape;44;p630"/>
          <p:cNvSpPr txBox="1">
            <a:spLocks noGrp="1"/>
          </p:cNvSpPr>
          <p:nvPr>
            <p:ph type="sldNum" idx="12"/>
          </p:nvPr>
        </p:nvSpPr>
        <p:spPr>
          <a:xfrm>
            <a:off x="8610600" y="6356351"/>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a:p>
        </p:txBody>
      </p:sp>
    </p:spTree>
    <p:extLst>
      <p:ext uri="{BB962C8B-B14F-4D97-AF65-F5344CB8AC3E}">
        <p14:creationId xmlns:p14="http://schemas.microsoft.com/office/powerpoint/2010/main" val="2087231666"/>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matchingName="Comparison" type="twoTxTwoObj">
  <p:cSld name="Comparison">
    <p:spTree>
      <p:nvGrpSpPr>
        <p:cNvPr id="1" name="Shape 45"/>
        <p:cNvGrpSpPr/>
        <p:nvPr/>
      </p:nvGrpSpPr>
      <p:grpSpPr>
        <a:xfrm>
          <a:off x="0" y="0"/>
          <a:ext cx="0" cy="0"/>
          <a:chOff x="0" y="0"/>
          <a:chExt cx="0" cy="0"/>
        </a:xfrm>
      </p:grpSpPr>
      <p:sp>
        <p:nvSpPr>
          <p:cNvPr id="46" name="Google Shape;46;p631"/>
          <p:cNvSpPr txBox="1">
            <a:spLocks noGrp="1"/>
          </p:cNvSpPr>
          <p:nvPr>
            <p:ph type="title"/>
          </p:nvPr>
        </p:nvSpPr>
        <p:spPr>
          <a:xfrm>
            <a:off x="839788" y="365126"/>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7" name="Google Shape;47;p631"/>
          <p:cNvSpPr txBox="1">
            <a:spLocks noGrp="1"/>
          </p:cNvSpPr>
          <p:nvPr>
            <p:ph type="body" idx="1"/>
          </p:nvPr>
        </p:nvSpPr>
        <p:spPr>
          <a:xfrm>
            <a:off x="839789" y="1681163"/>
            <a:ext cx="5157787" cy="823912"/>
          </a:xfrm>
          <a:prstGeom prst="rect">
            <a:avLst/>
          </a:prstGeom>
          <a:noFill/>
          <a:ln>
            <a:noFill/>
          </a:ln>
        </p:spPr>
        <p:txBody>
          <a:bodyPr spcFirstLastPara="1" wrap="square" lIns="91425" tIns="45700" rIns="91425" bIns="45700" anchor="b" anchorCtr="0">
            <a:normAutofit/>
          </a:bodyPr>
          <a:lstStyle>
            <a:lvl1pPr marL="434111" lvl="0" indent="-217056" algn="l">
              <a:lnSpc>
                <a:spcPct val="90000"/>
              </a:lnSpc>
              <a:spcBef>
                <a:spcPts val="976"/>
              </a:spcBef>
              <a:spcAft>
                <a:spcPts val="0"/>
              </a:spcAft>
              <a:buClr>
                <a:schemeClr val="dk1"/>
              </a:buClr>
              <a:buSzPts val="2466"/>
              <a:buNone/>
              <a:defRPr sz="2341" b="1"/>
            </a:lvl1pPr>
            <a:lvl2pPr marL="868223" lvl="1" indent="-217056" algn="l">
              <a:lnSpc>
                <a:spcPct val="90000"/>
              </a:lnSpc>
              <a:spcBef>
                <a:spcPts val="488"/>
              </a:spcBef>
              <a:spcAft>
                <a:spcPts val="0"/>
              </a:spcAft>
              <a:buClr>
                <a:schemeClr val="dk1"/>
              </a:buClr>
              <a:buSzPts val="2055"/>
              <a:buNone/>
              <a:defRPr sz="1951" b="1"/>
            </a:lvl2pPr>
            <a:lvl3pPr marL="1302334" lvl="2" indent="-217056" algn="l">
              <a:lnSpc>
                <a:spcPct val="90000"/>
              </a:lnSpc>
              <a:spcBef>
                <a:spcPts val="488"/>
              </a:spcBef>
              <a:spcAft>
                <a:spcPts val="0"/>
              </a:spcAft>
              <a:buClr>
                <a:schemeClr val="dk1"/>
              </a:buClr>
              <a:buSzPts val="1850"/>
              <a:buNone/>
              <a:defRPr sz="1757" b="1"/>
            </a:lvl3pPr>
            <a:lvl4pPr marL="1736446" lvl="3" indent="-217056" algn="l">
              <a:lnSpc>
                <a:spcPct val="90000"/>
              </a:lnSpc>
              <a:spcBef>
                <a:spcPts val="488"/>
              </a:spcBef>
              <a:spcAft>
                <a:spcPts val="0"/>
              </a:spcAft>
              <a:buClr>
                <a:schemeClr val="dk1"/>
              </a:buClr>
              <a:buSzPts val="1644"/>
              <a:buNone/>
              <a:defRPr sz="1561" b="1"/>
            </a:lvl4pPr>
            <a:lvl5pPr marL="2170557" lvl="4" indent="-217056" algn="l">
              <a:lnSpc>
                <a:spcPct val="90000"/>
              </a:lnSpc>
              <a:spcBef>
                <a:spcPts val="488"/>
              </a:spcBef>
              <a:spcAft>
                <a:spcPts val="0"/>
              </a:spcAft>
              <a:buClr>
                <a:schemeClr val="dk1"/>
              </a:buClr>
              <a:buSzPts val="1644"/>
              <a:buNone/>
              <a:defRPr sz="1561" b="1"/>
            </a:lvl5pPr>
            <a:lvl6pPr marL="2604668" lvl="5" indent="-217056" algn="l">
              <a:lnSpc>
                <a:spcPct val="90000"/>
              </a:lnSpc>
              <a:spcBef>
                <a:spcPts val="488"/>
              </a:spcBef>
              <a:spcAft>
                <a:spcPts val="0"/>
              </a:spcAft>
              <a:buClr>
                <a:schemeClr val="dk1"/>
              </a:buClr>
              <a:buSzPts val="1644"/>
              <a:buNone/>
              <a:defRPr sz="1561" b="1"/>
            </a:lvl6pPr>
            <a:lvl7pPr marL="3038780" lvl="6" indent="-217056" algn="l">
              <a:lnSpc>
                <a:spcPct val="90000"/>
              </a:lnSpc>
              <a:spcBef>
                <a:spcPts val="488"/>
              </a:spcBef>
              <a:spcAft>
                <a:spcPts val="0"/>
              </a:spcAft>
              <a:buClr>
                <a:schemeClr val="dk1"/>
              </a:buClr>
              <a:buSzPts val="1644"/>
              <a:buNone/>
              <a:defRPr sz="1561" b="1"/>
            </a:lvl7pPr>
            <a:lvl8pPr marL="3472891" lvl="7" indent="-217056" algn="l">
              <a:lnSpc>
                <a:spcPct val="90000"/>
              </a:lnSpc>
              <a:spcBef>
                <a:spcPts val="488"/>
              </a:spcBef>
              <a:spcAft>
                <a:spcPts val="0"/>
              </a:spcAft>
              <a:buClr>
                <a:schemeClr val="dk1"/>
              </a:buClr>
              <a:buSzPts val="1644"/>
              <a:buNone/>
              <a:defRPr sz="1561" b="1"/>
            </a:lvl8pPr>
            <a:lvl9pPr marL="3907003" lvl="8" indent="-217056" algn="l">
              <a:lnSpc>
                <a:spcPct val="90000"/>
              </a:lnSpc>
              <a:spcBef>
                <a:spcPts val="488"/>
              </a:spcBef>
              <a:spcAft>
                <a:spcPts val="0"/>
              </a:spcAft>
              <a:buClr>
                <a:schemeClr val="dk1"/>
              </a:buClr>
              <a:buSzPts val="1644"/>
              <a:buNone/>
              <a:defRPr sz="1561" b="1"/>
            </a:lvl9pPr>
          </a:lstStyle>
          <a:p>
            <a:endParaRPr/>
          </a:p>
        </p:txBody>
      </p:sp>
      <p:sp>
        <p:nvSpPr>
          <p:cNvPr id="48" name="Google Shape;48;p631"/>
          <p:cNvSpPr txBox="1">
            <a:spLocks noGrp="1"/>
          </p:cNvSpPr>
          <p:nvPr>
            <p:ph type="body" idx="2"/>
          </p:nvPr>
        </p:nvSpPr>
        <p:spPr>
          <a:xfrm>
            <a:off x="839789" y="2505075"/>
            <a:ext cx="5157787" cy="3684588"/>
          </a:xfrm>
          <a:prstGeom prst="rect">
            <a:avLst/>
          </a:prstGeom>
          <a:noFill/>
          <a:ln>
            <a:noFill/>
          </a:ln>
        </p:spPr>
        <p:txBody>
          <a:bodyPr spcFirstLastPara="1" wrap="square" lIns="91425" tIns="45700" rIns="91425" bIns="45700" anchor="t" anchorCtr="0">
            <a:normAutofit/>
          </a:bodyPr>
          <a:lstStyle>
            <a:lvl1pPr marL="434111" lvl="0" indent="-325584" algn="l">
              <a:lnSpc>
                <a:spcPct val="90000"/>
              </a:lnSpc>
              <a:spcBef>
                <a:spcPts val="976"/>
              </a:spcBef>
              <a:spcAft>
                <a:spcPts val="0"/>
              </a:spcAft>
              <a:buClr>
                <a:schemeClr val="dk1"/>
              </a:buClr>
              <a:buSzPts val="1800"/>
              <a:buChar char="•"/>
              <a:defRPr/>
            </a:lvl1pPr>
            <a:lvl2pPr marL="868223" lvl="1" indent="-325584" algn="l">
              <a:lnSpc>
                <a:spcPct val="90000"/>
              </a:lnSpc>
              <a:spcBef>
                <a:spcPts val="488"/>
              </a:spcBef>
              <a:spcAft>
                <a:spcPts val="0"/>
              </a:spcAft>
              <a:buClr>
                <a:schemeClr val="dk1"/>
              </a:buClr>
              <a:buSzPts val="1800"/>
              <a:buChar char="•"/>
              <a:defRPr/>
            </a:lvl2pPr>
            <a:lvl3pPr marL="1302334" lvl="2" indent="-325584" algn="l">
              <a:lnSpc>
                <a:spcPct val="90000"/>
              </a:lnSpc>
              <a:spcBef>
                <a:spcPts val="488"/>
              </a:spcBef>
              <a:spcAft>
                <a:spcPts val="0"/>
              </a:spcAft>
              <a:buClr>
                <a:schemeClr val="dk1"/>
              </a:buClr>
              <a:buSzPts val="1800"/>
              <a:buChar char="•"/>
              <a:defRPr/>
            </a:lvl3pPr>
            <a:lvl4pPr marL="1736446" lvl="3" indent="-325584" algn="l">
              <a:lnSpc>
                <a:spcPct val="90000"/>
              </a:lnSpc>
              <a:spcBef>
                <a:spcPts val="488"/>
              </a:spcBef>
              <a:spcAft>
                <a:spcPts val="0"/>
              </a:spcAft>
              <a:buClr>
                <a:schemeClr val="dk1"/>
              </a:buClr>
              <a:buSzPts val="1800"/>
              <a:buChar char="•"/>
              <a:defRPr/>
            </a:lvl4pPr>
            <a:lvl5pPr marL="2170557" lvl="4" indent="-325584" algn="l">
              <a:lnSpc>
                <a:spcPct val="90000"/>
              </a:lnSpc>
              <a:spcBef>
                <a:spcPts val="488"/>
              </a:spcBef>
              <a:spcAft>
                <a:spcPts val="0"/>
              </a:spcAft>
              <a:buClr>
                <a:schemeClr val="dk1"/>
              </a:buClr>
              <a:buSzPts val="1800"/>
              <a:buChar char="•"/>
              <a:defRPr/>
            </a:lvl5pPr>
            <a:lvl6pPr marL="2604668" lvl="5" indent="-325584" algn="l">
              <a:lnSpc>
                <a:spcPct val="90000"/>
              </a:lnSpc>
              <a:spcBef>
                <a:spcPts val="488"/>
              </a:spcBef>
              <a:spcAft>
                <a:spcPts val="0"/>
              </a:spcAft>
              <a:buClr>
                <a:schemeClr val="dk1"/>
              </a:buClr>
              <a:buSzPts val="1800"/>
              <a:buChar char="•"/>
              <a:defRPr/>
            </a:lvl6pPr>
            <a:lvl7pPr marL="3038780" lvl="6" indent="-325584" algn="l">
              <a:lnSpc>
                <a:spcPct val="90000"/>
              </a:lnSpc>
              <a:spcBef>
                <a:spcPts val="488"/>
              </a:spcBef>
              <a:spcAft>
                <a:spcPts val="0"/>
              </a:spcAft>
              <a:buClr>
                <a:schemeClr val="dk1"/>
              </a:buClr>
              <a:buSzPts val="1800"/>
              <a:buChar char="•"/>
              <a:defRPr/>
            </a:lvl7pPr>
            <a:lvl8pPr marL="3472891" lvl="7" indent="-325584" algn="l">
              <a:lnSpc>
                <a:spcPct val="90000"/>
              </a:lnSpc>
              <a:spcBef>
                <a:spcPts val="488"/>
              </a:spcBef>
              <a:spcAft>
                <a:spcPts val="0"/>
              </a:spcAft>
              <a:buClr>
                <a:schemeClr val="dk1"/>
              </a:buClr>
              <a:buSzPts val="1800"/>
              <a:buChar char="•"/>
              <a:defRPr/>
            </a:lvl8pPr>
            <a:lvl9pPr marL="3907003" lvl="8" indent="-325584" algn="l">
              <a:lnSpc>
                <a:spcPct val="90000"/>
              </a:lnSpc>
              <a:spcBef>
                <a:spcPts val="488"/>
              </a:spcBef>
              <a:spcAft>
                <a:spcPts val="0"/>
              </a:spcAft>
              <a:buClr>
                <a:schemeClr val="dk1"/>
              </a:buClr>
              <a:buSzPts val="1800"/>
              <a:buChar char="•"/>
              <a:defRPr/>
            </a:lvl9pPr>
          </a:lstStyle>
          <a:p>
            <a:endParaRPr/>
          </a:p>
        </p:txBody>
      </p:sp>
      <p:sp>
        <p:nvSpPr>
          <p:cNvPr id="49" name="Google Shape;49;p631"/>
          <p:cNvSpPr txBox="1">
            <a:spLocks noGrp="1"/>
          </p:cNvSpPr>
          <p:nvPr>
            <p:ph type="body" idx="3"/>
          </p:nvPr>
        </p:nvSpPr>
        <p:spPr>
          <a:xfrm>
            <a:off x="6172201" y="1681163"/>
            <a:ext cx="5183188" cy="823912"/>
          </a:xfrm>
          <a:prstGeom prst="rect">
            <a:avLst/>
          </a:prstGeom>
          <a:noFill/>
          <a:ln>
            <a:noFill/>
          </a:ln>
        </p:spPr>
        <p:txBody>
          <a:bodyPr spcFirstLastPara="1" wrap="square" lIns="91425" tIns="45700" rIns="91425" bIns="45700" anchor="b" anchorCtr="0">
            <a:normAutofit/>
          </a:bodyPr>
          <a:lstStyle>
            <a:lvl1pPr marL="434111" lvl="0" indent="-217056" algn="l">
              <a:lnSpc>
                <a:spcPct val="90000"/>
              </a:lnSpc>
              <a:spcBef>
                <a:spcPts val="976"/>
              </a:spcBef>
              <a:spcAft>
                <a:spcPts val="0"/>
              </a:spcAft>
              <a:buClr>
                <a:schemeClr val="dk1"/>
              </a:buClr>
              <a:buSzPts val="2466"/>
              <a:buNone/>
              <a:defRPr sz="2341" b="1"/>
            </a:lvl1pPr>
            <a:lvl2pPr marL="868223" lvl="1" indent="-217056" algn="l">
              <a:lnSpc>
                <a:spcPct val="90000"/>
              </a:lnSpc>
              <a:spcBef>
                <a:spcPts val="488"/>
              </a:spcBef>
              <a:spcAft>
                <a:spcPts val="0"/>
              </a:spcAft>
              <a:buClr>
                <a:schemeClr val="dk1"/>
              </a:buClr>
              <a:buSzPts val="2055"/>
              <a:buNone/>
              <a:defRPr sz="1951" b="1"/>
            </a:lvl2pPr>
            <a:lvl3pPr marL="1302334" lvl="2" indent="-217056" algn="l">
              <a:lnSpc>
                <a:spcPct val="90000"/>
              </a:lnSpc>
              <a:spcBef>
                <a:spcPts val="488"/>
              </a:spcBef>
              <a:spcAft>
                <a:spcPts val="0"/>
              </a:spcAft>
              <a:buClr>
                <a:schemeClr val="dk1"/>
              </a:buClr>
              <a:buSzPts val="1850"/>
              <a:buNone/>
              <a:defRPr sz="1757" b="1"/>
            </a:lvl3pPr>
            <a:lvl4pPr marL="1736446" lvl="3" indent="-217056" algn="l">
              <a:lnSpc>
                <a:spcPct val="90000"/>
              </a:lnSpc>
              <a:spcBef>
                <a:spcPts val="488"/>
              </a:spcBef>
              <a:spcAft>
                <a:spcPts val="0"/>
              </a:spcAft>
              <a:buClr>
                <a:schemeClr val="dk1"/>
              </a:buClr>
              <a:buSzPts val="1644"/>
              <a:buNone/>
              <a:defRPr sz="1561" b="1"/>
            </a:lvl4pPr>
            <a:lvl5pPr marL="2170557" lvl="4" indent="-217056" algn="l">
              <a:lnSpc>
                <a:spcPct val="90000"/>
              </a:lnSpc>
              <a:spcBef>
                <a:spcPts val="488"/>
              </a:spcBef>
              <a:spcAft>
                <a:spcPts val="0"/>
              </a:spcAft>
              <a:buClr>
                <a:schemeClr val="dk1"/>
              </a:buClr>
              <a:buSzPts val="1644"/>
              <a:buNone/>
              <a:defRPr sz="1561" b="1"/>
            </a:lvl5pPr>
            <a:lvl6pPr marL="2604668" lvl="5" indent="-217056" algn="l">
              <a:lnSpc>
                <a:spcPct val="90000"/>
              </a:lnSpc>
              <a:spcBef>
                <a:spcPts val="488"/>
              </a:spcBef>
              <a:spcAft>
                <a:spcPts val="0"/>
              </a:spcAft>
              <a:buClr>
                <a:schemeClr val="dk1"/>
              </a:buClr>
              <a:buSzPts val="1644"/>
              <a:buNone/>
              <a:defRPr sz="1561" b="1"/>
            </a:lvl6pPr>
            <a:lvl7pPr marL="3038780" lvl="6" indent="-217056" algn="l">
              <a:lnSpc>
                <a:spcPct val="90000"/>
              </a:lnSpc>
              <a:spcBef>
                <a:spcPts val="488"/>
              </a:spcBef>
              <a:spcAft>
                <a:spcPts val="0"/>
              </a:spcAft>
              <a:buClr>
                <a:schemeClr val="dk1"/>
              </a:buClr>
              <a:buSzPts val="1644"/>
              <a:buNone/>
              <a:defRPr sz="1561" b="1"/>
            </a:lvl7pPr>
            <a:lvl8pPr marL="3472891" lvl="7" indent="-217056" algn="l">
              <a:lnSpc>
                <a:spcPct val="90000"/>
              </a:lnSpc>
              <a:spcBef>
                <a:spcPts val="488"/>
              </a:spcBef>
              <a:spcAft>
                <a:spcPts val="0"/>
              </a:spcAft>
              <a:buClr>
                <a:schemeClr val="dk1"/>
              </a:buClr>
              <a:buSzPts val="1644"/>
              <a:buNone/>
              <a:defRPr sz="1561" b="1"/>
            </a:lvl8pPr>
            <a:lvl9pPr marL="3907003" lvl="8" indent="-217056" algn="l">
              <a:lnSpc>
                <a:spcPct val="90000"/>
              </a:lnSpc>
              <a:spcBef>
                <a:spcPts val="488"/>
              </a:spcBef>
              <a:spcAft>
                <a:spcPts val="0"/>
              </a:spcAft>
              <a:buClr>
                <a:schemeClr val="dk1"/>
              </a:buClr>
              <a:buSzPts val="1644"/>
              <a:buNone/>
              <a:defRPr sz="1561" b="1"/>
            </a:lvl9pPr>
          </a:lstStyle>
          <a:p>
            <a:endParaRPr/>
          </a:p>
        </p:txBody>
      </p:sp>
      <p:sp>
        <p:nvSpPr>
          <p:cNvPr id="50" name="Google Shape;50;p631"/>
          <p:cNvSpPr txBox="1">
            <a:spLocks noGrp="1"/>
          </p:cNvSpPr>
          <p:nvPr>
            <p:ph type="body" idx="4"/>
          </p:nvPr>
        </p:nvSpPr>
        <p:spPr>
          <a:xfrm>
            <a:off x="6172201" y="2505075"/>
            <a:ext cx="5183188" cy="3684588"/>
          </a:xfrm>
          <a:prstGeom prst="rect">
            <a:avLst/>
          </a:prstGeom>
          <a:noFill/>
          <a:ln>
            <a:noFill/>
          </a:ln>
        </p:spPr>
        <p:txBody>
          <a:bodyPr spcFirstLastPara="1" wrap="square" lIns="91425" tIns="45700" rIns="91425" bIns="45700" anchor="t" anchorCtr="0">
            <a:normAutofit/>
          </a:bodyPr>
          <a:lstStyle>
            <a:lvl1pPr marL="434111" lvl="0" indent="-325584" algn="l">
              <a:lnSpc>
                <a:spcPct val="90000"/>
              </a:lnSpc>
              <a:spcBef>
                <a:spcPts val="976"/>
              </a:spcBef>
              <a:spcAft>
                <a:spcPts val="0"/>
              </a:spcAft>
              <a:buClr>
                <a:schemeClr val="dk1"/>
              </a:buClr>
              <a:buSzPts val="1800"/>
              <a:buChar char="•"/>
              <a:defRPr/>
            </a:lvl1pPr>
            <a:lvl2pPr marL="868223" lvl="1" indent="-325584" algn="l">
              <a:lnSpc>
                <a:spcPct val="90000"/>
              </a:lnSpc>
              <a:spcBef>
                <a:spcPts val="488"/>
              </a:spcBef>
              <a:spcAft>
                <a:spcPts val="0"/>
              </a:spcAft>
              <a:buClr>
                <a:schemeClr val="dk1"/>
              </a:buClr>
              <a:buSzPts val="1800"/>
              <a:buChar char="•"/>
              <a:defRPr/>
            </a:lvl2pPr>
            <a:lvl3pPr marL="1302334" lvl="2" indent="-325584" algn="l">
              <a:lnSpc>
                <a:spcPct val="90000"/>
              </a:lnSpc>
              <a:spcBef>
                <a:spcPts val="488"/>
              </a:spcBef>
              <a:spcAft>
                <a:spcPts val="0"/>
              </a:spcAft>
              <a:buClr>
                <a:schemeClr val="dk1"/>
              </a:buClr>
              <a:buSzPts val="1800"/>
              <a:buChar char="•"/>
              <a:defRPr/>
            </a:lvl3pPr>
            <a:lvl4pPr marL="1736446" lvl="3" indent="-325584" algn="l">
              <a:lnSpc>
                <a:spcPct val="90000"/>
              </a:lnSpc>
              <a:spcBef>
                <a:spcPts val="488"/>
              </a:spcBef>
              <a:spcAft>
                <a:spcPts val="0"/>
              </a:spcAft>
              <a:buClr>
                <a:schemeClr val="dk1"/>
              </a:buClr>
              <a:buSzPts val="1800"/>
              <a:buChar char="•"/>
              <a:defRPr/>
            </a:lvl4pPr>
            <a:lvl5pPr marL="2170557" lvl="4" indent="-325584" algn="l">
              <a:lnSpc>
                <a:spcPct val="90000"/>
              </a:lnSpc>
              <a:spcBef>
                <a:spcPts val="488"/>
              </a:spcBef>
              <a:spcAft>
                <a:spcPts val="0"/>
              </a:spcAft>
              <a:buClr>
                <a:schemeClr val="dk1"/>
              </a:buClr>
              <a:buSzPts val="1800"/>
              <a:buChar char="•"/>
              <a:defRPr/>
            </a:lvl5pPr>
            <a:lvl6pPr marL="2604668" lvl="5" indent="-325584" algn="l">
              <a:lnSpc>
                <a:spcPct val="90000"/>
              </a:lnSpc>
              <a:spcBef>
                <a:spcPts val="488"/>
              </a:spcBef>
              <a:spcAft>
                <a:spcPts val="0"/>
              </a:spcAft>
              <a:buClr>
                <a:schemeClr val="dk1"/>
              </a:buClr>
              <a:buSzPts val="1800"/>
              <a:buChar char="•"/>
              <a:defRPr/>
            </a:lvl6pPr>
            <a:lvl7pPr marL="3038780" lvl="6" indent="-325584" algn="l">
              <a:lnSpc>
                <a:spcPct val="90000"/>
              </a:lnSpc>
              <a:spcBef>
                <a:spcPts val="488"/>
              </a:spcBef>
              <a:spcAft>
                <a:spcPts val="0"/>
              </a:spcAft>
              <a:buClr>
                <a:schemeClr val="dk1"/>
              </a:buClr>
              <a:buSzPts val="1800"/>
              <a:buChar char="•"/>
              <a:defRPr/>
            </a:lvl7pPr>
            <a:lvl8pPr marL="3472891" lvl="7" indent="-325584" algn="l">
              <a:lnSpc>
                <a:spcPct val="90000"/>
              </a:lnSpc>
              <a:spcBef>
                <a:spcPts val="488"/>
              </a:spcBef>
              <a:spcAft>
                <a:spcPts val="0"/>
              </a:spcAft>
              <a:buClr>
                <a:schemeClr val="dk1"/>
              </a:buClr>
              <a:buSzPts val="1800"/>
              <a:buChar char="•"/>
              <a:defRPr/>
            </a:lvl8pPr>
            <a:lvl9pPr marL="3907003" lvl="8" indent="-325584" algn="l">
              <a:lnSpc>
                <a:spcPct val="90000"/>
              </a:lnSpc>
              <a:spcBef>
                <a:spcPts val="488"/>
              </a:spcBef>
              <a:spcAft>
                <a:spcPts val="0"/>
              </a:spcAft>
              <a:buClr>
                <a:schemeClr val="dk1"/>
              </a:buClr>
              <a:buSzPts val="1800"/>
              <a:buChar char="•"/>
              <a:defRPr/>
            </a:lvl9pPr>
          </a:lstStyle>
          <a:p>
            <a:endParaRPr/>
          </a:p>
        </p:txBody>
      </p:sp>
      <p:sp>
        <p:nvSpPr>
          <p:cNvPr id="51" name="Google Shape;51;p631"/>
          <p:cNvSpPr txBox="1">
            <a:spLocks noGrp="1"/>
          </p:cNvSpPr>
          <p:nvPr>
            <p:ph type="dt" idx="10"/>
          </p:nvPr>
        </p:nvSpPr>
        <p:spPr>
          <a:xfrm>
            <a:off x="838201" y="6356351"/>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2" name="Google Shape;52;p631"/>
          <p:cNvSpPr txBox="1">
            <a:spLocks noGrp="1"/>
          </p:cNvSpPr>
          <p:nvPr>
            <p:ph type="ftr" idx="11"/>
          </p:nvPr>
        </p:nvSpPr>
        <p:spPr>
          <a:xfrm>
            <a:off x="4038600" y="6356351"/>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3" name="Google Shape;53;p631"/>
          <p:cNvSpPr txBox="1">
            <a:spLocks noGrp="1"/>
          </p:cNvSpPr>
          <p:nvPr>
            <p:ph type="sldNum" idx="12"/>
          </p:nvPr>
        </p:nvSpPr>
        <p:spPr>
          <a:xfrm>
            <a:off x="8610600" y="6356351"/>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a:p>
        </p:txBody>
      </p:sp>
    </p:spTree>
    <p:extLst>
      <p:ext uri="{BB962C8B-B14F-4D97-AF65-F5344CB8AC3E}">
        <p14:creationId xmlns:p14="http://schemas.microsoft.com/office/powerpoint/2010/main" val="4102269588"/>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matchingName="Title Only" type="titleOnly">
  <p:cSld name="Title Only">
    <p:spTree>
      <p:nvGrpSpPr>
        <p:cNvPr id="1" name="Shape 54"/>
        <p:cNvGrpSpPr/>
        <p:nvPr/>
      </p:nvGrpSpPr>
      <p:grpSpPr>
        <a:xfrm>
          <a:off x="0" y="0"/>
          <a:ext cx="0" cy="0"/>
          <a:chOff x="0" y="0"/>
          <a:chExt cx="0" cy="0"/>
        </a:xfrm>
      </p:grpSpPr>
      <p:sp>
        <p:nvSpPr>
          <p:cNvPr id="55" name="Google Shape;55;p632"/>
          <p:cNvSpPr txBox="1">
            <a:spLocks noGrp="1"/>
          </p:cNvSpPr>
          <p:nvPr>
            <p:ph type="title"/>
          </p:nvPr>
        </p:nvSpPr>
        <p:spPr>
          <a:xfrm>
            <a:off x="838200" y="365126"/>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56" name="Google Shape;56;p632"/>
          <p:cNvSpPr txBox="1">
            <a:spLocks noGrp="1"/>
          </p:cNvSpPr>
          <p:nvPr>
            <p:ph type="dt" idx="10"/>
          </p:nvPr>
        </p:nvSpPr>
        <p:spPr>
          <a:xfrm>
            <a:off x="838201" y="6356351"/>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7" name="Google Shape;57;p632"/>
          <p:cNvSpPr txBox="1">
            <a:spLocks noGrp="1"/>
          </p:cNvSpPr>
          <p:nvPr>
            <p:ph type="ftr" idx="11"/>
          </p:nvPr>
        </p:nvSpPr>
        <p:spPr>
          <a:xfrm>
            <a:off x="4038600" y="6356351"/>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8" name="Google Shape;58;p632"/>
          <p:cNvSpPr txBox="1">
            <a:spLocks noGrp="1"/>
          </p:cNvSpPr>
          <p:nvPr>
            <p:ph type="sldNum" idx="12"/>
          </p:nvPr>
        </p:nvSpPr>
        <p:spPr>
          <a:xfrm>
            <a:off x="8610600" y="6356351"/>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a:p>
        </p:txBody>
      </p:sp>
    </p:spTree>
    <p:extLst>
      <p:ext uri="{BB962C8B-B14F-4D97-AF65-F5344CB8AC3E}">
        <p14:creationId xmlns:p14="http://schemas.microsoft.com/office/powerpoint/2010/main" val="1682376673"/>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59"/>
        <p:cNvGrpSpPr/>
        <p:nvPr/>
      </p:nvGrpSpPr>
      <p:grpSpPr>
        <a:xfrm>
          <a:off x="0" y="0"/>
          <a:ext cx="0" cy="0"/>
          <a:chOff x="0" y="0"/>
          <a:chExt cx="0" cy="0"/>
        </a:xfrm>
      </p:grpSpPr>
      <p:sp>
        <p:nvSpPr>
          <p:cNvPr id="60" name="Google Shape;60;p633"/>
          <p:cNvSpPr txBox="1">
            <a:spLocks noGrp="1"/>
          </p:cNvSpPr>
          <p:nvPr>
            <p:ph type="dt" idx="10"/>
          </p:nvPr>
        </p:nvSpPr>
        <p:spPr>
          <a:xfrm>
            <a:off x="838201" y="6356351"/>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1" name="Google Shape;61;p633"/>
          <p:cNvSpPr txBox="1">
            <a:spLocks noGrp="1"/>
          </p:cNvSpPr>
          <p:nvPr>
            <p:ph type="ftr" idx="11"/>
          </p:nvPr>
        </p:nvSpPr>
        <p:spPr>
          <a:xfrm>
            <a:off x="4038600" y="6356351"/>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2" name="Google Shape;62;p633"/>
          <p:cNvSpPr txBox="1">
            <a:spLocks noGrp="1"/>
          </p:cNvSpPr>
          <p:nvPr>
            <p:ph type="sldNum" idx="12"/>
          </p:nvPr>
        </p:nvSpPr>
        <p:spPr>
          <a:xfrm>
            <a:off x="8610600" y="6356351"/>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a:p>
        </p:txBody>
      </p:sp>
    </p:spTree>
    <p:extLst>
      <p:ext uri="{BB962C8B-B14F-4D97-AF65-F5344CB8AC3E}">
        <p14:creationId xmlns:p14="http://schemas.microsoft.com/office/powerpoint/2010/main" val="262608796"/>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matchingName="Content with Caption" type="objTx">
  <p:cSld name="Content with Caption">
    <p:spTree>
      <p:nvGrpSpPr>
        <p:cNvPr id="1" name="Shape 63"/>
        <p:cNvGrpSpPr/>
        <p:nvPr/>
      </p:nvGrpSpPr>
      <p:grpSpPr>
        <a:xfrm>
          <a:off x="0" y="0"/>
          <a:ext cx="0" cy="0"/>
          <a:chOff x="0" y="0"/>
          <a:chExt cx="0" cy="0"/>
        </a:xfrm>
      </p:grpSpPr>
      <p:sp>
        <p:nvSpPr>
          <p:cNvPr id="64" name="Google Shape;64;p634"/>
          <p:cNvSpPr txBox="1">
            <a:spLocks noGrp="1"/>
          </p:cNvSpPr>
          <p:nvPr>
            <p:ph type="title"/>
          </p:nvPr>
        </p:nvSpPr>
        <p:spPr>
          <a:xfrm>
            <a:off x="839789" y="457200"/>
            <a:ext cx="3932237" cy="16002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3288"/>
              <a:buFont typeface="Calibri"/>
              <a:buNone/>
              <a:defRPr sz="3122"/>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65" name="Google Shape;65;p634"/>
          <p:cNvSpPr txBox="1">
            <a:spLocks noGrp="1"/>
          </p:cNvSpPr>
          <p:nvPr>
            <p:ph type="body" idx="1"/>
          </p:nvPr>
        </p:nvSpPr>
        <p:spPr>
          <a:xfrm>
            <a:off x="5183189" y="987426"/>
            <a:ext cx="6172200" cy="4873625"/>
          </a:xfrm>
          <a:prstGeom prst="rect">
            <a:avLst/>
          </a:prstGeom>
          <a:noFill/>
          <a:ln>
            <a:noFill/>
          </a:ln>
        </p:spPr>
        <p:txBody>
          <a:bodyPr spcFirstLastPara="1" wrap="square" lIns="91425" tIns="45700" rIns="91425" bIns="45700" anchor="t" anchorCtr="0">
            <a:normAutofit/>
          </a:bodyPr>
          <a:lstStyle>
            <a:lvl1pPr marL="434111" lvl="0" indent="-415300" algn="l">
              <a:lnSpc>
                <a:spcPct val="90000"/>
              </a:lnSpc>
              <a:spcBef>
                <a:spcPts val="976"/>
              </a:spcBef>
              <a:spcAft>
                <a:spcPts val="0"/>
              </a:spcAft>
              <a:buClr>
                <a:schemeClr val="dk1"/>
              </a:buClr>
              <a:buSzPts val="3288"/>
              <a:buChar char="•"/>
              <a:defRPr sz="3122"/>
            </a:lvl1pPr>
            <a:lvl2pPr marL="868223" lvl="1" indent="-390519" algn="l">
              <a:lnSpc>
                <a:spcPct val="90000"/>
              </a:lnSpc>
              <a:spcBef>
                <a:spcPts val="488"/>
              </a:spcBef>
              <a:spcAft>
                <a:spcPts val="0"/>
              </a:spcAft>
              <a:buClr>
                <a:schemeClr val="dk1"/>
              </a:buClr>
              <a:buSzPts val="2877"/>
              <a:buChar char="•"/>
              <a:defRPr sz="2732"/>
            </a:lvl2pPr>
            <a:lvl3pPr marL="1302334" lvl="2" indent="-365739" algn="l">
              <a:lnSpc>
                <a:spcPct val="90000"/>
              </a:lnSpc>
              <a:spcBef>
                <a:spcPts val="488"/>
              </a:spcBef>
              <a:spcAft>
                <a:spcPts val="0"/>
              </a:spcAft>
              <a:buClr>
                <a:schemeClr val="dk1"/>
              </a:buClr>
              <a:buSzPts val="2466"/>
              <a:buChar char="•"/>
              <a:defRPr sz="2341"/>
            </a:lvl3pPr>
            <a:lvl4pPr marL="1736446" lvl="3" indent="-340958" algn="l">
              <a:lnSpc>
                <a:spcPct val="90000"/>
              </a:lnSpc>
              <a:spcBef>
                <a:spcPts val="488"/>
              </a:spcBef>
              <a:spcAft>
                <a:spcPts val="0"/>
              </a:spcAft>
              <a:buClr>
                <a:schemeClr val="dk1"/>
              </a:buClr>
              <a:buSzPts val="2055"/>
              <a:buChar char="•"/>
              <a:defRPr sz="1951"/>
            </a:lvl4pPr>
            <a:lvl5pPr marL="2170557" lvl="4" indent="-340958" algn="l">
              <a:lnSpc>
                <a:spcPct val="90000"/>
              </a:lnSpc>
              <a:spcBef>
                <a:spcPts val="488"/>
              </a:spcBef>
              <a:spcAft>
                <a:spcPts val="0"/>
              </a:spcAft>
              <a:buClr>
                <a:schemeClr val="dk1"/>
              </a:buClr>
              <a:buSzPts val="2055"/>
              <a:buChar char="•"/>
              <a:defRPr sz="1951"/>
            </a:lvl5pPr>
            <a:lvl6pPr marL="2604668" lvl="5" indent="-340958" algn="l">
              <a:lnSpc>
                <a:spcPct val="90000"/>
              </a:lnSpc>
              <a:spcBef>
                <a:spcPts val="488"/>
              </a:spcBef>
              <a:spcAft>
                <a:spcPts val="0"/>
              </a:spcAft>
              <a:buClr>
                <a:schemeClr val="dk1"/>
              </a:buClr>
              <a:buSzPts val="2055"/>
              <a:buChar char="•"/>
              <a:defRPr sz="1951"/>
            </a:lvl6pPr>
            <a:lvl7pPr marL="3038780" lvl="6" indent="-340958" algn="l">
              <a:lnSpc>
                <a:spcPct val="90000"/>
              </a:lnSpc>
              <a:spcBef>
                <a:spcPts val="488"/>
              </a:spcBef>
              <a:spcAft>
                <a:spcPts val="0"/>
              </a:spcAft>
              <a:buClr>
                <a:schemeClr val="dk1"/>
              </a:buClr>
              <a:buSzPts val="2055"/>
              <a:buChar char="•"/>
              <a:defRPr sz="1951"/>
            </a:lvl7pPr>
            <a:lvl8pPr marL="3472891" lvl="7" indent="-340958" algn="l">
              <a:lnSpc>
                <a:spcPct val="90000"/>
              </a:lnSpc>
              <a:spcBef>
                <a:spcPts val="488"/>
              </a:spcBef>
              <a:spcAft>
                <a:spcPts val="0"/>
              </a:spcAft>
              <a:buClr>
                <a:schemeClr val="dk1"/>
              </a:buClr>
              <a:buSzPts val="2055"/>
              <a:buChar char="•"/>
              <a:defRPr sz="1951"/>
            </a:lvl8pPr>
            <a:lvl9pPr marL="3907003" lvl="8" indent="-340958" algn="l">
              <a:lnSpc>
                <a:spcPct val="90000"/>
              </a:lnSpc>
              <a:spcBef>
                <a:spcPts val="488"/>
              </a:spcBef>
              <a:spcAft>
                <a:spcPts val="0"/>
              </a:spcAft>
              <a:buClr>
                <a:schemeClr val="dk1"/>
              </a:buClr>
              <a:buSzPts val="2055"/>
              <a:buChar char="•"/>
              <a:defRPr sz="1951"/>
            </a:lvl9pPr>
          </a:lstStyle>
          <a:p>
            <a:endParaRPr/>
          </a:p>
        </p:txBody>
      </p:sp>
      <p:sp>
        <p:nvSpPr>
          <p:cNvPr id="66" name="Google Shape;66;p634"/>
          <p:cNvSpPr txBox="1">
            <a:spLocks noGrp="1"/>
          </p:cNvSpPr>
          <p:nvPr>
            <p:ph type="body" idx="2"/>
          </p:nvPr>
        </p:nvSpPr>
        <p:spPr>
          <a:xfrm>
            <a:off x="839789" y="2057400"/>
            <a:ext cx="3932237" cy="3811588"/>
          </a:xfrm>
          <a:prstGeom prst="rect">
            <a:avLst/>
          </a:prstGeom>
          <a:noFill/>
          <a:ln>
            <a:noFill/>
          </a:ln>
        </p:spPr>
        <p:txBody>
          <a:bodyPr spcFirstLastPara="1" wrap="square" lIns="91425" tIns="45700" rIns="91425" bIns="45700" anchor="t" anchorCtr="0">
            <a:normAutofit/>
          </a:bodyPr>
          <a:lstStyle>
            <a:lvl1pPr marL="434111" lvl="0" indent="-217056" algn="l">
              <a:lnSpc>
                <a:spcPct val="90000"/>
              </a:lnSpc>
              <a:spcBef>
                <a:spcPts val="976"/>
              </a:spcBef>
              <a:spcAft>
                <a:spcPts val="0"/>
              </a:spcAft>
              <a:buClr>
                <a:schemeClr val="dk1"/>
              </a:buClr>
              <a:buSzPts val="1644"/>
              <a:buNone/>
              <a:defRPr sz="1561"/>
            </a:lvl1pPr>
            <a:lvl2pPr marL="868223" lvl="1" indent="-217056" algn="l">
              <a:lnSpc>
                <a:spcPct val="90000"/>
              </a:lnSpc>
              <a:spcBef>
                <a:spcPts val="488"/>
              </a:spcBef>
              <a:spcAft>
                <a:spcPts val="0"/>
              </a:spcAft>
              <a:buClr>
                <a:schemeClr val="dk1"/>
              </a:buClr>
              <a:buSzPts val="1439"/>
              <a:buNone/>
              <a:defRPr sz="1366"/>
            </a:lvl2pPr>
            <a:lvl3pPr marL="1302334" lvl="2" indent="-217056" algn="l">
              <a:lnSpc>
                <a:spcPct val="90000"/>
              </a:lnSpc>
              <a:spcBef>
                <a:spcPts val="488"/>
              </a:spcBef>
              <a:spcAft>
                <a:spcPts val="0"/>
              </a:spcAft>
              <a:buClr>
                <a:schemeClr val="dk1"/>
              </a:buClr>
              <a:buSzPts val="1233"/>
              <a:buNone/>
              <a:defRPr sz="1171"/>
            </a:lvl3pPr>
            <a:lvl4pPr marL="1736446" lvl="3" indent="-217056" algn="l">
              <a:lnSpc>
                <a:spcPct val="90000"/>
              </a:lnSpc>
              <a:spcBef>
                <a:spcPts val="488"/>
              </a:spcBef>
              <a:spcAft>
                <a:spcPts val="0"/>
              </a:spcAft>
              <a:buClr>
                <a:schemeClr val="dk1"/>
              </a:buClr>
              <a:buSzPts val="1028"/>
              <a:buNone/>
              <a:defRPr sz="976"/>
            </a:lvl4pPr>
            <a:lvl5pPr marL="2170557" lvl="4" indent="-217056" algn="l">
              <a:lnSpc>
                <a:spcPct val="90000"/>
              </a:lnSpc>
              <a:spcBef>
                <a:spcPts val="488"/>
              </a:spcBef>
              <a:spcAft>
                <a:spcPts val="0"/>
              </a:spcAft>
              <a:buClr>
                <a:schemeClr val="dk1"/>
              </a:buClr>
              <a:buSzPts val="1028"/>
              <a:buNone/>
              <a:defRPr sz="976"/>
            </a:lvl5pPr>
            <a:lvl6pPr marL="2604668" lvl="5" indent="-217056" algn="l">
              <a:lnSpc>
                <a:spcPct val="90000"/>
              </a:lnSpc>
              <a:spcBef>
                <a:spcPts val="488"/>
              </a:spcBef>
              <a:spcAft>
                <a:spcPts val="0"/>
              </a:spcAft>
              <a:buClr>
                <a:schemeClr val="dk1"/>
              </a:buClr>
              <a:buSzPts val="1028"/>
              <a:buNone/>
              <a:defRPr sz="976"/>
            </a:lvl6pPr>
            <a:lvl7pPr marL="3038780" lvl="6" indent="-217056" algn="l">
              <a:lnSpc>
                <a:spcPct val="90000"/>
              </a:lnSpc>
              <a:spcBef>
                <a:spcPts val="488"/>
              </a:spcBef>
              <a:spcAft>
                <a:spcPts val="0"/>
              </a:spcAft>
              <a:buClr>
                <a:schemeClr val="dk1"/>
              </a:buClr>
              <a:buSzPts val="1028"/>
              <a:buNone/>
              <a:defRPr sz="976"/>
            </a:lvl7pPr>
            <a:lvl8pPr marL="3472891" lvl="7" indent="-217056" algn="l">
              <a:lnSpc>
                <a:spcPct val="90000"/>
              </a:lnSpc>
              <a:spcBef>
                <a:spcPts val="488"/>
              </a:spcBef>
              <a:spcAft>
                <a:spcPts val="0"/>
              </a:spcAft>
              <a:buClr>
                <a:schemeClr val="dk1"/>
              </a:buClr>
              <a:buSzPts val="1028"/>
              <a:buNone/>
              <a:defRPr sz="976"/>
            </a:lvl8pPr>
            <a:lvl9pPr marL="3907003" lvl="8" indent="-217056" algn="l">
              <a:lnSpc>
                <a:spcPct val="90000"/>
              </a:lnSpc>
              <a:spcBef>
                <a:spcPts val="488"/>
              </a:spcBef>
              <a:spcAft>
                <a:spcPts val="0"/>
              </a:spcAft>
              <a:buClr>
                <a:schemeClr val="dk1"/>
              </a:buClr>
              <a:buSzPts val="1028"/>
              <a:buNone/>
              <a:defRPr sz="976"/>
            </a:lvl9pPr>
          </a:lstStyle>
          <a:p>
            <a:endParaRPr/>
          </a:p>
        </p:txBody>
      </p:sp>
      <p:sp>
        <p:nvSpPr>
          <p:cNvPr id="67" name="Google Shape;67;p634"/>
          <p:cNvSpPr txBox="1">
            <a:spLocks noGrp="1"/>
          </p:cNvSpPr>
          <p:nvPr>
            <p:ph type="dt" idx="10"/>
          </p:nvPr>
        </p:nvSpPr>
        <p:spPr>
          <a:xfrm>
            <a:off x="838201" y="6356351"/>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8" name="Google Shape;68;p634"/>
          <p:cNvSpPr txBox="1">
            <a:spLocks noGrp="1"/>
          </p:cNvSpPr>
          <p:nvPr>
            <p:ph type="ftr" idx="11"/>
          </p:nvPr>
        </p:nvSpPr>
        <p:spPr>
          <a:xfrm>
            <a:off x="4038600" y="6356351"/>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9" name="Google Shape;69;p634"/>
          <p:cNvSpPr txBox="1">
            <a:spLocks noGrp="1"/>
          </p:cNvSpPr>
          <p:nvPr>
            <p:ph type="sldNum" idx="12"/>
          </p:nvPr>
        </p:nvSpPr>
        <p:spPr>
          <a:xfrm>
            <a:off x="8610600" y="6356351"/>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a:p>
        </p:txBody>
      </p:sp>
    </p:spTree>
    <p:extLst>
      <p:ext uri="{BB962C8B-B14F-4D97-AF65-F5344CB8AC3E}">
        <p14:creationId xmlns:p14="http://schemas.microsoft.com/office/powerpoint/2010/main" val="938646130"/>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matchingName="Picture with Caption" type="picTx">
  <p:cSld name="Picture with Caption">
    <p:spTree>
      <p:nvGrpSpPr>
        <p:cNvPr id="1" name="Shape 70"/>
        <p:cNvGrpSpPr/>
        <p:nvPr/>
      </p:nvGrpSpPr>
      <p:grpSpPr>
        <a:xfrm>
          <a:off x="0" y="0"/>
          <a:ext cx="0" cy="0"/>
          <a:chOff x="0" y="0"/>
          <a:chExt cx="0" cy="0"/>
        </a:xfrm>
      </p:grpSpPr>
      <p:sp>
        <p:nvSpPr>
          <p:cNvPr id="71" name="Google Shape;71;p635"/>
          <p:cNvSpPr txBox="1">
            <a:spLocks noGrp="1"/>
          </p:cNvSpPr>
          <p:nvPr>
            <p:ph type="title"/>
          </p:nvPr>
        </p:nvSpPr>
        <p:spPr>
          <a:xfrm>
            <a:off x="839789" y="457200"/>
            <a:ext cx="3932237" cy="16002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3288"/>
              <a:buFont typeface="Calibri"/>
              <a:buNone/>
              <a:defRPr sz="3122"/>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72" name="Google Shape;72;p635"/>
          <p:cNvSpPr>
            <a:spLocks noGrp="1"/>
          </p:cNvSpPr>
          <p:nvPr>
            <p:ph type="pic" idx="2"/>
          </p:nvPr>
        </p:nvSpPr>
        <p:spPr>
          <a:xfrm>
            <a:off x="5183189" y="987426"/>
            <a:ext cx="6172200" cy="4873625"/>
          </a:xfrm>
          <a:prstGeom prst="rect">
            <a:avLst/>
          </a:prstGeom>
          <a:noFill/>
          <a:ln>
            <a:noFill/>
          </a:ln>
        </p:spPr>
      </p:sp>
      <p:sp>
        <p:nvSpPr>
          <p:cNvPr id="73" name="Google Shape;73;p635"/>
          <p:cNvSpPr txBox="1">
            <a:spLocks noGrp="1"/>
          </p:cNvSpPr>
          <p:nvPr>
            <p:ph type="body" idx="1"/>
          </p:nvPr>
        </p:nvSpPr>
        <p:spPr>
          <a:xfrm>
            <a:off x="839789" y="2057400"/>
            <a:ext cx="3932237" cy="3811588"/>
          </a:xfrm>
          <a:prstGeom prst="rect">
            <a:avLst/>
          </a:prstGeom>
          <a:noFill/>
          <a:ln>
            <a:noFill/>
          </a:ln>
        </p:spPr>
        <p:txBody>
          <a:bodyPr spcFirstLastPara="1" wrap="square" lIns="91425" tIns="45700" rIns="91425" bIns="45700" anchor="t" anchorCtr="0">
            <a:normAutofit/>
          </a:bodyPr>
          <a:lstStyle>
            <a:lvl1pPr marL="434111" lvl="0" indent="-217056" algn="l">
              <a:lnSpc>
                <a:spcPct val="90000"/>
              </a:lnSpc>
              <a:spcBef>
                <a:spcPts val="976"/>
              </a:spcBef>
              <a:spcAft>
                <a:spcPts val="0"/>
              </a:spcAft>
              <a:buClr>
                <a:schemeClr val="dk1"/>
              </a:buClr>
              <a:buSzPts val="1644"/>
              <a:buNone/>
              <a:defRPr sz="1561"/>
            </a:lvl1pPr>
            <a:lvl2pPr marL="868223" lvl="1" indent="-217056" algn="l">
              <a:lnSpc>
                <a:spcPct val="90000"/>
              </a:lnSpc>
              <a:spcBef>
                <a:spcPts val="488"/>
              </a:spcBef>
              <a:spcAft>
                <a:spcPts val="0"/>
              </a:spcAft>
              <a:buClr>
                <a:schemeClr val="dk1"/>
              </a:buClr>
              <a:buSzPts val="1439"/>
              <a:buNone/>
              <a:defRPr sz="1366"/>
            </a:lvl2pPr>
            <a:lvl3pPr marL="1302334" lvl="2" indent="-217056" algn="l">
              <a:lnSpc>
                <a:spcPct val="90000"/>
              </a:lnSpc>
              <a:spcBef>
                <a:spcPts val="488"/>
              </a:spcBef>
              <a:spcAft>
                <a:spcPts val="0"/>
              </a:spcAft>
              <a:buClr>
                <a:schemeClr val="dk1"/>
              </a:buClr>
              <a:buSzPts val="1233"/>
              <a:buNone/>
              <a:defRPr sz="1171"/>
            </a:lvl3pPr>
            <a:lvl4pPr marL="1736446" lvl="3" indent="-217056" algn="l">
              <a:lnSpc>
                <a:spcPct val="90000"/>
              </a:lnSpc>
              <a:spcBef>
                <a:spcPts val="488"/>
              </a:spcBef>
              <a:spcAft>
                <a:spcPts val="0"/>
              </a:spcAft>
              <a:buClr>
                <a:schemeClr val="dk1"/>
              </a:buClr>
              <a:buSzPts val="1028"/>
              <a:buNone/>
              <a:defRPr sz="976"/>
            </a:lvl4pPr>
            <a:lvl5pPr marL="2170557" lvl="4" indent="-217056" algn="l">
              <a:lnSpc>
                <a:spcPct val="90000"/>
              </a:lnSpc>
              <a:spcBef>
                <a:spcPts val="488"/>
              </a:spcBef>
              <a:spcAft>
                <a:spcPts val="0"/>
              </a:spcAft>
              <a:buClr>
                <a:schemeClr val="dk1"/>
              </a:buClr>
              <a:buSzPts val="1028"/>
              <a:buNone/>
              <a:defRPr sz="976"/>
            </a:lvl5pPr>
            <a:lvl6pPr marL="2604668" lvl="5" indent="-217056" algn="l">
              <a:lnSpc>
                <a:spcPct val="90000"/>
              </a:lnSpc>
              <a:spcBef>
                <a:spcPts val="488"/>
              </a:spcBef>
              <a:spcAft>
                <a:spcPts val="0"/>
              </a:spcAft>
              <a:buClr>
                <a:schemeClr val="dk1"/>
              </a:buClr>
              <a:buSzPts val="1028"/>
              <a:buNone/>
              <a:defRPr sz="976"/>
            </a:lvl6pPr>
            <a:lvl7pPr marL="3038780" lvl="6" indent="-217056" algn="l">
              <a:lnSpc>
                <a:spcPct val="90000"/>
              </a:lnSpc>
              <a:spcBef>
                <a:spcPts val="488"/>
              </a:spcBef>
              <a:spcAft>
                <a:spcPts val="0"/>
              </a:spcAft>
              <a:buClr>
                <a:schemeClr val="dk1"/>
              </a:buClr>
              <a:buSzPts val="1028"/>
              <a:buNone/>
              <a:defRPr sz="976"/>
            </a:lvl7pPr>
            <a:lvl8pPr marL="3472891" lvl="7" indent="-217056" algn="l">
              <a:lnSpc>
                <a:spcPct val="90000"/>
              </a:lnSpc>
              <a:spcBef>
                <a:spcPts val="488"/>
              </a:spcBef>
              <a:spcAft>
                <a:spcPts val="0"/>
              </a:spcAft>
              <a:buClr>
                <a:schemeClr val="dk1"/>
              </a:buClr>
              <a:buSzPts val="1028"/>
              <a:buNone/>
              <a:defRPr sz="976"/>
            </a:lvl8pPr>
            <a:lvl9pPr marL="3907003" lvl="8" indent="-217056" algn="l">
              <a:lnSpc>
                <a:spcPct val="90000"/>
              </a:lnSpc>
              <a:spcBef>
                <a:spcPts val="488"/>
              </a:spcBef>
              <a:spcAft>
                <a:spcPts val="0"/>
              </a:spcAft>
              <a:buClr>
                <a:schemeClr val="dk1"/>
              </a:buClr>
              <a:buSzPts val="1028"/>
              <a:buNone/>
              <a:defRPr sz="976"/>
            </a:lvl9pPr>
          </a:lstStyle>
          <a:p>
            <a:endParaRPr/>
          </a:p>
        </p:txBody>
      </p:sp>
      <p:sp>
        <p:nvSpPr>
          <p:cNvPr id="74" name="Google Shape;74;p635"/>
          <p:cNvSpPr txBox="1">
            <a:spLocks noGrp="1"/>
          </p:cNvSpPr>
          <p:nvPr>
            <p:ph type="dt" idx="10"/>
          </p:nvPr>
        </p:nvSpPr>
        <p:spPr>
          <a:xfrm>
            <a:off x="838201" y="6356351"/>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5" name="Google Shape;75;p635"/>
          <p:cNvSpPr txBox="1">
            <a:spLocks noGrp="1"/>
          </p:cNvSpPr>
          <p:nvPr>
            <p:ph type="ftr" idx="11"/>
          </p:nvPr>
        </p:nvSpPr>
        <p:spPr>
          <a:xfrm>
            <a:off x="4038600" y="6356351"/>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6" name="Google Shape;76;p635"/>
          <p:cNvSpPr txBox="1">
            <a:spLocks noGrp="1"/>
          </p:cNvSpPr>
          <p:nvPr>
            <p:ph type="sldNum" idx="12"/>
          </p:nvPr>
        </p:nvSpPr>
        <p:spPr>
          <a:xfrm>
            <a:off x="8610600" y="6356351"/>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a:p>
        </p:txBody>
      </p:sp>
    </p:spTree>
    <p:extLst>
      <p:ext uri="{BB962C8B-B14F-4D97-AF65-F5344CB8AC3E}">
        <p14:creationId xmlns:p14="http://schemas.microsoft.com/office/powerpoint/2010/main" val="1728961338"/>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matchingName="Title and Vertical Text" type="vertTx">
  <p:cSld name="Title and Vertical Text">
    <p:spTree>
      <p:nvGrpSpPr>
        <p:cNvPr id="1" name="Shape 77"/>
        <p:cNvGrpSpPr/>
        <p:nvPr/>
      </p:nvGrpSpPr>
      <p:grpSpPr>
        <a:xfrm>
          <a:off x="0" y="0"/>
          <a:ext cx="0" cy="0"/>
          <a:chOff x="0" y="0"/>
          <a:chExt cx="0" cy="0"/>
        </a:xfrm>
      </p:grpSpPr>
      <p:sp>
        <p:nvSpPr>
          <p:cNvPr id="78" name="Google Shape;78;p636"/>
          <p:cNvSpPr txBox="1">
            <a:spLocks noGrp="1"/>
          </p:cNvSpPr>
          <p:nvPr>
            <p:ph type="title"/>
          </p:nvPr>
        </p:nvSpPr>
        <p:spPr>
          <a:xfrm>
            <a:off x="838200" y="365126"/>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79" name="Google Shape;79;p636"/>
          <p:cNvSpPr txBox="1">
            <a:spLocks noGrp="1"/>
          </p:cNvSpPr>
          <p:nvPr>
            <p:ph type="body" idx="1"/>
          </p:nvPr>
        </p:nvSpPr>
        <p:spPr>
          <a:xfrm rot="5400000">
            <a:off x="3920331" y="-1256506"/>
            <a:ext cx="4351338" cy="10515600"/>
          </a:xfrm>
          <a:prstGeom prst="rect">
            <a:avLst/>
          </a:prstGeom>
          <a:noFill/>
          <a:ln>
            <a:noFill/>
          </a:ln>
        </p:spPr>
        <p:txBody>
          <a:bodyPr spcFirstLastPara="1" wrap="square" lIns="91425" tIns="45700" rIns="91425" bIns="45700" anchor="t" anchorCtr="0">
            <a:normAutofit/>
          </a:bodyPr>
          <a:lstStyle>
            <a:lvl1pPr marL="434111" lvl="0" indent="-325584" algn="l">
              <a:lnSpc>
                <a:spcPct val="90000"/>
              </a:lnSpc>
              <a:spcBef>
                <a:spcPts val="976"/>
              </a:spcBef>
              <a:spcAft>
                <a:spcPts val="0"/>
              </a:spcAft>
              <a:buClr>
                <a:schemeClr val="dk1"/>
              </a:buClr>
              <a:buSzPts val="1800"/>
              <a:buChar char="•"/>
              <a:defRPr/>
            </a:lvl1pPr>
            <a:lvl2pPr marL="868223" lvl="1" indent="-325584" algn="l">
              <a:lnSpc>
                <a:spcPct val="90000"/>
              </a:lnSpc>
              <a:spcBef>
                <a:spcPts val="488"/>
              </a:spcBef>
              <a:spcAft>
                <a:spcPts val="0"/>
              </a:spcAft>
              <a:buClr>
                <a:schemeClr val="dk1"/>
              </a:buClr>
              <a:buSzPts val="1800"/>
              <a:buChar char="•"/>
              <a:defRPr/>
            </a:lvl2pPr>
            <a:lvl3pPr marL="1302334" lvl="2" indent="-325584" algn="l">
              <a:lnSpc>
                <a:spcPct val="90000"/>
              </a:lnSpc>
              <a:spcBef>
                <a:spcPts val="488"/>
              </a:spcBef>
              <a:spcAft>
                <a:spcPts val="0"/>
              </a:spcAft>
              <a:buClr>
                <a:schemeClr val="dk1"/>
              </a:buClr>
              <a:buSzPts val="1800"/>
              <a:buChar char="•"/>
              <a:defRPr/>
            </a:lvl3pPr>
            <a:lvl4pPr marL="1736446" lvl="3" indent="-325584" algn="l">
              <a:lnSpc>
                <a:spcPct val="90000"/>
              </a:lnSpc>
              <a:spcBef>
                <a:spcPts val="488"/>
              </a:spcBef>
              <a:spcAft>
                <a:spcPts val="0"/>
              </a:spcAft>
              <a:buClr>
                <a:schemeClr val="dk1"/>
              </a:buClr>
              <a:buSzPts val="1800"/>
              <a:buChar char="•"/>
              <a:defRPr/>
            </a:lvl4pPr>
            <a:lvl5pPr marL="2170557" lvl="4" indent="-325584" algn="l">
              <a:lnSpc>
                <a:spcPct val="90000"/>
              </a:lnSpc>
              <a:spcBef>
                <a:spcPts val="488"/>
              </a:spcBef>
              <a:spcAft>
                <a:spcPts val="0"/>
              </a:spcAft>
              <a:buClr>
                <a:schemeClr val="dk1"/>
              </a:buClr>
              <a:buSzPts val="1800"/>
              <a:buChar char="•"/>
              <a:defRPr/>
            </a:lvl5pPr>
            <a:lvl6pPr marL="2604668" lvl="5" indent="-325584" algn="l">
              <a:lnSpc>
                <a:spcPct val="90000"/>
              </a:lnSpc>
              <a:spcBef>
                <a:spcPts val="488"/>
              </a:spcBef>
              <a:spcAft>
                <a:spcPts val="0"/>
              </a:spcAft>
              <a:buClr>
                <a:schemeClr val="dk1"/>
              </a:buClr>
              <a:buSzPts val="1800"/>
              <a:buChar char="•"/>
              <a:defRPr/>
            </a:lvl6pPr>
            <a:lvl7pPr marL="3038780" lvl="6" indent="-325584" algn="l">
              <a:lnSpc>
                <a:spcPct val="90000"/>
              </a:lnSpc>
              <a:spcBef>
                <a:spcPts val="488"/>
              </a:spcBef>
              <a:spcAft>
                <a:spcPts val="0"/>
              </a:spcAft>
              <a:buClr>
                <a:schemeClr val="dk1"/>
              </a:buClr>
              <a:buSzPts val="1800"/>
              <a:buChar char="•"/>
              <a:defRPr/>
            </a:lvl7pPr>
            <a:lvl8pPr marL="3472891" lvl="7" indent="-325584" algn="l">
              <a:lnSpc>
                <a:spcPct val="90000"/>
              </a:lnSpc>
              <a:spcBef>
                <a:spcPts val="488"/>
              </a:spcBef>
              <a:spcAft>
                <a:spcPts val="0"/>
              </a:spcAft>
              <a:buClr>
                <a:schemeClr val="dk1"/>
              </a:buClr>
              <a:buSzPts val="1800"/>
              <a:buChar char="•"/>
              <a:defRPr/>
            </a:lvl8pPr>
            <a:lvl9pPr marL="3907003" lvl="8" indent="-325584" algn="l">
              <a:lnSpc>
                <a:spcPct val="90000"/>
              </a:lnSpc>
              <a:spcBef>
                <a:spcPts val="488"/>
              </a:spcBef>
              <a:spcAft>
                <a:spcPts val="0"/>
              </a:spcAft>
              <a:buClr>
                <a:schemeClr val="dk1"/>
              </a:buClr>
              <a:buSzPts val="1800"/>
              <a:buChar char="•"/>
              <a:defRPr/>
            </a:lvl9pPr>
          </a:lstStyle>
          <a:p>
            <a:endParaRPr/>
          </a:p>
        </p:txBody>
      </p:sp>
      <p:sp>
        <p:nvSpPr>
          <p:cNvPr id="80" name="Google Shape;80;p636"/>
          <p:cNvSpPr txBox="1">
            <a:spLocks noGrp="1"/>
          </p:cNvSpPr>
          <p:nvPr>
            <p:ph type="dt" idx="10"/>
          </p:nvPr>
        </p:nvSpPr>
        <p:spPr>
          <a:xfrm>
            <a:off x="838201" y="6356351"/>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1" name="Google Shape;81;p636"/>
          <p:cNvSpPr txBox="1">
            <a:spLocks noGrp="1"/>
          </p:cNvSpPr>
          <p:nvPr>
            <p:ph type="ftr" idx="11"/>
          </p:nvPr>
        </p:nvSpPr>
        <p:spPr>
          <a:xfrm>
            <a:off x="4038600" y="6356351"/>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2" name="Google Shape;82;p636"/>
          <p:cNvSpPr txBox="1">
            <a:spLocks noGrp="1"/>
          </p:cNvSpPr>
          <p:nvPr>
            <p:ph type="sldNum" idx="12"/>
          </p:nvPr>
        </p:nvSpPr>
        <p:spPr>
          <a:xfrm>
            <a:off x="8610600" y="6356351"/>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a:p>
        </p:txBody>
      </p:sp>
    </p:spTree>
    <p:extLst>
      <p:ext uri="{BB962C8B-B14F-4D97-AF65-F5344CB8AC3E}">
        <p14:creationId xmlns:p14="http://schemas.microsoft.com/office/powerpoint/2010/main" val="1823757808"/>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 Title and Text">
    <p:spTree>
      <p:nvGrpSpPr>
        <p:cNvPr id="1" name="Shape 83"/>
        <p:cNvGrpSpPr/>
        <p:nvPr/>
      </p:nvGrpSpPr>
      <p:grpSpPr>
        <a:xfrm>
          <a:off x="0" y="0"/>
          <a:ext cx="0" cy="0"/>
          <a:chOff x="0" y="0"/>
          <a:chExt cx="0" cy="0"/>
        </a:xfrm>
      </p:grpSpPr>
      <p:sp>
        <p:nvSpPr>
          <p:cNvPr id="84" name="Google Shape;84;p637"/>
          <p:cNvSpPr txBox="1">
            <a:spLocks noGrp="1"/>
          </p:cNvSpPr>
          <p:nvPr>
            <p:ph type="title"/>
          </p:nvPr>
        </p:nvSpPr>
        <p:spPr>
          <a:xfrm rot="5400000">
            <a:off x="7133431" y="1956594"/>
            <a:ext cx="5811838" cy="262890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85" name="Google Shape;85;p637"/>
          <p:cNvSpPr txBox="1">
            <a:spLocks noGrp="1"/>
          </p:cNvSpPr>
          <p:nvPr>
            <p:ph type="body" idx="1"/>
          </p:nvPr>
        </p:nvSpPr>
        <p:spPr>
          <a:xfrm rot="5400000">
            <a:off x="1799431" y="-596107"/>
            <a:ext cx="5811838" cy="7734300"/>
          </a:xfrm>
          <a:prstGeom prst="rect">
            <a:avLst/>
          </a:prstGeom>
          <a:noFill/>
          <a:ln>
            <a:noFill/>
          </a:ln>
        </p:spPr>
        <p:txBody>
          <a:bodyPr spcFirstLastPara="1" wrap="square" lIns="91425" tIns="45700" rIns="91425" bIns="45700" anchor="t" anchorCtr="0">
            <a:normAutofit/>
          </a:bodyPr>
          <a:lstStyle>
            <a:lvl1pPr marL="434111" lvl="0" indent="-325584" algn="l">
              <a:lnSpc>
                <a:spcPct val="90000"/>
              </a:lnSpc>
              <a:spcBef>
                <a:spcPts val="976"/>
              </a:spcBef>
              <a:spcAft>
                <a:spcPts val="0"/>
              </a:spcAft>
              <a:buClr>
                <a:schemeClr val="dk1"/>
              </a:buClr>
              <a:buSzPts val="1800"/>
              <a:buChar char="•"/>
              <a:defRPr/>
            </a:lvl1pPr>
            <a:lvl2pPr marL="868223" lvl="1" indent="-325584" algn="l">
              <a:lnSpc>
                <a:spcPct val="90000"/>
              </a:lnSpc>
              <a:spcBef>
                <a:spcPts val="488"/>
              </a:spcBef>
              <a:spcAft>
                <a:spcPts val="0"/>
              </a:spcAft>
              <a:buClr>
                <a:schemeClr val="dk1"/>
              </a:buClr>
              <a:buSzPts val="1800"/>
              <a:buChar char="•"/>
              <a:defRPr/>
            </a:lvl2pPr>
            <a:lvl3pPr marL="1302334" lvl="2" indent="-325584" algn="l">
              <a:lnSpc>
                <a:spcPct val="90000"/>
              </a:lnSpc>
              <a:spcBef>
                <a:spcPts val="488"/>
              </a:spcBef>
              <a:spcAft>
                <a:spcPts val="0"/>
              </a:spcAft>
              <a:buClr>
                <a:schemeClr val="dk1"/>
              </a:buClr>
              <a:buSzPts val="1800"/>
              <a:buChar char="•"/>
              <a:defRPr/>
            </a:lvl3pPr>
            <a:lvl4pPr marL="1736446" lvl="3" indent="-325584" algn="l">
              <a:lnSpc>
                <a:spcPct val="90000"/>
              </a:lnSpc>
              <a:spcBef>
                <a:spcPts val="488"/>
              </a:spcBef>
              <a:spcAft>
                <a:spcPts val="0"/>
              </a:spcAft>
              <a:buClr>
                <a:schemeClr val="dk1"/>
              </a:buClr>
              <a:buSzPts val="1800"/>
              <a:buChar char="•"/>
              <a:defRPr/>
            </a:lvl4pPr>
            <a:lvl5pPr marL="2170557" lvl="4" indent="-325584" algn="l">
              <a:lnSpc>
                <a:spcPct val="90000"/>
              </a:lnSpc>
              <a:spcBef>
                <a:spcPts val="488"/>
              </a:spcBef>
              <a:spcAft>
                <a:spcPts val="0"/>
              </a:spcAft>
              <a:buClr>
                <a:schemeClr val="dk1"/>
              </a:buClr>
              <a:buSzPts val="1800"/>
              <a:buChar char="•"/>
              <a:defRPr/>
            </a:lvl5pPr>
            <a:lvl6pPr marL="2604668" lvl="5" indent="-325584" algn="l">
              <a:lnSpc>
                <a:spcPct val="90000"/>
              </a:lnSpc>
              <a:spcBef>
                <a:spcPts val="488"/>
              </a:spcBef>
              <a:spcAft>
                <a:spcPts val="0"/>
              </a:spcAft>
              <a:buClr>
                <a:schemeClr val="dk1"/>
              </a:buClr>
              <a:buSzPts val="1800"/>
              <a:buChar char="•"/>
              <a:defRPr/>
            </a:lvl6pPr>
            <a:lvl7pPr marL="3038780" lvl="6" indent="-325584" algn="l">
              <a:lnSpc>
                <a:spcPct val="90000"/>
              </a:lnSpc>
              <a:spcBef>
                <a:spcPts val="488"/>
              </a:spcBef>
              <a:spcAft>
                <a:spcPts val="0"/>
              </a:spcAft>
              <a:buClr>
                <a:schemeClr val="dk1"/>
              </a:buClr>
              <a:buSzPts val="1800"/>
              <a:buChar char="•"/>
              <a:defRPr/>
            </a:lvl7pPr>
            <a:lvl8pPr marL="3472891" lvl="7" indent="-325584" algn="l">
              <a:lnSpc>
                <a:spcPct val="90000"/>
              </a:lnSpc>
              <a:spcBef>
                <a:spcPts val="488"/>
              </a:spcBef>
              <a:spcAft>
                <a:spcPts val="0"/>
              </a:spcAft>
              <a:buClr>
                <a:schemeClr val="dk1"/>
              </a:buClr>
              <a:buSzPts val="1800"/>
              <a:buChar char="•"/>
              <a:defRPr/>
            </a:lvl8pPr>
            <a:lvl9pPr marL="3907003" lvl="8" indent="-325584" algn="l">
              <a:lnSpc>
                <a:spcPct val="90000"/>
              </a:lnSpc>
              <a:spcBef>
                <a:spcPts val="488"/>
              </a:spcBef>
              <a:spcAft>
                <a:spcPts val="0"/>
              </a:spcAft>
              <a:buClr>
                <a:schemeClr val="dk1"/>
              </a:buClr>
              <a:buSzPts val="1800"/>
              <a:buChar char="•"/>
              <a:defRPr/>
            </a:lvl9pPr>
          </a:lstStyle>
          <a:p>
            <a:endParaRPr/>
          </a:p>
        </p:txBody>
      </p:sp>
      <p:sp>
        <p:nvSpPr>
          <p:cNvPr id="86" name="Google Shape;86;p637"/>
          <p:cNvSpPr txBox="1">
            <a:spLocks noGrp="1"/>
          </p:cNvSpPr>
          <p:nvPr>
            <p:ph type="dt" idx="10"/>
          </p:nvPr>
        </p:nvSpPr>
        <p:spPr>
          <a:xfrm>
            <a:off x="838201" y="6356351"/>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7" name="Google Shape;87;p637"/>
          <p:cNvSpPr txBox="1">
            <a:spLocks noGrp="1"/>
          </p:cNvSpPr>
          <p:nvPr>
            <p:ph type="ftr" idx="11"/>
          </p:nvPr>
        </p:nvSpPr>
        <p:spPr>
          <a:xfrm>
            <a:off x="4038600" y="6356351"/>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8" name="Google Shape;88;p637"/>
          <p:cNvSpPr txBox="1">
            <a:spLocks noGrp="1"/>
          </p:cNvSpPr>
          <p:nvPr>
            <p:ph type="sldNum" idx="12"/>
          </p:nvPr>
        </p:nvSpPr>
        <p:spPr>
          <a:xfrm>
            <a:off x="8610600" y="6356351"/>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a:p>
        </p:txBody>
      </p:sp>
    </p:spTree>
    <p:extLst>
      <p:ext uri="{BB962C8B-B14F-4D97-AF65-F5344CB8AC3E}">
        <p14:creationId xmlns:p14="http://schemas.microsoft.com/office/powerpoint/2010/main" val="1462149206"/>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userDrawn="1">
  <p:cSld name="4_Section Header">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BE8C035F-C3E4-44F8-BAEE-5B1B119A01FA}"/>
              </a:ext>
            </a:extLst>
          </p:cNvPr>
          <p:cNvSpPr>
            <a:spLocks noGrp="1"/>
          </p:cNvSpPr>
          <p:nvPr>
            <p:ph type="pic" sz="quarter" idx="11" hasCustomPrompt="1"/>
          </p:nvPr>
        </p:nvSpPr>
        <p:spPr>
          <a:xfrm>
            <a:off x="6654800" y="1181098"/>
            <a:ext cx="4356100" cy="4495804"/>
          </a:xfrm>
          <a:custGeom>
            <a:avLst/>
            <a:gdLst>
              <a:gd name="connsiteX0" fmla="*/ 0 w 4356100"/>
              <a:gd name="connsiteY0" fmla="*/ 0 h 4495804"/>
              <a:gd name="connsiteX1" fmla="*/ 4356100 w 4356100"/>
              <a:gd name="connsiteY1" fmla="*/ 0 h 4495804"/>
              <a:gd name="connsiteX2" fmla="*/ 4356100 w 4356100"/>
              <a:gd name="connsiteY2" fmla="*/ 4495804 h 4495804"/>
              <a:gd name="connsiteX3" fmla="*/ 0 w 4356100"/>
              <a:gd name="connsiteY3" fmla="*/ 4495804 h 4495804"/>
            </a:gdLst>
            <a:ahLst/>
            <a:cxnLst>
              <a:cxn ang="0">
                <a:pos x="connsiteX0" y="connsiteY0"/>
              </a:cxn>
              <a:cxn ang="0">
                <a:pos x="connsiteX1" y="connsiteY1"/>
              </a:cxn>
              <a:cxn ang="0">
                <a:pos x="connsiteX2" y="connsiteY2"/>
              </a:cxn>
              <a:cxn ang="0">
                <a:pos x="connsiteX3" y="connsiteY3"/>
              </a:cxn>
            </a:cxnLst>
            <a:rect l="l" t="t" r="r" b="b"/>
            <a:pathLst>
              <a:path w="4356100" h="4495804">
                <a:moveTo>
                  <a:pt x="0" y="0"/>
                </a:moveTo>
                <a:lnTo>
                  <a:pt x="4356100" y="0"/>
                </a:lnTo>
                <a:lnTo>
                  <a:pt x="4356100" y="4495804"/>
                </a:lnTo>
                <a:lnTo>
                  <a:pt x="0" y="4495804"/>
                </a:lnTo>
                <a:close/>
              </a:path>
            </a:pathLst>
          </a:custGeom>
        </p:spPr>
        <p:txBody>
          <a:bodyPr wrap="square">
            <a:noAutofit/>
          </a:bodyPr>
          <a:lstStyle>
            <a:lvl1pPr marL="0" indent="0" algn="ctr">
              <a:buNone/>
              <a:defRPr sz="1171">
                <a:solidFill>
                  <a:schemeClr val="tx1">
                    <a:lumMod val="50000"/>
                    <a:lumOff val="50000"/>
                  </a:schemeClr>
                </a:solidFill>
                <a:latin typeface="Raleway" panose="020B0503030101060003" pitchFamily="34" charset="0"/>
              </a:defRPr>
            </a:lvl1pPr>
          </a:lstStyle>
          <a:p>
            <a:r>
              <a:rPr lang="en-US" dirty="0"/>
              <a:t>Drag your image here</a:t>
            </a:r>
          </a:p>
        </p:txBody>
      </p:sp>
    </p:spTree>
    <p:extLst>
      <p:ext uri="{BB962C8B-B14F-4D97-AF65-F5344CB8AC3E}">
        <p14:creationId xmlns:p14="http://schemas.microsoft.com/office/powerpoint/2010/main" val="47729352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wo Content" type="twoObj">
  <p:cSld name="Two Content">
    <p:spTree>
      <p:nvGrpSpPr>
        <p:cNvPr id="1" name="Shape 38"/>
        <p:cNvGrpSpPr/>
        <p:nvPr/>
      </p:nvGrpSpPr>
      <p:grpSpPr>
        <a:xfrm>
          <a:off x="0" y="0"/>
          <a:ext cx="0" cy="0"/>
          <a:chOff x="0" y="0"/>
          <a:chExt cx="0" cy="0"/>
        </a:xfrm>
      </p:grpSpPr>
      <p:sp>
        <p:nvSpPr>
          <p:cNvPr id="39" name="Google Shape;39;p630"/>
          <p:cNvSpPr txBox="1">
            <a:spLocks noGrp="1"/>
          </p:cNvSpPr>
          <p:nvPr>
            <p:ph type="title"/>
          </p:nvPr>
        </p:nvSpPr>
        <p:spPr>
          <a:xfrm>
            <a:off x="838200" y="365126"/>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0" name="Google Shape;40;p630"/>
          <p:cNvSpPr txBox="1">
            <a:spLocks noGrp="1"/>
          </p:cNvSpPr>
          <p:nvPr>
            <p:ph type="body" idx="1"/>
          </p:nvPr>
        </p:nvSpPr>
        <p:spPr>
          <a:xfrm>
            <a:off x="838201" y="1825625"/>
            <a:ext cx="5181600" cy="4351338"/>
          </a:xfrm>
          <a:prstGeom prst="rect">
            <a:avLst/>
          </a:prstGeom>
          <a:noFill/>
          <a:ln>
            <a:noFill/>
          </a:ln>
        </p:spPr>
        <p:txBody>
          <a:bodyPr spcFirstLastPara="1" wrap="square" lIns="91425" tIns="45700" rIns="91425" bIns="45700" anchor="t" anchorCtr="0">
            <a:normAutofit/>
          </a:bodyPr>
          <a:lstStyle>
            <a:lvl1pPr marL="434111" lvl="0" indent="-325584" algn="l">
              <a:lnSpc>
                <a:spcPct val="90000"/>
              </a:lnSpc>
              <a:spcBef>
                <a:spcPts val="976"/>
              </a:spcBef>
              <a:spcAft>
                <a:spcPts val="0"/>
              </a:spcAft>
              <a:buClr>
                <a:schemeClr val="dk1"/>
              </a:buClr>
              <a:buSzPts val="1800"/>
              <a:buChar char="•"/>
              <a:defRPr/>
            </a:lvl1pPr>
            <a:lvl2pPr marL="868223" lvl="1" indent="-325584" algn="l">
              <a:lnSpc>
                <a:spcPct val="90000"/>
              </a:lnSpc>
              <a:spcBef>
                <a:spcPts val="488"/>
              </a:spcBef>
              <a:spcAft>
                <a:spcPts val="0"/>
              </a:spcAft>
              <a:buClr>
                <a:schemeClr val="dk1"/>
              </a:buClr>
              <a:buSzPts val="1800"/>
              <a:buChar char="•"/>
              <a:defRPr/>
            </a:lvl2pPr>
            <a:lvl3pPr marL="1302334" lvl="2" indent="-325584" algn="l">
              <a:lnSpc>
                <a:spcPct val="90000"/>
              </a:lnSpc>
              <a:spcBef>
                <a:spcPts val="488"/>
              </a:spcBef>
              <a:spcAft>
                <a:spcPts val="0"/>
              </a:spcAft>
              <a:buClr>
                <a:schemeClr val="dk1"/>
              </a:buClr>
              <a:buSzPts val="1800"/>
              <a:buChar char="•"/>
              <a:defRPr/>
            </a:lvl3pPr>
            <a:lvl4pPr marL="1736446" lvl="3" indent="-325584" algn="l">
              <a:lnSpc>
                <a:spcPct val="90000"/>
              </a:lnSpc>
              <a:spcBef>
                <a:spcPts val="488"/>
              </a:spcBef>
              <a:spcAft>
                <a:spcPts val="0"/>
              </a:spcAft>
              <a:buClr>
                <a:schemeClr val="dk1"/>
              </a:buClr>
              <a:buSzPts val="1800"/>
              <a:buChar char="•"/>
              <a:defRPr/>
            </a:lvl4pPr>
            <a:lvl5pPr marL="2170557" lvl="4" indent="-325584" algn="l">
              <a:lnSpc>
                <a:spcPct val="90000"/>
              </a:lnSpc>
              <a:spcBef>
                <a:spcPts val="488"/>
              </a:spcBef>
              <a:spcAft>
                <a:spcPts val="0"/>
              </a:spcAft>
              <a:buClr>
                <a:schemeClr val="dk1"/>
              </a:buClr>
              <a:buSzPts val="1800"/>
              <a:buChar char="•"/>
              <a:defRPr/>
            </a:lvl5pPr>
            <a:lvl6pPr marL="2604668" lvl="5" indent="-325584" algn="l">
              <a:lnSpc>
                <a:spcPct val="90000"/>
              </a:lnSpc>
              <a:spcBef>
                <a:spcPts val="488"/>
              </a:spcBef>
              <a:spcAft>
                <a:spcPts val="0"/>
              </a:spcAft>
              <a:buClr>
                <a:schemeClr val="dk1"/>
              </a:buClr>
              <a:buSzPts val="1800"/>
              <a:buChar char="•"/>
              <a:defRPr/>
            </a:lvl6pPr>
            <a:lvl7pPr marL="3038780" lvl="6" indent="-325584" algn="l">
              <a:lnSpc>
                <a:spcPct val="90000"/>
              </a:lnSpc>
              <a:spcBef>
                <a:spcPts val="488"/>
              </a:spcBef>
              <a:spcAft>
                <a:spcPts val="0"/>
              </a:spcAft>
              <a:buClr>
                <a:schemeClr val="dk1"/>
              </a:buClr>
              <a:buSzPts val="1800"/>
              <a:buChar char="•"/>
              <a:defRPr/>
            </a:lvl7pPr>
            <a:lvl8pPr marL="3472891" lvl="7" indent="-325584" algn="l">
              <a:lnSpc>
                <a:spcPct val="90000"/>
              </a:lnSpc>
              <a:spcBef>
                <a:spcPts val="488"/>
              </a:spcBef>
              <a:spcAft>
                <a:spcPts val="0"/>
              </a:spcAft>
              <a:buClr>
                <a:schemeClr val="dk1"/>
              </a:buClr>
              <a:buSzPts val="1800"/>
              <a:buChar char="•"/>
              <a:defRPr/>
            </a:lvl8pPr>
            <a:lvl9pPr marL="3907003" lvl="8" indent="-325584" algn="l">
              <a:lnSpc>
                <a:spcPct val="90000"/>
              </a:lnSpc>
              <a:spcBef>
                <a:spcPts val="488"/>
              </a:spcBef>
              <a:spcAft>
                <a:spcPts val="0"/>
              </a:spcAft>
              <a:buClr>
                <a:schemeClr val="dk1"/>
              </a:buClr>
              <a:buSzPts val="1800"/>
              <a:buChar char="•"/>
              <a:defRPr/>
            </a:lvl9pPr>
          </a:lstStyle>
          <a:p>
            <a:endParaRPr/>
          </a:p>
        </p:txBody>
      </p:sp>
      <p:sp>
        <p:nvSpPr>
          <p:cNvPr id="41" name="Google Shape;41;p630"/>
          <p:cNvSpPr txBox="1">
            <a:spLocks noGrp="1"/>
          </p:cNvSpPr>
          <p:nvPr>
            <p:ph type="body" idx="2"/>
          </p:nvPr>
        </p:nvSpPr>
        <p:spPr>
          <a:xfrm>
            <a:off x="6172200" y="1825625"/>
            <a:ext cx="5181600" cy="4351338"/>
          </a:xfrm>
          <a:prstGeom prst="rect">
            <a:avLst/>
          </a:prstGeom>
          <a:noFill/>
          <a:ln>
            <a:noFill/>
          </a:ln>
        </p:spPr>
        <p:txBody>
          <a:bodyPr spcFirstLastPara="1" wrap="square" lIns="91425" tIns="45700" rIns="91425" bIns="45700" anchor="t" anchorCtr="0">
            <a:normAutofit/>
          </a:bodyPr>
          <a:lstStyle>
            <a:lvl1pPr marL="434111" lvl="0" indent="-325584" algn="l">
              <a:lnSpc>
                <a:spcPct val="90000"/>
              </a:lnSpc>
              <a:spcBef>
                <a:spcPts val="976"/>
              </a:spcBef>
              <a:spcAft>
                <a:spcPts val="0"/>
              </a:spcAft>
              <a:buClr>
                <a:schemeClr val="dk1"/>
              </a:buClr>
              <a:buSzPts val="1800"/>
              <a:buChar char="•"/>
              <a:defRPr/>
            </a:lvl1pPr>
            <a:lvl2pPr marL="868223" lvl="1" indent="-325584" algn="l">
              <a:lnSpc>
                <a:spcPct val="90000"/>
              </a:lnSpc>
              <a:spcBef>
                <a:spcPts val="488"/>
              </a:spcBef>
              <a:spcAft>
                <a:spcPts val="0"/>
              </a:spcAft>
              <a:buClr>
                <a:schemeClr val="dk1"/>
              </a:buClr>
              <a:buSzPts val="1800"/>
              <a:buChar char="•"/>
              <a:defRPr/>
            </a:lvl2pPr>
            <a:lvl3pPr marL="1302334" lvl="2" indent="-325584" algn="l">
              <a:lnSpc>
                <a:spcPct val="90000"/>
              </a:lnSpc>
              <a:spcBef>
                <a:spcPts val="488"/>
              </a:spcBef>
              <a:spcAft>
                <a:spcPts val="0"/>
              </a:spcAft>
              <a:buClr>
                <a:schemeClr val="dk1"/>
              </a:buClr>
              <a:buSzPts val="1800"/>
              <a:buChar char="•"/>
              <a:defRPr/>
            </a:lvl3pPr>
            <a:lvl4pPr marL="1736446" lvl="3" indent="-325584" algn="l">
              <a:lnSpc>
                <a:spcPct val="90000"/>
              </a:lnSpc>
              <a:spcBef>
                <a:spcPts val="488"/>
              </a:spcBef>
              <a:spcAft>
                <a:spcPts val="0"/>
              </a:spcAft>
              <a:buClr>
                <a:schemeClr val="dk1"/>
              </a:buClr>
              <a:buSzPts val="1800"/>
              <a:buChar char="•"/>
              <a:defRPr/>
            </a:lvl4pPr>
            <a:lvl5pPr marL="2170557" lvl="4" indent="-325584" algn="l">
              <a:lnSpc>
                <a:spcPct val="90000"/>
              </a:lnSpc>
              <a:spcBef>
                <a:spcPts val="488"/>
              </a:spcBef>
              <a:spcAft>
                <a:spcPts val="0"/>
              </a:spcAft>
              <a:buClr>
                <a:schemeClr val="dk1"/>
              </a:buClr>
              <a:buSzPts val="1800"/>
              <a:buChar char="•"/>
              <a:defRPr/>
            </a:lvl5pPr>
            <a:lvl6pPr marL="2604668" lvl="5" indent="-325584" algn="l">
              <a:lnSpc>
                <a:spcPct val="90000"/>
              </a:lnSpc>
              <a:spcBef>
                <a:spcPts val="488"/>
              </a:spcBef>
              <a:spcAft>
                <a:spcPts val="0"/>
              </a:spcAft>
              <a:buClr>
                <a:schemeClr val="dk1"/>
              </a:buClr>
              <a:buSzPts val="1800"/>
              <a:buChar char="•"/>
              <a:defRPr/>
            </a:lvl6pPr>
            <a:lvl7pPr marL="3038780" lvl="6" indent="-325584" algn="l">
              <a:lnSpc>
                <a:spcPct val="90000"/>
              </a:lnSpc>
              <a:spcBef>
                <a:spcPts val="488"/>
              </a:spcBef>
              <a:spcAft>
                <a:spcPts val="0"/>
              </a:spcAft>
              <a:buClr>
                <a:schemeClr val="dk1"/>
              </a:buClr>
              <a:buSzPts val="1800"/>
              <a:buChar char="•"/>
              <a:defRPr/>
            </a:lvl7pPr>
            <a:lvl8pPr marL="3472891" lvl="7" indent="-325584" algn="l">
              <a:lnSpc>
                <a:spcPct val="90000"/>
              </a:lnSpc>
              <a:spcBef>
                <a:spcPts val="488"/>
              </a:spcBef>
              <a:spcAft>
                <a:spcPts val="0"/>
              </a:spcAft>
              <a:buClr>
                <a:schemeClr val="dk1"/>
              </a:buClr>
              <a:buSzPts val="1800"/>
              <a:buChar char="•"/>
              <a:defRPr/>
            </a:lvl8pPr>
            <a:lvl9pPr marL="3907003" lvl="8" indent="-325584" algn="l">
              <a:lnSpc>
                <a:spcPct val="90000"/>
              </a:lnSpc>
              <a:spcBef>
                <a:spcPts val="488"/>
              </a:spcBef>
              <a:spcAft>
                <a:spcPts val="0"/>
              </a:spcAft>
              <a:buClr>
                <a:schemeClr val="dk1"/>
              </a:buClr>
              <a:buSzPts val="1800"/>
              <a:buChar char="•"/>
              <a:defRPr/>
            </a:lvl9pPr>
          </a:lstStyle>
          <a:p>
            <a:endParaRPr/>
          </a:p>
        </p:txBody>
      </p:sp>
      <p:sp>
        <p:nvSpPr>
          <p:cNvPr id="42" name="Google Shape;42;p630"/>
          <p:cNvSpPr txBox="1">
            <a:spLocks noGrp="1"/>
          </p:cNvSpPr>
          <p:nvPr>
            <p:ph type="dt" idx="10"/>
          </p:nvPr>
        </p:nvSpPr>
        <p:spPr>
          <a:xfrm>
            <a:off x="838201" y="6356351"/>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3" name="Google Shape;43;p630"/>
          <p:cNvSpPr txBox="1">
            <a:spLocks noGrp="1"/>
          </p:cNvSpPr>
          <p:nvPr>
            <p:ph type="ftr" idx="11"/>
          </p:nvPr>
        </p:nvSpPr>
        <p:spPr>
          <a:xfrm>
            <a:off x="4038600" y="6356351"/>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4" name="Google Shape;44;p630"/>
          <p:cNvSpPr txBox="1">
            <a:spLocks noGrp="1"/>
          </p:cNvSpPr>
          <p:nvPr>
            <p:ph type="sldNum" idx="12"/>
          </p:nvPr>
        </p:nvSpPr>
        <p:spPr>
          <a:xfrm>
            <a:off x="8610600" y="6356351"/>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a:p>
        </p:txBody>
      </p:sp>
    </p:spTree>
    <p:extLst>
      <p:ext uri="{BB962C8B-B14F-4D97-AF65-F5344CB8AC3E}">
        <p14:creationId xmlns:p14="http://schemas.microsoft.com/office/powerpoint/2010/main" val="1147224680"/>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matchingName="3_Section Header">
  <p:cSld name="3_Section Header">
    <p:spTree>
      <p:nvGrpSpPr>
        <p:cNvPr id="1" name="Shape 15"/>
        <p:cNvGrpSpPr/>
        <p:nvPr/>
      </p:nvGrpSpPr>
      <p:grpSpPr>
        <a:xfrm>
          <a:off x="0" y="0"/>
          <a:ext cx="0" cy="0"/>
          <a:chOff x="0" y="0"/>
          <a:chExt cx="0" cy="0"/>
        </a:xfrm>
      </p:grpSpPr>
      <p:sp>
        <p:nvSpPr>
          <p:cNvPr id="16" name="Google Shape;16;p626"/>
          <p:cNvSpPr>
            <a:spLocks noGrp="1"/>
          </p:cNvSpPr>
          <p:nvPr>
            <p:ph type="pic" idx="2"/>
          </p:nvPr>
        </p:nvSpPr>
        <p:spPr>
          <a:xfrm>
            <a:off x="6654800" y="1181098"/>
            <a:ext cx="4356100" cy="4495804"/>
          </a:xfrm>
          <a:prstGeom prst="rect">
            <a:avLst/>
          </a:prstGeom>
          <a:noFill/>
          <a:ln>
            <a:noFill/>
          </a:ln>
        </p:spPr>
      </p:sp>
    </p:spTree>
    <p:extLst>
      <p:ext uri="{BB962C8B-B14F-4D97-AF65-F5344CB8AC3E}">
        <p14:creationId xmlns:p14="http://schemas.microsoft.com/office/powerpoint/2010/main" val="36671804"/>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matchingName="Title Slide" type="title">
  <p:cSld name="Title Slide">
    <p:spTree>
      <p:nvGrpSpPr>
        <p:cNvPr id="1" name="Shape 17"/>
        <p:cNvGrpSpPr/>
        <p:nvPr/>
      </p:nvGrpSpPr>
      <p:grpSpPr>
        <a:xfrm>
          <a:off x="0" y="0"/>
          <a:ext cx="0" cy="0"/>
          <a:chOff x="0" y="0"/>
          <a:chExt cx="0" cy="0"/>
        </a:xfrm>
      </p:grpSpPr>
      <p:sp>
        <p:nvSpPr>
          <p:cNvPr id="18" name="Google Shape;18;p627"/>
          <p:cNvSpPr txBox="1">
            <a:spLocks noGrp="1"/>
          </p:cNvSpPr>
          <p:nvPr>
            <p:ph type="ctrTitle"/>
          </p:nvPr>
        </p:nvSpPr>
        <p:spPr>
          <a:xfrm>
            <a:off x="1524000" y="1122363"/>
            <a:ext cx="9144000" cy="2387600"/>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6165"/>
              <a:buFont typeface="Calibri"/>
              <a:buNone/>
              <a:defRPr sz="5854"/>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9" name="Google Shape;19;p627"/>
          <p:cNvSpPr txBox="1">
            <a:spLocks noGrp="1"/>
          </p:cNvSpPr>
          <p:nvPr>
            <p:ph type="subTitle" idx="1"/>
          </p:nvPr>
        </p:nvSpPr>
        <p:spPr>
          <a:xfrm>
            <a:off x="1524000" y="3602038"/>
            <a:ext cx="9144000" cy="1655762"/>
          </a:xfrm>
          <a:prstGeom prst="rect">
            <a:avLst/>
          </a:prstGeom>
          <a:noFill/>
          <a:ln>
            <a:noFill/>
          </a:ln>
        </p:spPr>
        <p:txBody>
          <a:bodyPr spcFirstLastPara="1" wrap="square" lIns="91425" tIns="45700" rIns="91425" bIns="45700" anchor="t" anchorCtr="0">
            <a:normAutofit/>
          </a:bodyPr>
          <a:lstStyle>
            <a:lvl1pPr lvl="0" algn="ctr">
              <a:lnSpc>
                <a:spcPct val="90000"/>
              </a:lnSpc>
              <a:spcBef>
                <a:spcPts val="976"/>
              </a:spcBef>
              <a:spcAft>
                <a:spcPts val="0"/>
              </a:spcAft>
              <a:buClr>
                <a:schemeClr val="dk1"/>
              </a:buClr>
              <a:buSzPts val="2466"/>
              <a:buNone/>
              <a:defRPr sz="2341"/>
            </a:lvl1pPr>
            <a:lvl2pPr lvl="1" algn="ctr">
              <a:lnSpc>
                <a:spcPct val="90000"/>
              </a:lnSpc>
              <a:spcBef>
                <a:spcPts val="488"/>
              </a:spcBef>
              <a:spcAft>
                <a:spcPts val="0"/>
              </a:spcAft>
              <a:buClr>
                <a:schemeClr val="dk1"/>
              </a:buClr>
              <a:buSzPts val="2055"/>
              <a:buNone/>
              <a:defRPr sz="1951"/>
            </a:lvl2pPr>
            <a:lvl3pPr lvl="2" algn="ctr">
              <a:lnSpc>
                <a:spcPct val="90000"/>
              </a:lnSpc>
              <a:spcBef>
                <a:spcPts val="488"/>
              </a:spcBef>
              <a:spcAft>
                <a:spcPts val="0"/>
              </a:spcAft>
              <a:buClr>
                <a:schemeClr val="dk1"/>
              </a:buClr>
              <a:buSzPts val="1850"/>
              <a:buNone/>
              <a:defRPr sz="1757"/>
            </a:lvl3pPr>
            <a:lvl4pPr lvl="3" algn="ctr">
              <a:lnSpc>
                <a:spcPct val="90000"/>
              </a:lnSpc>
              <a:spcBef>
                <a:spcPts val="488"/>
              </a:spcBef>
              <a:spcAft>
                <a:spcPts val="0"/>
              </a:spcAft>
              <a:buClr>
                <a:schemeClr val="dk1"/>
              </a:buClr>
              <a:buSzPts val="1644"/>
              <a:buNone/>
              <a:defRPr sz="1561"/>
            </a:lvl4pPr>
            <a:lvl5pPr lvl="4" algn="ctr">
              <a:lnSpc>
                <a:spcPct val="90000"/>
              </a:lnSpc>
              <a:spcBef>
                <a:spcPts val="488"/>
              </a:spcBef>
              <a:spcAft>
                <a:spcPts val="0"/>
              </a:spcAft>
              <a:buClr>
                <a:schemeClr val="dk1"/>
              </a:buClr>
              <a:buSzPts val="1644"/>
              <a:buNone/>
              <a:defRPr sz="1561"/>
            </a:lvl5pPr>
            <a:lvl6pPr lvl="5" algn="ctr">
              <a:lnSpc>
                <a:spcPct val="90000"/>
              </a:lnSpc>
              <a:spcBef>
                <a:spcPts val="488"/>
              </a:spcBef>
              <a:spcAft>
                <a:spcPts val="0"/>
              </a:spcAft>
              <a:buClr>
                <a:schemeClr val="dk1"/>
              </a:buClr>
              <a:buSzPts val="1644"/>
              <a:buNone/>
              <a:defRPr sz="1561"/>
            </a:lvl6pPr>
            <a:lvl7pPr lvl="6" algn="ctr">
              <a:lnSpc>
                <a:spcPct val="90000"/>
              </a:lnSpc>
              <a:spcBef>
                <a:spcPts val="488"/>
              </a:spcBef>
              <a:spcAft>
                <a:spcPts val="0"/>
              </a:spcAft>
              <a:buClr>
                <a:schemeClr val="dk1"/>
              </a:buClr>
              <a:buSzPts val="1644"/>
              <a:buNone/>
              <a:defRPr sz="1561"/>
            </a:lvl7pPr>
            <a:lvl8pPr lvl="7" algn="ctr">
              <a:lnSpc>
                <a:spcPct val="90000"/>
              </a:lnSpc>
              <a:spcBef>
                <a:spcPts val="488"/>
              </a:spcBef>
              <a:spcAft>
                <a:spcPts val="0"/>
              </a:spcAft>
              <a:buClr>
                <a:schemeClr val="dk1"/>
              </a:buClr>
              <a:buSzPts val="1644"/>
              <a:buNone/>
              <a:defRPr sz="1561"/>
            </a:lvl8pPr>
            <a:lvl9pPr lvl="8" algn="ctr">
              <a:lnSpc>
                <a:spcPct val="90000"/>
              </a:lnSpc>
              <a:spcBef>
                <a:spcPts val="488"/>
              </a:spcBef>
              <a:spcAft>
                <a:spcPts val="0"/>
              </a:spcAft>
              <a:buClr>
                <a:schemeClr val="dk1"/>
              </a:buClr>
              <a:buSzPts val="1644"/>
              <a:buNone/>
              <a:defRPr sz="1561"/>
            </a:lvl9pPr>
          </a:lstStyle>
          <a:p>
            <a:endParaRPr/>
          </a:p>
        </p:txBody>
      </p:sp>
      <p:sp>
        <p:nvSpPr>
          <p:cNvPr id="20" name="Google Shape;20;p627"/>
          <p:cNvSpPr txBox="1">
            <a:spLocks noGrp="1"/>
          </p:cNvSpPr>
          <p:nvPr>
            <p:ph type="dt" idx="10"/>
          </p:nvPr>
        </p:nvSpPr>
        <p:spPr>
          <a:xfrm>
            <a:off x="838201" y="6356351"/>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1" name="Google Shape;21;p627"/>
          <p:cNvSpPr txBox="1">
            <a:spLocks noGrp="1"/>
          </p:cNvSpPr>
          <p:nvPr>
            <p:ph type="ftr" idx="11"/>
          </p:nvPr>
        </p:nvSpPr>
        <p:spPr>
          <a:xfrm>
            <a:off x="4038600" y="6356351"/>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2" name="Google Shape;22;p627"/>
          <p:cNvSpPr txBox="1">
            <a:spLocks noGrp="1"/>
          </p:cNvSpPr>
          <p:nvPr>
            <p:ph type="sldNum" idx="12"/>
          </p:nvPr>
        </p:nvSpPr>
        <p:spPr>
          <a:xfrm>
            <a:off x="8610600" y="6356351"/>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a:p>
        </p:txBody>
      </p:sp>
    </p:spTree>
    <p:extLst>
      <p:ext uri="{BB962C8B-B14F-4D97-AF65-F5344CB8AC3E}">
        <p14:creationId xmlns:p14="http://schemas.microsoft.com/office/powerpoint/2010/main" val="1464580634"/>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52.xml><?xml version="1.0" encoding="utf-8"?>
<p:sldLayout xmlns:a="http://schemas.openxmlformats.org/drawingml/2006/main" xmlns:r="http://schemas.openxmlformats.org/officeDocument/2006/relationships" xmlns:p="http://schemas.openxmlformats.org/presentationml/2006/main" matchingName="Title and Content" type="obj">
  <p:cSld name="Title and Content">
    <p:spTree>
      <p:nvGrpSpPr>
        <p:cNvPr id="1" name="Shape 26"/>
        <p:cNvGrpSpPr/>
        <p:nvPr/>
      </p:nvGrpSpPr>
      <p:grpSpPr>
        <a:xfrm>
          <a:off x="0" y="0"/>
          <a:ext cx="0" cy="0"/>
          <a:chOff x="0" y="0"/>
          <a:chExt cx="0" cy="0"/>
        </a:xfrm>
      </p:grpSpPr>
      <p:sp>
        <p:nvSpPr>
          <p:cNvPr id="27" name="Google Shape;27;p628"/>
          <p:cNvSpPr txBox="1">
            <a:spLocks noGrp="1"/>
          </p:cNvSpPr>
          <p:nvPr>
            <p:ph type="title"/>
          </p:nvPr>
        </p:nvSpPr>
        <p:spPr>
          <a:xfrm>
            <a:off x="838200" y="365126"/>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8" name="Google Shape;28;p628"/>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34111" lvl="0" indent="-325584" algn="l">
              <a:lnSpc>
                <a:spcPct val="90000"/>
              </a:lnSpc>
              <a:spcBef>
                <a:spcPts val="976"/>
              </a:spcBef>
              <a:spcAft>
                <a:spcPts val="0"/>
              </a:spcAft>
              <a:buClr>
                <a:schemeClr val="dk1"/>
              </a:buClr>
              <a:buSzPts val="1800"/>
              <a:buChar char="•"/>
              <a:defRPr/>
            </a:lvl1pPr>
            <a:lvl2pPr marL="868223" lvl="1" indent="-325584" algn="l">
              <a:lnSpc>
                <a:spcPct val="90000"/>
              </a:lnSpc>
              <a:spcBef>
                <a:spcPts val="488"/>
              </a:spcBef>
              <a:spcAft>
                <a:spcPts val="0"/>
              </a:spcAft>
              <a:buClr>
                <a:schemeClr val="dk1"/>
              </a:buClr>
              <a:buSzPts val="1800"/>
              <a:buChar char="•"/>
              <a:defRPr/>
            </a:lvl2pPr>
            <a:lvl3pPr marL="1302334" lvl="2" indent="-325584" algn="l">
              <a:lnSpc>
                <a:spcPct val="90000"/>
              </a:lnSpc>
              <a:spcBef>
                <a:spcPts val="488"/>
              </a:spcBef>
              <a:spcAft>
                <a:spcPts val="0"/>
              </a:spcAft>
              <a:buClr>
                <a:schemeClr val="dk1"/>
              </a:buClr>
              <a:buSzPts val="1800"/>
              <a:buChar char="•"/>
              <a:defRPr/>
            </a:lvl3pPr>
            <a:lvl4pPr marL="1736446" lvl="3" indent="-325584" algn="l">
              <a:lnSpc>
                <a:spcPct val="90000"/>
              </a:lnSpc>
              <a:spcBef>
                <a:spcPts val="488"/>
              </a:spcBef>
              <a:spcAft>
                <a:spcPts val="0"/>
              </a:spcAft>
              <a:buClr>
                <a:schemeClr val="dk1"/>
              </a:buClr>
              <a:buSzPts val="1800"/>
              <a:buChar char="•"/>
              <a:defRPr/>
            </a:lvl4pPr>
            <a:lvl5pPr marL="2170557" lvl="4" indent="-325584" algn="l">
              <a:lnSpc>
                <a:spcPct val="90000"/>
              </a:lnSpc>
              <a:spcBef>
                <a:spcPts val="488"/>
              </a:spcBef>
              <a:spcAft>
                <a:spcPts val="0"/>
              </a:spcAft>
              <a:buClr>
                <a:schemeClr val="dk1"/>
              </a:buClr>
              <a:buSzPts val="1800"/>
              <a:buChar char="•"/>
              <a:defRPr/>
            </a:lvl5pPr>
            <a:lvl6pPr marL="2604668" lvl="5" indent="-325584" algn="l">
              <a:lnSpc>
                <a:spcPct val="90000"/>
              </a:lnSpc>
              <a:spcBef>
                <a:spcPts val="488"/>
              </a:spcBef>
              <a:spcAft>
                <a:spcPts val="0"/>
              </a:spcAft>
              <a:buClr>
                <a:schemeClr val="dk1"/>
              </a:buClr>
              <a:buSzPts val="1800"/>
              <a:buChar char="•"/>
              <a:defRPr/>
            </a:lvl6pPr>
            <a:lvl7pPr marL="3038780" lvl="6" indent="-325584" algn="l">
              <a:lnSpc>
                <a:spcPct val="90000"/>
              </a:lnSpc>
              <a:spcBef>
                <a:spcPts val="488"/>
              </a:spcBef>
              <a:spcAft>
                <a:spcPts val="0"/>
              </a:spcAft>
              <a:buClr>
                <a:schemeClr val="dk1"/>
              </a:buClr>
              <a:buSzPts val="1800"/>
              <a:buChar char="•"/>
              <a:defRPr/>
            </a:lvl7pPr>
            <a:lvl8pPr marL="3472891" lvl="7" indent="-325584" algn="l">
              <a:lnSpc>
                <a:spcPct val="90000"/>
              </a:lnSpc>
              <a:spcBef>
                <a:spcPts val="488"/>
              </a:spcBef>
              <a:spcAft>
                <a:spcPts val="0"/>
              </a:spcAft>
              <a:buClr>
                <a:schemeClr val="dk1"/>
              </a:buClr>
              <a:buSzPts val="1800"/>
              <a:buChar char="•"/>
              <a:defRPr/>
            </a:lvl8pPr>
            <a:lvl9pPr marL="3907003" lvl="8" indent="-325584" algn="l">
              <a:lnSpc>
                <a:spcPct val="90000"/>
              </a:lnSpc>
              <a:spcBef>
                <a:spcPts val="488"/>
              </a:spcBef>
              <a:spcAft>
                <a:spcPts val="0"/>
              </a:spcAft>
              <a:buClr>
                <a:schemeClr val="dk1"/>
              </a:buClr>
              <a:buSzPts val="1800"/>
              <a:buChar char="•"/>
              <a:defRPr/>
            </a:lvl9pPr>
          </a:lstStyle>
          <a:p>
            <a:endParaRPr/>
          </a:p>
        </p:txBody>
      </p:sp>
      <p:sp>
        <p:nvSpPr>
          <p:cNvPr id="29" name="Google Shape;29;p628"/>
          <p:cNvSpPr txBox="1">
            <a:spLocks noGrp="1"/>
          </p:cNvSpPr>
          <p:nvPr>
            <p:ph type="dt" idx="10"/>
          </p:nvPr>
        </p:nvSpPr>
        <p:spPr>
          <a:xfrm>
            <a:off x="838201" y="6356351"/>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0" name="Google Shape;30;p628"/>
          <p:cNvSpPr txBox="1">
            <a:spLocks noGrp="1"/>
          </p:cNvSpPr>
          <p:nvPr>
            <p:ph type="ftr" idx="11"/>
          </p:nvPr>
        </p:nvSpPr>
        <p:spPr>
          <a:xfrm>
            <a:off x="4038600" y="6356351"/>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1" name="Google Shape;31;p628"/>
          <p:cNvSpPr txBox="1">
            <a:spLocks noGrp="1"/>
          </p:cNvSpPr>
          <p:nvPr>
            <p:ph type="sldNum" idx="12"/>
          </p:nvPr>
        </p:nvSpPr>
        <p:spPr>
          <a:xfrm>
            <a:off x="8610600" y="6356351"/>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a:p>
        </p:txBody>
      </p:sp>
    </p:spTree>
    <p:extLst>
      <p:ext uri="{BB962C8B-B14F-4D97-AF65-F5344CB8AC3E}">
        <p14:creationId xmlns:p14="http://schemas.microsoft.com/office/powerpoint/2010/main" val="68456725"/>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matchingName="Section Header" type="secHead">
  <p:cSld name="Section Header">
    <p:spTree>
      <p:nvGrpSpPr>
        <p:cNvPr id="1" name="Shape 32"/>
        <p:cNvGrpSpPr/>
        <p:nvPr/>
      </p:nvGrpSpPr>
      <p:grpSpPr>
        <a:xfrm>
          <a:off x="0" y="0"/>
          <a:ext cx="0" cy="0"/>
          <a:chOff x="0" y="0"/>
          <a:chExt cx="0" cy="0"/>
        </a:xfrm>
      </p:grpSpPr>
      <p:sp>
        <p:nvSpPr>
          <p:cNvPr id="33" name="Google Shape;33;p629"/>
          <p:cNvSpPr txBox="1">
            <a:spLocks noGrp="1"/>
          </p:cNvSpPr>
          <p:nvPr>
            <p:ph type="title"/>
          </p:nvPr>
        </p:nvSpPr>
        <p:spPr>
          <a:xfrm>
            <a:off x="831850" y="1709739"/>
            <a:ext cx="10515600" cy="2852737"/>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6165"/>
              <a:buFont typeface="Calibri"/>
              <a:buNone/>
              <a:defRPr sz="5854"/>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4" name="Google Shape;34;p629"/>
          <p:cNvSpPr txBox="1">
            <a:spLocks noGrp="1"/>
          </p:cNvSpPr>
          <p:nvPr>
            <p:ph type="body" idx="1"/>
          </p:nvPr>
        </p:nvSpPr>
        <p:spPr>
          <a:xfrm>
            <a:off x="831850" y="4589464"/>
            <a:ext cx="10515600" cy="1500187"/>
          </a:xfrm>
          <a:prstGeom prst="rect">
            <a:avLst/>
          </a:prstGeom>
          <a:noFill/>
          <a:ln>
            <a:noFill/>
          </a:ln>
        </p:spPr>
        <p:txBody>
          <a:bodyPr spcFirstLastPara="1" wrap="square" lIns="91425" tIns="45700" rIns="91425" bIns="45700" anchor="t" anchorCtr="0">
            <a:normAutofit/>
          </a:bodyPr>
          <a:lstStyle>
            <a:lvl1pPr marL="434111" lvl="0" indent="-217056" algn="l">
              <a:lnSpc>
                <a:spcPct val="90000"/>
              </a:lnSpc>
              <a:spcBef>
                <a:spcPts val="976"/>
              </a:spcBef>
              <a:spcAft>
                <a:spcPts val="0"/>
              </a:spcAft>
              <a:buClr>
                <a:srgbClr val="888888"/>
              </a:buClr>
              <a:buSzPts val="2466"/>
              <a:buNone/>
              <a:defRPr sz="2341">
                <a:solidFill>
                  <a:srgbClr val="888888"/>
                </a:solidFill>
              </a:defRPr>
            </a:lvl1pPr>
            <a:lvl2pPr marL="868223" lvl="1" indent="-217056" algn="l">
              <a:lnSpc>
                <a:spcPct val="90000"/>
              </a:lnSpc>
              <a:spcBef>
                <a:spcPts val="488"/>
              </a:spcBef>
              <a:spcAft>
                <a:spcPts val="0"/>
              </a:spcAft>
              <a:buClr>
                <a:srgbClr val="888888"/>
              </a:buClr>
              <a:buSzPts val="2055"/>
              <a:buNone/>
              <a:defRPr sz="1951">
                <a:solidFill>
                  <a:srgbClr val="888888"/>
                </a:solidFill>
              </a:defRPr>
            </a:lvl2pPr>
            <a:lvl3pPr marL="1302334" lvl="2" indent="-217056" algn="l">
              <a:lnSpc>
                <a:spcPct val="90000"/>
              </a:lnSpc>
              <a:spcBef>
                <a:spcPts val="488"/>
              </a:spcBef>
              <a:spcAft>
                <a:spcPts val="0"/>
              </a:spcAft>
              <a:buClr>
                <a:srgbClr val="888888"/>
              </a:buClr>
              <a:buSzPts val="1850"/>
              <a:buNone/>
              <a:defRPr sz="1757">
                <a:solidFill>
                  <a:srgbClr val="888888"/>
                </a:solidFill>
              </a:defRPr>
            </a:lvl3pPr>
            <a:lvl4pPr marL="1736446" lvl="3" indent="-217056" algn="l">
              <a:lnSpc>
                <a:spcPct val="90000"/>
              </a:lnSpc>
              <a:spcBef>
                <a:spcPts val="488"/>
              </a:spcBef>
              <a:spcAft>
                <a:spcPts val="0"/>
              </a:spcAft>
              <a:buClr>
                <a:srgbClr val="888888"/>
              </a:buClr>
              <a:buSzPts val="1644"/>
              <a:buNone/>
              <a:defRPr sz="1561">
                <a:solidFill>
                  <a:srgbClr val="888888"/>
                </a:solidFill>
              </a:defRPr>
            </a:lvl4pPr>
            <a:lvl5pPr marL="2170557" lvl="4" indent="-217056" algn="l">
              <a:lnSpc>
                <a:spcPct val="90000"/>
              </a:lnSpc>
              <a:spcBef>
                <a:spcPts val="488"/>
              </a:spcBef>
              <a:spcAft>
                <a:spcPts val="0"/>
              </a:spcAft>
              <a:buClr>
                <a:srgbClr val="888888"/>
              </a:buClr>
              <a:buSzPts val="1644"/>
              <a:buNone/>
              <a:defRPr sz="1561">
                <a:solidFill>
                  <a:srgbClr val="888888"/>
                </a:solidFill>
              </a:defRPr>
            </a:lvl5pPr>
            <a:lvl6pPr marL="2604668" lvl="5" indent="-217056" algn="l">
              <a:lnSpc>
                <a:spcPct val="90000"/>
              </a:lnSpc>
              <a:spcBef>
                <a:spcPts val="488"/>
              </a:spcBef>
              <a:spcAft>
                <a:spcPts val="0"/>
              </a:spcAft>
              <a:buClr>
                <a:srgbClr val="888888"/>
              </a:buClr>
              <a:buSzPts val="1644"/>
              <a:buNone/>
              <a:defRPr sz="1561">
                <a:solidFill>
                  <a:srgbClr val="888888"/>
                </a:solidFill>
              </a:defRPr>
            </a:lvl6pPr>
            <a:lvl7pPr marL="3038780" lvl="6" indent="-217056" algn="l">
              <a:lnSpc>
                <a:spcPct val="90000"/>
              </a:lnSpc>
              <a:spcBef>
                <a:spcPts val="488"/>
              </a:spcBef>
              <a:spcAft>
                <a:spcPts val="0"/>
              </a:spcAft>
              <a:buClr>
                <a:srgbClr val="888888"/>
              </a:buClr>
              <a:buSzPts val="1644"/>
              <a:buNone/>
              <a:defRPr sz="1561">
                <a:solidFill>
                  <a:srgbClr val="888888"/>
                </a:solidFill>
              </a:defRPr>
            </a:lvl7pPr>
            <a:lvl8pPr marL="3472891" lvl="7" indent="-217056" algn="l">
              <a:lnSpc>
                <a:spcPct val="90000"/>
              </a:lnSpc>
              <a:spcBef>
                <a:spcPts val="488"/>
              </a:spcBef>
              <a:spcAft>
                <a:spcPts val="0"/>
              </a:spcAft>
              <a:buClr>
                <a:srgbClr val="888888"/>
              </a:buClr>
              <a:buSzPts val="1644"/>
              <a:buNone/>
              <a:defRPr sz="1561">
                <a:solidFill>
                  <a:srgbClr val="888888"/>
                </a:solidFill>
              </a:defRPr>
            </a:lvl8pPr>
            <a:lvl9pPr marL="3907003" lvl="8" indent="-217056" algn="l">
              <a:lnSpc>
                <a:spcPct val="90000"/>
              </a:lnSpc>
              <a:spcBef>
                <a:spcPts val="488"/>
              </a:spcBef>
              <a:spcAft>
                <a:spcPts val="0"/>
              </a:spcAft>
              <a:buClr>
                <a:srgbClr val="888888"/>
              </a:buClr>
              <a:buSzPts val="1644"/>
              <a:buNone/>
              <a:defRPr sz="1561">
                <a:solidFill>
                  <a:srgbClr val="888888"/>
                </a:solidFill>
              </a:defRPr>
            </a:lvl9pPr>
          </a:lstStyle>
          <a:p>
            <a:endParaRPr/>
          </a:p>
        </p:txBody>
      </p:sp>
      <p:sp>
        <p:nvSpPr>
          <p:cNvPr id="35" name="Google Shape;35;p629"/>
          <p:cNvSpPr txBox="1">
            <a:spLocks noGrp="1"/>
          </p:cNvSpPr>
          <p:nvPr>
            <p:ph type="dt" idx="10"/>
          </p:nvPr>
        </p:nvSpPr>
        <p:spPr>
          <a:xfrm>
            <a:off x="838201" y="6356351"/>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6" name="Google Shape;36;p629"/>
          <p:cNvSpPr txBox="1">
            <a:spLocks noGrp="1"/>
          </p:cNvSpPr>
          <p:nvPr>
            <p:ph type="ftr" idx="11"/>
          </p:nvPr>
        </p:nvSpPr>
        <p:spPr>
          <a:xfrm>
            <a:off x="4038600" y="6356351"/>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7" name="Google Shape;37;p629"/>
          <p:cNvSpPr txBox="1">
            <a:spLocks noGrp="1"/>
          </p:cNvSpPr>
          <p:nvPr>
            <p:ph type="sldNum" idx="12"/>
          </p:nvPr>
        </p:nvSpPr>
        <p:spPr>
          <a:xfrm>
            <a:off x="8610600" y="6356351"/>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a:p>
        </p:txBody>
      </p:sp>
    </p:spTree>
    <p:extLst>
      <p:ext uri="{BB962C8B-B14F-4D97-AF65-F5344CB8AC3E}">
        <p14:creationId xmlns:p14="http://schemas.microsoft.com/office/powerpoint/2010/main" val="1374851973"/>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matchingName="Two Content" type="twoObj">
  <p:cSld name="Two Content">
    <p:spTree>
      <p:nvGrpSpPr>
        <p:cNvPr id="1" name="Shape 38"/>
        <p:cNvGrpSpPr/>
        <p:nvPr/>
      </p:nvGrpSpPr>
      <p:grpSpPr>
        <a:xfrm>
          <a:off x="0" y="0"/>
          <a:ext cx="0" cy="0"/>
          <a:chOff x="0" y="0"/>
          <a:chExt cx="0" cy="0"/>
        </a:xfrm>
      </p:grpSpPr>
      <p:sp>
        <p:nvSpPr>
          <p:cNvPr id="39" name="Google Shape;39;p630"/>
          <p:cNvSpPr txBox="1">
            <a:spLocks noGrp="1"/>
          </p:cNvSpPr>
          <p:nvPr>
            <p:ph type="title"/>
          </p:nvPr>
        </p:nvSpPr>
        <p:spPr>
          <a:xfrm>
            <a:off x="838200" y="365126"/>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0" name="Google Shape;40;p630"/>
          <p:cNvSpPr txBox="1">
            <a:spLocks noGrp="1"/>
          </p:cNvSpPr>
          <p:nvPr>
            <p:ph type="body" idx="1"/>
          </p:nvPr>
        </p:nvSpPr>
        <p:spPr>
          <a:xfrm>
            <a:off x="838201" y="1825625"/>
            <a:ext cx="5181600" cy="4351338"/>
          </a:xfrm>
          <a:prstGeom prst="rect">
            <a:avLst/>
          </a:prstGeom>
          <a:noFill/>
          <a:ln>
            <a:noFill/>
          </a:ln>
        </p:spPr>
        <p:txBody>
          <a:bodyPr spcFirstLastPara="1" wrap="square" lIns="91425" tIns="45700" rIns="91425" bIns="45700" anchor="t" anchorCtr="0">
            <a:normAutofit/>
          </a:bodyPr>
          <a:lstStyle>
            <a:lvl1pPr marL="434111" lvl="0" indent="-325584" algn="l">
              <a:lnSpc>
                <a:spcPct val="90000"/>
              </a:lnSpc>
              <a:spcBef>
                <a:spcPts val="976"/>
              </a:spcBef>
              <a:spcAft>
                <a:spcPts val="0"/>
              </a:spcAft>
              <a:buClr>
                <a:schemeClr val="dk1"/>
              </a:buClr>
              <a:buSzPts val="1800"/>
              <a:buChar char="•"/>
              <a:defRPr/>
            </a:lvl1pPr>
            <a:lvl2pPr marL="868223" lvl="1" indent="-325584" algn="l">
              <a:lnSpc>
                <a:spcPct val="90000"/>
              </a:lnSpc>
              <a:spcBef>
                <a:spcPts val="488"/>
              </a:spcBef>
              <a:spcAft>
                <a:spcPts val="0"/>
              </a:spcAft>
              <a:buClr>
                <a:schemeClr val="dk1"/>
              </a:buClr>
              <a:buSzPts val="1800"/>
              <a:buChar char="•"/>
              <a:defRPr/>
            </a:lvl2pPr>
            <a:lvl3pPr marL="1302334" lvl="2" indent="-325584" algn="l">
              <a:lnSpc>
                <a:spcPct val="90000"/>
              </a:lnSpc>
              <a:spcBef>
                <a:spcPts val="488"/>
              </a:spcBef>
              <a:spcAft>
                <a:spcPts val="0"/>
              </a:spcAft>
              <a:buClr>
                <a:schemeClr val="dk1"/>
              </a:buClr>
              <a:buSzPts val="1800"/>
              <a:buChar char="•"/>
              <a:defRPr/>
            </a:lvl3pPr>
            <a:lvl4pPr marL="1736446" lvl="3" indent="-325584" algn="l">
              <a:lnSpc>
                <a:spcPct val="90000"/>
              </a:lnSpc>
              <a:spcBef>
                <a:spcPts val="488"/>
              </a:spcBef>
              <a:spcAft>
                <a:spcPts val="0"/>
              </a:spcAft>
              <a:buClr>
                <a:schemeClr val="dk1"/>
              </a:buClr>
              <a:buSzPts val="1800"/>
              <a:buChar char="•"/>
              <a:defRPr/>
            </a:lvl4pPr>
            <a:lvl5pPr marL="2170557" lvl="4" indent="-325584" algn="l">
              <a:lnSpc>
                <a:spcPct val="90000"/>
              </a:lnSpc>
              <a:spcBef>
                <a:spcPts val="488"/>
              </a:spcBef>
              <a:spcAft>
                <a:spcPts val="0"/>
              </a:spcAft>
              <a:buClr>
                <a:schemeClr val="dk1"/>
              </a:buClr>
              <a:buSzPts val="1800"/>
              <a:buChar char="•"/>
              <a:defRPr/>
            </a:lvl5pPr>
            <a:lvl6pPr marL="2604668" lvl="5" indent="-325584" algn="l">
              <a:lnSpc>
                <a:spcPct val="90000"/>
              </a:lnSpc>
              <a:spcBef>
                <a:spcPts val="488"/>
              </a:spcBef>
              <a:spcAft>
                <a:spcPts val="0"/>
              </a:spcAft>
              <a:buClr>
                <a:schemeClr val="dk1"/>
              </a:buClr>
              <a:buSzPts val="1800"/>
              <a:buChar char="•"/>
              <a:defRPr/>
            </a:lvl6pPr>
            <a:lvl7pPr marL="3038780" lvl="6" indent="-325584" algn="l">
              <a:lnSpc>
                <a:spcPct val="90000"/>
              </a:lnSpc>
              <a:spcBef>
                <a:spcPts val="488"/>
              </a:spcBef>
              <a:spcAft>
                <a:spcPts val="0"/>
              </a:spcAft>
              <a:buClr>
                <a:schemeClr val="dk1"/>
              </a:buClr>
              <a:buSzPts val="1800"/>
              <a:buChar char="•"/>
              <a:defRPr/>
            </a:lvl7pPr>
            <a:lvl8pPr marL="3472891" lvl="7" indent="-325584" algn="l">
              <a:lnSpc>
                <a:spcPct val="90000"/>
              </a:lnSpc>
              <a:spcBef>
                <a:spcPts val="488"/>
              </a:spcBef>
              <a:spcAft>
                <a:spcPts val="0"/>
              </a:spcAft>
              <a:buClr>
                <a:schemeClr val="dk1"/>
              </a:buClr>
              <a:buSzPts val="1800"/>
              <a:buChar char="•"/>
              <a:defRPr/>
            </a:lvl8pPr>
            <a:lvl9pPr marL="3907003" lvl="8" indent="-325584" algn="l">
              <a:lnSpc>
                <a:spcPct val="90000"/>
              </a:lnSpc>
              <a:spcBef>
                <a:spcPts val="488"/>
              </a:spcBef>
              <a:spcAft>
                <a:spcPts val="0"/>
              </a:spcAft>
              <a:buClr>
                <a:schemeClr val="dk1"/>
              </a:buClr>
              <a:buSzPts val="1800"/>
              <a:buChar char="•"/>
              <a:defRPr/>
            </a:lvl9pPr>
          </a:lstStyle>
          <a:p>
            <a:endParaRPr/>
          </a:p>
        </p:txBody>
      </p:sp>
      <p:sp>
        <p:nvSpPr>
          <p:cNvPr id="41" name="Google Shape;41;p630"/>
          <p:cNvSpPr txBox="1">
            <a:spLocks noGrp="1"/>
          </p:cNvSpPr>
          <p:nvPr>
            <p:ph type="body" idx="2"/>
          </p:nvPr>
        </p:nvSpPr>
        <p:spPr>
          <a:xfrm>
            <a:off x="6172200" y="1825625"/>
            <a:ext cx="5181600" cy="4351338"/>
          </a:xfrm>
          <a:prstGeom prst="rect">
            <a:avLst/>
          </a:prstGeom>
          <a:noFill/>
          <a:ln>
            <a:noFill/>
          </a:ln>
        </p:spPr>
        <p:txBody>
          <a:bodyPr spcFirstLastPara="1" wrap="square" lIns="91425" tIns="45700" rIns="91425" bIns="45700" anchor="t" anchorCtr="0">
            <a:normAutofit/>
          </a:bodyPr>
          <a:lstStyle>
            <a:lvl1pPr marL="434111" lvl="0" indent="-325584" algn="l">
              <a:lnSpc>
                <a:spcPct val="90000"/>
              </a:lnSpc>
              <a:spcBef>
                <a:spcPts val="976"/>
              </a:spcBef>
              <a:spcAft>
                <a:spcPts val="0"/>
              </a:spcAft>
              <a:buClr>
                <a:schemeClr val="dk1"/>
              </a:buClr>
              <a:buSzPts val="1800"/>
              <a:buChar char="•"/>
              <a:defRPr/>
            </a:lvl1pPr>
            <a:lvl2pPr marL="868223" lvl="1" indent="-325584" algn="l">
              <a:lnSpc>
                <a:spcPct val="90000"/>
              </a:lnSpc>
              <a:spcBef>
                <a:spcPts val="488"/>
              </a:spcBef>
              <a:spcAft>
                <a:spcPts val="0"/>
              </a:spcAft>
              <a:buClr>
                <a:schemeClr val="dk1"/>
              </a:buClr>
              <a:buSzPts val="1800"/>
              <a:buChar char="•"/>
              <a:defRPr/>
            </a:lvl2pPr>
            <a:lvl3pPr marL="1302334" lvl="2" indent="-325584" algn="l">
              <a:lnSpc>
                <a:spcPct val="90000"/>
              </a:lnSpc>
              <a:spcBef>
                <a:spcPts val="488"/>
              </a:spcBef>
              <a:spcAft>
                <a:spcPts val="0"/>
              </a:spcAft>
              <a:buClr>
                <a:schemeClr val="dk1"/>
              </a:buClr>
              <a:buSzPts val="1800"/>
              <a:buChar char="•"/>
              <a:defRPr/>
            </a:lvl3pPr>
            <a:lvl4pPr marL="1736446" lvl="3" indent="-325584" algn="l">
              <a:lnSpc>
                <a:spcPct val="90000"/>
              </a:lnSpc>
              <a:spcBef>
                <a:spcPts val="488"/>
              </a:spcBef>
              <a:spcAft>
                <a:spcPts val="0"/>
              </a:spcAft>
              <a:buClr>
                <a:schemeClr val="dk1"/>
              </a:buClr>
              <a:buSzPts val="1800"/>
              <a:buChar char="•"/>
              <a:defRPr/>
            </a:lvl4pPr>
            <a:lvl5pPr marL="2170557" lvl="4" indent="-325584" algn="l">
              <a:lnSpc>
                <a:spcPct val="90000"/>
              </a:lnSpc>
              <a:spcBef>
                <a:spcPts val="488"/>
              </a:spcBef>
              <a:spcAft>
                <a:spcPts val="0"/>
              </a:spcAft>
              <a:buClr>
                <a:schemeClr val="dk1"/>
              </a:buClr>
              <a:buSzPts val="1800"/>
              <a:buChar char="•"/>
              <a:defRPr/>
            </a:lvl5pPr>
            <a:lvl6pPr marL="2604668" lvl="5" indent="-325584" algn="l">
              <a:lnSpc>
                <a:spcPct val="90000"/>
              </a:lnSpc>
              <a:spcBef>
                <a:spcPts val="488"/>
              </a:spcBef>
              <a:spcAft>
                <a:spcPts val="0"/>
              </a:spcAft>
              <a:buClr>
                <a:schemeClr val="dk1"/>
              </a:buClr>
              <a:buSzPts val="1800"/>
              <a:buChar char="•"/>
              <a:defRPr/>
            </a:lvl6pPr>
            <a:lvl7pPr marL="3038780" lvl="6" indent="-325584" algn="l">
              <a:lnSpc>
                <a:spcPct val="90000"/>
              </a:lnSpc>
              <a:spcBef>
                <a:spcPts val="488"/>
              </a:spcBef>
              <a:spcAft>
                <a:spcPts val="0"/>
              </a:spcAft>
              <a:buClr>
                <a:schemeClr val="dk1"/>
              </a:buClr>
              <a:buSzPts val="1800"/>
              <a:buChar char="•"/>
              <a:defRPr/>
            </a:lvl7pPr>
            <a:lvl8pPr marL="3472891" lvl="7" indent="-325584" algn="l">
              <a:lnSpc>
                <a:spcPct val="90000"/>
              </a:lnSpc>
              <a:spcBef>
                <a:spcPts val="488"/>
              </a:spcBef>
              <a:spcAft>
                <a:spcPts val="0"/>
              </a:spcAft>
              <a:buClr>
                <a:schemeClr val="dk1"/>
              </a:buClr>
              <a:buSzPts val="1800"/>
              <a:buChar char="•"/>
              <a:defRPr/>
            </a:lvl8pPr>
            <a:lvl9pPr marL="3907003" lvl="8" indent="-325584" algn="l">
              <a:lnSpc>
                <a:spcPct val="90000"/>
              </a:lnSpc>
              <a:spcBef>
                <a:spcPts val="488"/>
              </a:spcBef>
              <a:spcAft>
                <a:spcPts val="0"/>
              </a:spcAft>
              <a:buClr>
                <a:schemeClr val="dk1"/>
              </a:buClr>
              <a:buSzPts val="1800"/>
              <a:buChar char="•"/>
              <a:defRPr/>
            </a:lvl9pPr>
          </a:lstStyle>
          <a:p>
            <a:endParaRPr/>
          </a:p>
        </p:txBody>
      </p:sp>
      <p:sp>
        <p:nvSpPr>
          <p:cNvPr id="42" name="Google Shape;42;p630"/>
          <p:cNvSpPr txBox="1">
            <a:spLocks noGrp="1"/>
          </p:cNvSpPr>
          <p:nvPr>
            <p:ph type="dt" idx="10"/>
          </p:nvPr>
        </p:nvSpPr>
        <p:spPr>
          <a:xfrm>
            <a:off x="838201" y="6356351"/>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3" name="Google Shape;43;p630"/>
          <p:cNvSpPr txBox="1">
            <a:spLocks noGrp="1"/>
          </p:cNvSpPr>
          <p:nvPr>
            <p:ph type="ftr" idx="11"/>
          </p:nvPr>
        </p:nvSpPr>
        <p:spPr>
          <a:xfrm>
            <a:off x="4038600" y="6356351"/>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4" name="Google Shape;44;p630"/>
          <p:cNvSpPr txBox="1">
            <a:spLocks noGrp="1"/>
          </p:cNvSpPr>
          <p:nvPr>
            <p:ph type="sldNum" idx="12"/>
          </p:nvPr>
        </p:nvSpPr>
        <p:spPr>
          <a:xfrm>
            <a:off x="8610600" y="6356351"/>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a:p>
        </p:txBody>
      </p:sp>
    </p:spTree>
    <p:extLst>
      <p:ext uri="{BB962C8B-B14F-4D97-AF65-F5344CB8AC3E}">
        <p14:creationId xmlns:p14="http://schemas.microsoft.com/office/powerpoint/2010/main" val="3830324809"/>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matchingName="Comparison" type="twoTxTwoObj">
  <p:cSld name="Comparison">
    <p:spTree>
      <p:nvGrpSpPr>
        <p:cNvPr id="1" name="Shape 45"/>
        <p:cNvGrpSpPr/>
        <p:nvPr/>
      </p:nvGrpSpPr>
      <p:grpSpPr>
        <a:xfrm>
          <a:off x="0" y="0"/>
          <a:ext cx="0" cy="0"/>
          <a:chOff x="0" y="0"/>
          <a:chExt cx="0" cy="0"/>
        </a:xfrm>
      </p:grpSpPr>
      <p:sp>
        <p:nvSpPr>
          <p:cNvPr id="46" name="Google Shape;46;p631"/>
          <p:cNvSpPr txBox="1">
            <a:spLocks noGrp="1"/>
          </p:cNvSpPr>
          <p:nvPr>
            <p:ph type="title"/>
          </p:nvPr>
        </p:nvSpPr>
        <p:spPr>
          <a:xfrm>
            <a:off x="839788" y="365126"/>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7" name="Google Shape;47;p631"/>
          <p:cNvSpPr txBox="1">
            <a:spLocks noGrp="1"/>
          </p:cNvSpPr>
          <p:nvPr>
            <p:ph type="body" idx="1"/>
          </p:nvPr>
        </p:nvSpPr>
        <p:spPr>
          <a:xfrm>
            <a:off x="839789" y="1681163"/>
            <a:ext cx="5157787" cy="823912"/>
          </a:xfrm>
          <a:prstGeom prst="rect">
            <a:avLst/>
          </a:prstGeom>
          <a:noFill/>
          <a:ln>
            <a:noFill/>
          </a:ln>
        </p:spPr>
        <p:txBody>
          <a:bodyPr spcFirstLastPara="1" wrap="square" lIns="91425" tIns="45700" rIns="91425" bIns="45700" anchor="b" anchorCtr="0">
            <a:normAutofit/>
          </a:bodyPr>
          <a:lstStyle>
            <a:lvl1pPr marL="434111" lvl="0" indent="-217056" algn="l">
              <a:lnSpc>
                <a:spcPct val="90000"/>
              </a:lnSpc>
              <a:spcBef>
                <a:spcPts val="976"/>
              </a:spcBef>
              <a:spcAft>
                <a:spcPts val="0"/>
              </a:spcAft>
              <a:buClr>
                <a:schemeClr val="dk1"/>
              </a:buClr>
              <a:buSzPts val="2466"/>
              <a:buNone/>
              <a:defRPr sz="2341" b="1"/>
            </a:lvl1pPr>
            <a:lvl2pPr marL="868223" lvl="1" indent="-217056" algn="l">
              <a:lnSpc>
                <a:spcPct val="90000"/>
              </a:lnSpc>
              <a:spcBef>
                <a:spcPts val="488"/>
              </a:spcBef>
              <a:spcAft>
                <a:spcPts val="0"/>
              </a:spcAft>
              <a:buClr>
                <a:schemeClr val="dk1"/>
              </a:buClr>
              <a:buSzPts val="2055"/>
              <a:buNone/>
              <a:defRPr sz="1951" b="1"/>
            </a:lvl2pPr>
            <a:lvl3pPr marL="1302334" lvl="2" indent="-217056" algn="l">
              <a:lnSpc>
                <a:spcPct val="90000"/>
              </a:lnSpc>
              <a:spcBef>
                <a:spcPts val="488"/>
              </a:spcBef>
              <a:spcAft>
                <a:spcPts val="0"/>
              </a:spcAft>
              <a:buClr>
                <a:schemeClr val="dk1"/>
              </a:buClr>
              <a:buSzPts val="1850"/>
              <a:buNone/>
              <a:defRPr sz="1757" b="1"/>
            </a:lvl3pPr>
            <a:lvl4pPr marL="1736446" lvl="3" indent="-217056" algn="l">
              <a:lnSpc>
                <a:spcPct val="90000"/>
              </a:lnSpc>
              <a:spcBef>
                <a:spcPts val="488"/>
              </a:spcBef>
              <a:spcAft>
                <a:spcPts val="0"/>
              </a:spcAft>
              <a:buClr>
                <a:schemeClr val="dk1"/>
              </a:buClr>
              <a:buSzPts val="1644"/>
              <a:buNone/>
              <a:defRPr sz="1561" b="1"/>
            </a:lvl4pPr>
            <a:lvl5pPr marL="2170557" lvl="4" indent="-217056" algn="l">
              <a:lnSpc>
                <a:spcPct val="90000"/>
              </a:lnSpc>
              <a:spcBef>
                <a:spcPts val="488"/>
              </a:spcBef>
              <a:spcAft>
                <a:spcPts val="0"/>
              </a:spcAft>
              <a:buClr>
                <a:schemeClr val="dk1"/>
              </a:buClr>
              <a:buSzPts val="1644"/>
              <a:buNone/>
              <a:defRPr sz="1561" b="1"/>
            </a:lvl5pPr>
            <a:lvl6pPr marL="2604668" lvl="5" indent="-217056" algn="l">
              <a:lnSpc>
                <a:spcPct val="90000"/>
              </a:lnSpc>
              <a:spcBef>
                <a:spcPts val="488"/>
              </a:spcBef>
              <a:spcAft>
                <a:spcPts val="0"/>
              </a:spcAft>
              <a:buClr>
                <a:schemeClr val="dk1"/>
              </a:buClr>
              <a:buSzPts val="1644"/>
              <a:buNone/>
              <a:defRPr sz="1561" b="1"/>
            </a:lvl6pPr>
            <a:lvl7pPr marL="3038780" lvl="6" indent="-217056" algn="l">
              <a:lnSpc>
                <a:spcPct val="90000"/>
              </a:lnSpc>
              <a:spcBef>
                <a:spcPts val="488"/>
              </a:spcBef>
              <a:spcAft>
                <a:spcPts val="0"/>
              </a:spcAft>
              <a:buClr>
                <a:schemeClr val="dk1"/>
              </a:buClr>
              <a:buSzPts val="1644"/>
              <a:buNone/>
              <a:defRPr sz="1561" b="1"/>
            </a:lvl7pPr>
            <a:lvl8pPr marL="3472891" lvl="7" indent="-217056" algn="l">
              <a:lnSpc>
                <a:spcPct val="90000"/>
              </a:lnSpc>
              <a:spcBef>
                <a:spcPts val="488"/>
              </a:spcBef>
              <a:spcAft>
                <a:spcPts val="0"/>
              </a:spcAft>
              <a:buClr>
                <a:schemeClr val="dk1"/>
              </a:buClr>
              <a:buSzPts val="1644"/>
              <a:buNone/>
              <a:defRPr sz="1561" b="1"/>
            </a:lvl8pPr>
            <a:lvl9pPr marL="3907003" lvl="8" indent="-217056" algn="l">
              <a:lnSpc>
                <a:spcPct val="90000"/>
              </a:lnSpc>
              <a:spcBef>
                <a:spcPts val="488"/>
              </a:spcBef>
              <a:spcAft>
                <a:spcPts val="0"/>
              </a:spcAft>
              <a:buClr>
                <a:schemeClr val="dk1"/>
              </a:buClr>
              <a:buSzPts val="1644"/>
              <a:buNone/>
              <a:defRPr sz="1561" b="1"/>
            </a:lvl9pPr>
          </a:lstStyle>
          <a:p>
            <a:endParaRPr/>
          </a:p>
        </p:txBody>
      </p:sp>
      <p:sp>
        <p:nvSpPr>
          <p:cNvPr id="48" name="Google Shape;48;p631"/>
          <p:cNvSpPr txBox="1">
            <a:spLocks noGrp="1"/>
          </p:cNvSpPr>
          <p:nvPr>
            <p:ph type="body" idx="2"/>
          </p:nvPr>
        </p:nvSpPr>
        <p:spPr>
          <a:xfrm>
            <a:off x="839789" y="2505075"/>
            <a:ext cx="5157787" cy="3684588"/>
          </a:xfrm>
          <a:prstGeom prst="rect">
            <a:avLst/>
          </a:prstGeom>
          <a:noFill/>
          <a:ln>
            <a:noFill/>
          </a:ln>
        </p:spPr>
        <p:txBody>
          <a:bodyPr spcFirstLastPara="1" wrap="square" lIns="91425" tIns="45700" rIns="91425" bIns="45700" anchor="t" anchorCtr="0">
            <a:normAutofit/>
          </a:bodyPr>
          <a:lstStyle>
            <a:lvl1pPr marL="434111" lvl="0" indent="-325584" algn="l">
              <a:lnSpc>
                <a:spcPct val="90000"/>
              </a:lnSpc>
              <a:spcBef>
                <a:spcPts val="976"/>
              </a:spcBef>
              <a:spcAft>
                <a:spcPts val="0"/>
              </a:spcAft>
              <a:buClr>
                <a:schemeClr val="dk1"/>
              </a:buClr>
              <a:buSzPts val="1800"/>
              <a:buChar char="•"/>
              <a:defRPr/>
            </a:lvl1pPr>
            <a:lvl2pPr marL="868223" lvl="1" indent="-325584" algn="l">
              <a:lnSpc>
                <a:spcPct val="90000"/>
              </a:lnSpc>
              <a:spcBef>
                <a:spcPts val="488"/>
              </a:spcBef>
              <a:spcAft>
                <a:spcPts val="0"/>
              </a:spcAft>
              <a:buClr>
                <a:schemeClr val="dk1"/>
              </a:buClr>
              <a:buSzPts val="1800"/>
              <a:buChar char="•"/>
              <a:defRPr/>
            </a:lvl2pPr>
            <a:lvl3pPr marL="1302334" lvl="2" indent="-325584" algn="l">
              <a:lnSpc>
                <a:spcPct val="90000"/>
              </a:lnSpc>
              <a:spcBef>
                <a:spcPts val="488"/>
              </a:spcBef>
              <a:spcAft>
                <a:spcPts val="0"/>
              </a:spcAft>
              <a:buClr>
                <a:schemeClr val="dk1"/>
              </a:buClr>
              <a:buSzPts val="1800"/>
              <a:buChar char="•"/>
              <a:defRPr/>
            </a:lvl3pPr>
            <a:lvl4pPr marL="1736446" lvl="3" indent="-325584" algn="l">
              <a:lnSpc>
                <a:spcPct val="90000"/>
              </a:lnSpc>
              <a:spcBef>
                <a:spcPts val="488"/>
              </a:spcBef>
              <a:spcAft>
                <a:spcPts val="0"/>
              </a:spcAft>
              <a:buClr>
                <a:schemeClr val="dk1"/>
              </a:buClr>
              <a:buSzPts val="1800"/>
              <a:buChar char="•"/>
              <a:defRPr/>
            </a:lvl4pPr>
            <a:lvl5pPr marL="2170557" lvl="4" indent="-325584" algn="l">
              <a:lnSpc>
                <a:spcPct val="90000"/>
              </a:lnSpc>
              <a:spcBef>
                <a:spcPts val="488"/>
              </a:spcBef>
              <a:spcAft>
                <a:spcPts val="0"/>
              </a:spcAft>
              <a:buClr>
                <a:schemeClr val="dk1"/>
              </a:buClr>
              <a:buSzPts val="1800"/>
              <a:buChar char="•"/>
              <a:defRPr/>
            </a:lvl5pPr>
            <a:lvl6pPr marL="2604668" lvl="5" indent="-325584" algn="l">
              <a:lnSpc>
                <a:spcPct val="90000"/>
              </a:lnSpc>
              <a:spcBef>
                <a:spcPts val="488"/>
              </a:spcBef>
              <a:spcAft>
                <a:spcPts val="0"/>
              </a:spcAft>
              <a:buClr>
                <a:schemeClr val="dk1"/>
              </a:buClr>
              <a:buSzPts val="1800"/>
              <a:buChar char="•"/>
              <a:defRPr/>
            </a:lvl6pPr>
            <a:lvl7pPr marL="3038780" lvl="6" indent="-325584" algn="l">
              <a:lnSpc>
                <a:spcPct val="90000"/>
              </a:lnSpc>
              <a:spcBef>
                <a:spcPts val="488"/>
              </a:spcBef>
              <a:spcAft>
                <a:spcPts val="0"/>
              </a:spcAft>
              <a:buClr>
                <a:schemeClr val="dk1"/>
              </a:buClr>
              <a:buSzPts val="1800"/>
              <a:buChar char="•"/>
              <a:defRPr/>
            </a:lvl7pPr>
            <a:lvl8pPr marL="3472891" lvl="7" indent="-325584" algn="l">
              <a:lnSpc>
                <a:spcPct val="90000"/>
              </a:lnSpc>
              <a:spcBef>
                <a:spcPts val="488"/>
              </a:spcBef>
              <a:spcAft>
                <a:spcPts val="0"/>
              </a:spcAft>
              <a:buClr>
                <a:schemeClr val="dk1"/>
              </a:buClr>
              <a:buSzPts val="1800"/>
              <a:buChar char="•"/>
              <a:defRPr/>
            </a:lvl8pPr>
            <a:lvl9pPr marL="3907003" lvl="8" indent="-325584" algn="l">
              <a:lnSpc>
                <a:spcPct val="90000"/>
              </a:lnSpc>
              <a:spcBef>
                <a:spcPts val="488"/>
              </a:spcBef>
              <a:spcAft>
                <a:spcPts val="0"/>
              </a:spcAft>
              <a:buClr>
                <a:schemeClr val="dk1"/>
              </a:buClr>
              <a:buSzPts val="1800"/>
              <a:buChar char="•"/>
              <a:defRPr/>
            </a:lvl9pPr>
          </a:lstStyle>
          <a:p>
            <a:endParaRPr/>
          </a:p>
        </p:txBody>
      </p:sp>
      <p:sp>
        <p:nvSpPr>
          <p:cNvPr id="49" name="Google Shape;49;p631"/>
          <p:cNvSpPr txBox="1">
            <a:spLocks noGrp="1"/>
          </p:cNvSpPr>
          <p:nvPr>
            <p:ph type="body" idx="3"/>
          </p:nvPr>
        </p:nvSpPr>
        <p:spPr>
          <a:xfrm>
            <a:off x="6172201" y="1681163"/>
            <a:ext cx="5183188" cy="823912"/>
          </a:xfrm>
          <a:prstGeom prst="rect">
            <a:avLst/>
          </a:prstGeom>
          <a:noFill/>
          <a:ln>
            <a:noFill/>
          </a:ln>
        </p:spPr>
        <p:txBody>
          <a:bodyPr spcFirstLastPara="1" wrap="square" lIns="91425" tIns="45700" rIns="91425" bIns="45700" anchor="b" anchorCtr="0">
            <a:normAutofit/>
          </a:bodyPr>
          <a:lstStyle>
            <a:lvl1pPr marL="434111" lvl="0" indent="-217056" algn="l">
              <a:lnSpc>
                <a:spcPct val="90000"/>
              </a:lnSpc>
              <a:spcBef>
                <a:spcPts val="976"/>
              </a:spcBef>
              <a:spcAft>
                <a:spcPts val="0"/>
              </a:spcAft>
              <a:buClr>
                <a:schemeClr val="dk1"/>
              </a:buClr>
              <a:buSzPts val="2466"/>
              <a:buNone/>
              <a:defRPr sz="2341" b="1"/>
            </a:lvl1pPr>
            <a:lvl2pPr marL="868223" lvl="1" indent="-217056" algn="l">
              <a:lnSpc>
                <a:spcPct val="90000"/>
              </a:lnSpc>
              <a:spcBef>
                <a:spcPts val="488"/>
              </a:spcBef>
              <a:spcAft>
                <a:spcPts val="0"/>
              </a:spcAft>
              <a:buClr>
                <a:schemeClr val="dk1"/>
              </a:buClr>
              <a:buSzPts val="2055"/>
              <a:buNone/>
              <a:defRPr sz="1951" b="1"/>
            </a:lvl2pPr>
            <a:lvl3pPr marL="1302334" lvl="2" indent="-217056" algn="l">
              <a:lnSpc>
                <a:spcPct val="90000"/>
              </a:lnSpc>
              <a:spcBef>
                <a:spcPts val="488"/>
              </a:spcBef>
              <a:spcAft>
                <a:spcPts val="0"/>
              </a:spcAft>
              <a:buClr>
                <a:schemeClr val="dk1"/>
              </a:buClr>
              <a:buSzPts val="1850"/>
              <a:buNone/>
              <a:defRPr sz="1757" b="1"/>
            </a:lvl3pPr>
            <a:lvl4pPr marL="1736446" lvl="3" indent="-217056" algn="l">
              <a:lnSpc>
                <a:spcPct val="90000"/>
              </a:lnSpc>
              <a:spcBef>
                <a:spcPts val="488"/>
              </a:spcBef>
              <a:spcAft>
                <a:spcPts val="0"/>
              </a:spcAft>
              <a:buClr>
                <a:schemeClr val="dk1"/>
              </a:buClr>
              <a:buSzPts val="1644"/>
              <a:buNone/>
              <a:defRPr sz="1561" b="1"/>
            </a:lvl4pPr>
            <a:lvl5pPr marL="2170557" lvl="4" indent="-217056" algn="l">
              <a:lnSpc>
                <a:spcPct val="90000"/>
              </a:lnSpc>
              <a:spcBef>
                <a:spcPts val="488"/>
              </a:spcBef>
              <a:spcAft>
                <a:spcPts val="0"/>
              </a:spcAft>
              <a:buClr>
                <a:schemeClr val="dk1"/>
              </a:buClr>
              <a:buSzPts val="1644"/>
              <a:buNone/>
              <a:defRPr sz="1561" b="1"/>
            </a:lvl5pPr>
            <a:lvl6pPr marL="2604668" lvl="5" indent="-217056" algn="l">
              <a:lnSpc>
                <a:spcPct val="90000"/>
              </a:lnSpc>
              <a:spcBef>
                <a:spcPts val="488"/>
              </a:spcBef>
              <a:spcAft>
                <a:spcPts val="0"/>
              </a:spcAft>
              <a:buClr>
                <a:schemeClr val="dk1"/>
              </a:buClr>
              <a:buSzPts val="1644"/>
              <a:buNone/>
              <a:defRPr sz="1561" b="1"/>
            </a:lvl6pPr>
            <a:lvl7pPr marL="3038780" lvl="6" indent="-217056" algn="l">
              <a:lnSpc>
                <a:spcPct val="90000"/>
              </a:lnSpc>
              <a:spcBef>
                <a:spcPts val="488"/>
              </a:spcBef>
              <a:spcAft>
                <a:spcPts val="0"/>
              </a:spcAft>
              <a:buClr>
                <a:schemeClr val="dk1"/>
              </a:buClr>
              <a:buSzPts val="1644"/>
              <a:buNone/>
              <a:defRPr sz="1561" b="1"/>
            </a:lvl7pPr>
            <a:lvl8pPr marL="3472891" lvl="7" indent="-217056" algn="l">
              <a:lnSpc>
                <a:spcPct val="90000"/>
              </a:lnSpc>
              <a:spcBef>
                <a:spcPts val="488"/>
              </a:spcBef>
              <a:spcAft>
                <a:spcPts val="0"/>
              </a:spcAft>
              <a:buClr>
                <a:schemeClr val="dk1"/>
              </a:buClr>
              <a:buSzPts val="1644"/>
              <a:buNone/>
              <a:defRPr sz="1561" b="1"/>
            </a:lvl8pPr>
            <a:lvl9pPr marL="3907003" lvl="8" indent="-217056" algn="l">
              <a:lnSpc>
                <a:spcPct val="90000"/>
              </a:lnSpc>
              <a:spcBef>
                <a:spcPts val="488"/>
              </a:spcBef>
              <a:spcAft>
                <a:spcPts val="0"/>
              </a:spcAft>
              <a:buClr>
                <a:schemeClr val="dk1"/>
              </a:buClr>
              <a:buSzPts val="1644"/>
              <a:buNone/>
              <a:defRPr sz="1561" b="1"/>
            </a:lvl9pPr>
          </a:lstStyle>
          <a:p>
            <a:endParaRPr/>
          </a:p>
        </p:txBody>
      </p:sp>
      <p:sp>
        <p:nvSpPr>
          <p:cNvPr id="50" name="Google Shape;50;p631"/>
          <p:cNvSpPr txBox="1">
            <a:spLocks noGrp="1"/>
          </p:cNvSpPr>
          <p:nvPr>
            <p:ph type="body" idx="4"/>
          </p:nvPr>
        </p:nvSpPr>
        <p:spPr>
          <a:xfrm>
            <a:off x="6172201" y="2505075"/>
            <a:ext cx="5183188" cy="3684588"/>
          </a:xfrm>
          <a:prstGeom prst="rect">
            <a:avLst/>
          </a:prstGeom>
          <a:noFill/>
          <a:ln>
            <a:noFill/>
          </a:ln>
        </p:spPr>
        <p:txBody>
          <a:bodyPr spcFirstLastPara="1" wrap="square" lIns="91425" tIns="45700" rIns="91425" bIns="45700" anchor="t" anchorCtr="0">
            <a:normAutofit/>
          </a:bodyPr>
          <a:lstStyle>
            <a:lvl1pPr marL="434111" lvl="0" indent="-325584" algn="l">
              <a:lnSpc>
                <a:spcPct val="90000"/>
              </a:lnSpc>
              <a:spcBef>
                <a:spcPts val="976"/>
              </a:spcBef>
              <a:spcAft>
                <a:spcPts val="0"/>
              </a:spcAft>
              <a:buClr>
                <a:schemeClr val="dk1"/>
              </a:buClr>
              <a:buSzPts val="1800"/>
              <a:buChar char="•"/>
              <a:defRPr/>
            </a:lvl1pPr>
            <a:lvl2pPr marL="868223" lvl="1" indent="-325584" algn="l">
              <a:lnSpc>
                <a:spcPct val="90000"/>
              </a:lnSpc>
              <a:spcBef>
                <a:spcPts val="488"/>
              </a:spcBef>
              <a:spcAft>
                <a:spcPts val="0"/>
              </a:spcAft>
              <a:buClr>
                <a:schemeClr val="dk1"/>
              </a:buClr>
              <a:buSzPts val="1800"/>
              <a:buChar char="•"/>
              <a:defRPr/>
            </a:lvl2pPr>
            <a:lvl3pPr marL="1302334" lvl="2" indent="-325584" algn="l">
              <a:lnSpc>
                <a:spcPct val="90000"/>
              </a:lnSpc>
              <a:spcBef>
                <a:spcPts val="488"/>
              </a:spcBef>
              <a:spcAft>
                <a:spcPts val="0"/>
              </a:spcAft>
              <a:buClr>
                <a:schemeClr val="dk1"/>
              </a:buClr>
              <a:buSzPts val="1800"/>
              <a:buChar char="•"/>
              <a:defRPr/>
            </a:lvl3pPr>
            <a:lvl4pPr marL="1736446" lvl="3" indent="-325584" algn="l">
              <a:lnSpc>
                <a:spcPct val="90000"/>
              </a:lnSpc>
              <a:spcBef>
                <a:spcPts val="488"/>
              </a:spcBef>
              <a:spcAft>
                <a:spcPts val="0"/>
              </a:spcAft>
              <a:buClr>
                <a:schemeClr val="dk1"/>
              </a:buClr>
              <a:buSzPts val="1800"/>
              <a:buChar char="•"/>
              <a:defRPr/>
            </a:lvl4pPr>
            <a:lvl5pPr marL="2170557" lvl="4" indent="-325584" algn="l">
              <a:lnSpc>
                <a:spcPct val="90000"/>
              </a:lnSpc>
              <a:spcBef>
                <a:spcPts val="488"/>
              </a:spcBef>
              <a:spcAft>
                <a:spcPts val="0"/>
              </a:spcAft>
              <a:buClr>
                <a:schemeClr val="dk1"/>
              </a:buClr>
              <a:buSzPts val="1800"/>
              <a:buChar char="•"/>
              <a:defRPr/>
            </a:lvl5pPr>
            <a:lvl6pPr marL="2604668" lvl="5" indent="-325584" algn="l">
              <a:lnSpc>
                <a:spcPct val="90000"/>
              </a:lnSpc>
              <a:spcBef>
                <a:spcPts val="488"/>
              </a:spcBef>
              <a:spcAft>
                <a:spcPts val="0"/>
              </a:spcAft>
              <a:buClr>
                <a:schemeClr val="dk1"/>
              </a:buClr>
              <a:buSzPts val="1800"/>
              <a:buChar char="•"/>
              <a:defRPr/>
            </a:lvl6pPr>
            <a:lvl7pPr marL="3038780" lvl="6" indent="-325584" algn="l">
              <a:lnSpc>
                <a:spcPct val="90000"/>
              </a:lnSpc>
              <a:spcBef>
                <a:spcPts val="488"/>
              </a:spcBef>
              <a:spcAft>
                <a:spcPts val="0"/>
              </a:spcAft>
              <a:buClr>
                <a:schemeClr val="dk1"/>
              </a:buClr>
              <a:buSzPts val="1800"/>
              <a:buChar char="•"/>
              <a:defRPr/>
            </a:lvl7pPr>
            <a:lvl8pPr marL="3472891" lvl="7" indent="-325584" algn="l">
              <a:lnSpc>
                <a:spcPct val="90000"/>
              </a:lnSpc>
              <a:spcBef>
                <a:spcPts val="488"/>
              </a:spcBef>
              <a:spcAft>
                <a:spcPts val="0"/>
              </a:spcAft>
              <a:buClr>
                <a:schemeClr val="dk1"/>
              </a:buClr>
              <a:buSzPts val="1800"/>
              <a:buChar char="•"/>
              <a:defRPr/>
            </a:lvl8pPr>
            <a:lvl9pPr marL="3907003" lvl="8" indent="-325584" algn="l">
              <a:lnSpc>
                <a:spcPct val="90000"/>
              </a:lnSpc>
              <a:spcBef>
                <a:spcPts val="488"/>
              </a:spcBef>
              <a:spcAft>
                <a:spcPts val="0"/>
              </a:spcAft>
              <a:buClr>
                <a:schemeClr val="dk1"/>
              </a:buClr>
              <a:buSzPts val="1800"/>
              <a:buChar char="•"/>
              <a:defRPr/>
            </a:lvl9pPr>
          </a:lstStyle>
          <a:p>
            <a:endParaRPr/>
          </a:p>
        </p:txBody>
      </p:sp>
      <p:sp>
        <p:nvSpPr>
          <p:cNvPr id="51" name="Google Shape;51;p631"/>
          <p:cNvSpPr txBox="1">
            <a:spLocks noGrp="1"/>
          </p:cNvSpPr>
          <p:nvPr>
            <p:ph type="dt" idx="10"/>
          </p:nvPr>
        </p:nvSpPr>
        <p:spPr>
          <a:xfrm>
            <a:off x="838201" y="6356351"/>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2" name="Google Shape;52;p631"/>
          <p:cNvSpPr txBox="1">
            <a:spLocks noGrp="1"/>
          </p:cNvSpPr>
          <p:nvPr>
            <p:ph type="ftr" idx="11"/>
          </p:nvPr>
        </p:nvSpPr>
        <p:spPr>
          <a:xfrm>
            <a:off x="4038600" y="6356351"/>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3" name="Google Shape;53;p631"/>
          <p:cNvSpPr txBox="1">
            <a:spLocks noGrp="1"/>
          </p:cNvSpPr>
          <p:nvPr>
            <p:ph type="sldNum" idx="12"/>
          </p:nvPr>
        </p:nvSpPr>
        <p:spPr>
          <a:xfrm>
            <a:off x="8610600" y="6356351"/>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a:p>
        </p:txBody>
      </p:sp>
    </p:spTree>
    <p:extLst>
      <p:ext uri="{BB962C8B-B14F-4D97-AF65-F5344CB8AC3E}">
        <p14:creationId xmlns:p14="http://schemas.microsoft.com/office/powerpoint/2010/main" val="3045634401"/>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matchingName="Title Only" type="titleOnly">
  <p:cSld name="Title Only">
    <p:spTree>
      <p:nvGrpSpPr>
        <p:cNvPr id="1" name="Shape 54"/>
        <p:cNvGrpSpPr/>
        <p:nvPr/>
      </p:nvGrpSpPr>
      <p:grpSpPr>
        <a:xfrm>
          <a:off x="0" y="0"/>
          <a:ext cx="0" cy="0"/>
          <a:chOff x="0" y="0"/>
          <a:chExt cx="0" cy="0"/>
        </a:xfrm>
      </p:grpSpPr>
      <p:sp>
        <p:nvSpPr>
          <p:cNvPr id="55" name="Google Shape;55;p632"/>
          <p:cNvSpPr txBox="1">
            <a:spLocks noGrp="1"/>
          </p:cNvSpPr>
          <p:nvPr>
            <p:ph type="title"/>
          </p:nvPr>
        </p:nvSpPr>
        <p:spPr>
          <a:xfrm>
            <a:off x="838200" y="365126"/>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56" name="Google Shape;56;p632"/>
          <p:cNvSpPr txBox="1">
            <a:spLocks noGrp="1"/>
          </p:cNvSpPr>
          <p:nvPr>
            <p:ph type="dt" idx="10"/>
          </p:nvPr>
        </p:nvSpPr>
        <p:spPr>
          <a:xfrm>
            <a:off x="838201" y="6356351"/>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7" name="Google Shape;57;p632"/>
          <p:cNvSpPr txBox="1">
            <a:spLocks noGrp="1"/>
          </p:cNvSpPr>
          <p:nvPr>
            <p:ph type="ftr" idx="11"/>
          </p:nvPr>
        </p:nvSpPr>
        <p:spPr>
          <a:xfrm>
            <a:off x="4038600" y="6356351"/>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8" name="Google Shape;58;p632"/>
          <p:cNvSpPr txBox="1">
            <a:spLocks noGrp="1"/>
          </p:cNvSpPr>
          <p:nvPr>
            <p:ph type="sldNum" idx="12"/>
          </p:nvPr>
        </p:nvSpPr>
        <p:spPr>
          <a:xfrm>
            <a:off x="8610600" y="6356351"/>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a:p>
        </p:txBody>
      </p:sp>
    </p:spTree>
    <p:extLst>
      <p:ext uri="{BB962C8B-B14F-4D97-AF65-F5344CB8AC3E}">
        <p14:creationId xmlns:p14="http://schemas.microsoft.com/office/powerpoint/2010/main" val="728321333"/>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59"/>
        <p:cNvGrpSpPr/>
        <p:nvPr/>
      </p:nvGrpSpPr>
      <p:grpSpPr>
        <a:xfrm>
          <a:off x="0" y="0"/>
          <a:ext cx="0" cy="0"/>
          <a:chOff x="0" y="0"/>
          <a:chExt cx="0" cy="0"/>
        </a:xfrm>
      </p:grpSpPr>
      <p:sp>
        <p:nvSpPr>
          <p:cNvPr id="60" name="Google Shape;60;p633"/>
          <p:cNvSpPr txBox="1">
            <a:spLocks noGrp="1"/>
          </p:cNvSpPr>
          <p:nvPr>
            <p:ph type="dt" idx="10"/>
          </p:nvPr>
        </p:nvSpPr>
        <p:spPr>
          <a:xfrm>
            <a:off x="838201" y="6356351"/>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1" name="Google Shape;61;p633"/>
          <p:cNvSpPr txBox="1">
            <a:spLocks noGrp="1"/>
          </p:cNvSpPr>
          <p:nvPr>
            <p:ph type="ftr" idx="11"/>
          </p:nvPr>
        </p:nvSpPr>
        <p:spPr>
          <a:xfrm>
            <a:off x="4038600" y="6356351"/>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2" name="Google Shape;62;p633"/>
          <p:cNvSpPr txBox="1">
            <a:spLocks noGrp="1"/>
          </p:cNvSpPr>
          <p:nvPr>
            <p:ph type="sldNum" idx="12"/>
          </p:nvPr>
        </p:nvSpPr>
        <p:spPr>
          <a:xfrm>
            <a:off x="8610600" y="6356351"/>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a:p>
        </p:txBody>
      </p:sp>
    </p:spTree>
    <p:extLst>
      <p:ext uri="{BB962C8B-B14F-4D97-AF65-F5344CB8AC3E}">
        <p14:creationId xmlns:p14="http://schemas.microsoft.com/office/powerpoint/2010/main" val="2325256677"/>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matchingName="Content with Caption" type="objTx">
  <p:cSld name="Content with Caption">
    <p:spTree>
      <p:nvGrpSpPr>
        <p:cNvPr id="1" name="Shape 63"/>
        <p:cNvGrpSpPr/>
        <p:nvPr/>
      </p:nvGrpSpPr>
      <p:grpSpPr>
        <a:xfrm>
          <a:off x="0" y="0"/>
          <a:ext cx="0" cy="0"/>
          <a:chOff x="0" y="0"/>
          <a:chExt cx="0" cy="0"/>
        </a:xfrm>
      </p:grpSpPr>
      <p:sp>
        <p:nvSpPr>
          <p:cNvPr id="64" name="Google Shape;64;p634"/>
          <p:cNvSpPr txBox="1">
            <a:spLocks noGrp="1"/>
          </p:cNvSpPr>
          <p:nvPr>
            <p:ph type="title"/>
          </p:nvPr>
        </p:nvSpPr>
        <p:spPr>
          <a:xfrm>
            <a:off x="839789" y="457200"/>
            <a:ext cx="3932237" cy="16002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3288"/>
              <a:buFont typeface="Calibri"/>
              <a:buNone/>
              <a:defRPr sz="3122"/>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65" name="Google Shape;65;p634"/>
          <p:cNvSpPr txBox="1">
            <a:spLocks noGrp="1"/>
          </p:cNvSpPr>
          <p:nvPr>
            <p:ph type="body" idx="1"/>
          </p:nvPr>
        </p:nvSpPr>
        <p:spPr>
          <a:xfrm>
            <a:off x="5183189" y="987426"/>
            <a:ext cx="6172200" cy="4873625"/>
          </a:xfrm>
          <a:prstGeom prst="rect">
            <a:avLst/>
          </a:prstGeom>
          <a:noFill/>
          <a:ln>
            <a:noFill/>
          </a:ln>
        </p:spPr>
        <p:txBody>
          <a:bodyPr spcFirstLastPara="1" wrap="square" lIns="91425" tIns="45700" rIns="91425" bIns="45700" anchor="t" anchorCtr="0">
            <a:normAutofit/>
          </a:bodyPr>
          <a:lstStyle>
            <a:lvl1pPr marL="434111" lvl="0" indent="-415300" algn="l">
              <a:lnSpc>
                <a:spcPct val="90000"/>
              </a:lnSpc>
              <a:spcBef>
                <a:spcPts val="976"/>
              </a:spcBef>
              <a:spcAft>
                <a:spcPts val="0"/>
              </a:spcAft>
              <a:buClr>
                <a:schemeClr val="dk1"/>
              </a:buClr>
              <a:buSzPts val="3288"/>
              <a:buChar char="•"/>
              <a:defRPr sz="3122"/>
            </a:lvl1pPr>
            <a:lvl2pPr marL="868223" lvl="1" indent="-390519" algn="l">
              <a:lnSpc>
                <a:spcPct val="90000"/>
              </a:lnSpc>
              <a:spcBef>
                <a:spcPts val="488"/>
              </a:spcBef>
              <a:spcAft>
                <a:spcPts val="0"/>
              </a:spcAft>
              <a:buClr>
                <a:schemeClr val="dk1"/>
              </a:buClr>
              <a:buSzPts val="2877"/>
              <a:buChar char="•"/>
              <a:defRPr sz="2732"/>
            </a:lvl2pPr>
            <a:lvl3pPr marL="1302334" lvl="2" indent="-365739" algn="l">
              <a:lnSpc>
                <a:spcPct val="90000"/>
              </a:lnSpc>
              <a:spcBef>
                <a:spcPts val="488"/>
              </a:spcBef>
              <a:spcAft>
                <a:spcPts val="0"/>
              </a:spcAft>
              <a:buClr>
                <a:schemeClr val="dk1"/>
              </a:buClr>
              <a:buSzPts val="2466"/>
              <a:buChar char="•"/>
              <a:defRPr sz="2341"/>
            </a:lvl3pPr>
            <a:lvl4pPr marL="1736446" lvl="3" indent="-340958" algn="l">
              <a:lnSpc>
                <a:spcPct val="90000"/>
              </a:lnSpc>
              <a:spcBef>
                <a:spcPts val="488"/>
              </a:spcBef>
              <a:spcAft>
                <a:spcPts val="0"/>
              </a:spcAft>
              <a:buClr>
                <a:schemeClr val="dk1"/>
              </a:buClr>
              <a:buSzPts val="2055"/>
              <a:buChar char="•"/>
              <a:defRPr sz="1951"/>
            </a:lvl4pPr>
            <a:lvl5pPr marL="2170557" lvl="4" indent="-340958" algn="l">
              <a:lnSpc>
                <a:spcPct val="90000"/>
              </a:lnSpc>
              <a:spcBef>
                <a:spcPts val="488"/>
              </a:spcBef>
              <a:spcAft>
                <a:spcPts val="0"/>
              </a:spcAft>
              <a:buClr>
                <a:schemeClr val="dk1"/>
              </a:buClr>
              <a:buSzPts val="2055"/>
              <a:buChar char="•"/>
              <a:defRPr sz="1951"/>
            </a:lvl5pPr>
            <a:lvl6pPr marL="2604668" lvl="5" indent="-340958" algn="l">
              <a:lnSpc>
                <a:spcPct val="90000"/>
              </a:lnSpc>
              <a:spcBef>
                <a:spcPts val="488"/>
              </a:spcBef>
              <a:spcAft>
                <a:spcPts val="0"/>
              </a:spcAft>
              <a:buClr>
                <a:schemeClr val="dk1"/>
              </a:buClr>
              <a:buSzPts val="2055"/>
              <a:buChar char="•"/>
              <a:defRPr sz="1951"/>
            </a:lvl6pPr>
            <a:lvl7pPr marL="3038780" lvl="6" indent="-340958" algn="l">
              <a:lnSpc>
                <a:spcPct val="90000"/>
              </a:lnSpc>
              <a:spcBef>
                <a:spcPts val="488"/>
              </a:spcBef>
              <a:spcAft>
                <a:spcPts val="0"/>
              </a:spcAft>
              <a:buClr>
                <a:schemeClr val="dk1"/>
              </a:buClr>
              <a:buSzPts val="2055"/>
              <a:buChar char="•"/>
              <a:defRPr sz="1951"/>
            </a:lvl7pPr>
            <a:lvl8pPr marL="3472891" lvl="7" indent="-340958" algn="l">
              <a:lnSpc>
                <a:spcPct val="90000"/>
              </a:lnSpc>
              <a:spcBef>
                <a:spcPts val="488"/>
              </a:spcBef>
              <a:spcAft>
                <a:spcPts val="0"/>
              </a:spcAft>
              <a:buClr>
                <a:schemeClr val="dk1"/>
              </a:buClr>
              <a:buSzPts val="2055"/>
              <a:buChar char="•"/>
              <a:defRPr sz="1951"/>
            </a:lvl8pPr>
            <a:lvl9pPr marL="3907003" lvl="8" indent="-340958" algn="l">
              <a:lnSpc>
                <a:spcPct val="90000"/>
              </a:lnSpc>
              <a:spcBef>
                <a:spcPts val="488"/>
              </a:spcBef>
              <a:spcAft>
                <a:spcPts val="0"/>
              </a:spcAft>
              <a:buClr>
                <a:schemeClr val="dk1"/>
              </a:buClr>
              <a:buSzPts val="2055"/>
              <a:buChar char="•"/>
              <a:defRPr sz="1951"/>
            </a:lvl9pPr>
          </a:lstStyle>
          <a:p>
            <a:endParaRPr/>
          </a:p>
        </p:txBody>
      </p:sp>
      <p:sp>
        <p:nvSpPr>
          <p:cNvPr id="66" name="Google Shape;66;p634"/>
          <p:cNvSpPr txBox="1">
            <a:spLocks noGrp="1"/>
          </p:cNvSpPr>
          <p:nvPr>
            <p:ph type="body" idx="2"/>
          </p:nvPr>
        </p:nvSpPr>
        <p:spPr>
          <a:xfrm>
            <a:off x="839789" y="2057400"/>
            <a:ext cx="3932237" cy="3811588"/>
          </a:xfrm>
          <a:prstGeom prst="rect">
            <a:avLst/>
          </a:prstGeom>
          <a:noFill/>
          <a:ln>
            <a:noFill/>
          </a:ln>
        </p:spPr>
        <p:txBody>
          <a:bodyPr spcFirstLastPara="1" wrap="square" lIns="91425" tIns="45700" rIns="91425" bIns="45700" anchor="t" anchorCtr="0">
            <a:normAutofit/>
          </a:bodyPr>
          <a:lstStyle>
            <a:lvl1pPr marL="434111" lvl="0" indent="-217056" algn="l">
              <a:lnSpc>
                <a:spcPct val="90000"/>
              </a:lnSpc>
              <a:spcBef>
                <a:spcPts val="976"/>
              </a:spcBef>
              <a:spcAft>
                <a:spcPts val="0"/>
              </a:spcAft>
              <a:buClr>
                <a:schemeClr val="dk1"/>
              </a:buClr>
              <a:buSzPts val="1644"/>
              <a:buNone/>
              <a:defRPr sz="1561"/>
            </a:lvl1pPr>
            <a:lvl2pPr marL="868223" lvl="1" indent="-217056" algn="l">
              <a:lnSpc>
                <a:spcPct val="90000"/>
              </a:lnSpc>
              <a:spcBef>
                <a:spcPts val="488"/>
              </a:spcBef>
              <a:spcAft>
                <a:spcPts val="0"/>
              </a:spcAft>
              <a:buClr>
                <a:schemeClr val="dk1"/>
              </a:buClr>
              <a:buSzPts val="1439"/>
              <a:buNone/>
              <a:defRPr sz="1366"/>
            </a:lvl2pPr>
            <a:lvl3pPr marL="1302334" lvl="2" indent="-217056" algn="l">
              <a:lnSpc>
                <a:spcPct val="90000"/>
              </a:lnSpc>
              <a:spcBef>
                <a:spcPts val="488"/>
              </a:spcBef>
              <a:spcAft>
                <a:spcPts val="0"/>
              </a:spcAft>
              <a:buClr>
                <a:schemeClr val="dk1"/>
              </a:buClr>
              <a:buSzPts val="1233"/>
              <a:buNone/>
              <a:defRPr sz="1171"/>
            </a:lvl3pPr>
            <a:lvl4pPr marL="1736446" lvl="3" indent="-217056" algn="l">
              <a:lnSpc>
                <a:spcPct val="90000"/>
              </a:lnSpc>
              <a:spcBef>
                <a:spcPts val="488"/>
              </a:spcBef>
              <a:spcAft>
                <a:spcPts val="0"/>
              </a:spcAft>
              <a:buClr>
                <a:schemeClr val="dk1"/>
              </a:buClr>
              <a:buSzPts val="1028"/>
              <a:buNone/>
              <a:defRPr sz="976"/>
            </a:lvl4pPr>
            <a:lvl5pPr marL="2170557" lvl="4" indent="-217056" algn="l">
              <a:lnSpc>
                <a:spcPct val="90000"/>
              </a:lnSpc>
              <a:spcBef>
                <a:spcPts val="488"/>
              </a:spcBef>
              <a:spcAft>
                <a:spcPts val="0"/>
              </a:spcAft>
              <a:buClr>
                <a:schemeClr val="dk1"/>
              </a:buClr>
              <a:buSzPts val="1028"/>
              <a:buNone/>
              <a:defRPr sz="976"/>
            </a:lvl5pPr>
            <a:lvl6pPr marL="2604668" lvl="5" indent="-217056" algn="l">
              <a:lnSpc>
                <a:spcPct val="90000"/>
              </a:lnSpc>
              <a:spcBef>
                <a:spcPts val="488"/>
              </a:spcBef>
              <a:spcAft>
                <a:spcPts val="0"/>
              </a:spcAft>
              <a:buClr>
                <a:schemeClr val="dk1"/>
              </a:buClr>
              <a:buSzPts val="1028"/>
              <a:buNone/>
              <a:defRPr sz="976"/>
            </a:lvl6pPr>
            <a:lvl7pPr marL="3038780" lvl="6" indent="-217056" algn="l">
              <a:lnSpc>
                <a:spcPct val="90000"/>
              </a:lnSpc>
              <a:spcBef>
                <a:spcPts val="488"/>
              </a:spcBef>
              <a:spcAft>
                <a:spcPts val="0"/>
              </a:spcAft>
              <a:buClr>
                <a:schemeClr val="dk1"/>
              </a:buClr>
              <a:buSzPts val="1028"/>
              <a:buNone/>
              <a:defRPr sz="976"/>
            </a:lvl7pPr>
            <a:lvl8pPr marL="3472891" lvl="7" indent="-217056" algn="l">
              <a:lnSpc>
                <a:spcPct val="90000"/>
              </a:lnSpc>
              <a:spcBef>
                <a:spcPts val="488"/>
              </a:spcBef>
              <a:spcAft>
                <a:spcPts val="0"/>
              </a:spcAft>
              <a:buClr>
                <a:schemeClr val="dk1"/>
              </a:buClr>
              <a:buSzPts val="1028"/>
              <a:buNone/>
              <a:defRPr sz="976"/>
            </a:lvl8pPr>
            <a:lvl9pPr marL="3907003" lvl="8" indent="-217056" algn="l">
              <a:lnSpc>
                <a:spcPct val="90000"/>
              </a:lnSpc>
              <a:spcBef>
                <a:spcPts val="488"/>
              </a:spcBef>
              <a:spcAft>
                <a:spcPts val="0"/>
              </a:spcAft>
              <a:buClr>
                <a:schemeClr val="dk1"/>
              </a:buClr>
              <a:buSzPts val="1028"/>
              <a:buNone/>
              <a:defRPr sz="976"/>
            </a:lvl9pPr>
          </a:lstStyle>
          <a:p>
            <a:endParaRPr/>
          </a:p>
        </p:txBody>
      </p:sp>
      <p:sp>
        <p:nvSpPr>
          <p:cNvPr id="67" name="Google Shape;67;p634"/>
          <p:cNvSpPr txBox="1">
            <a:spLocks noGrp="1"/>
          </p:cNvSpPr>
          <p:nvPr>
            <p:ph type="dt" idx="10"/>
          </p:nvPr>
        </p:nvSpPr>
        <p:spPr>
          <a:xfrm>
            <a:off x="838201" y="6356351"/>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8" name="Google Shape;68;p634"/>
          <p:cNvSpPr txBox="1">
            <a:spLocks noGrp="1"/>
          </p:cNvSpPr>
          <p:nvPr>
            <p:ph type="ftr" idx="11"/>
          </p:nvPr>
        </p:nvSpPr>
        <p:spPr>
          <a:xfrm>
            <a:off x="4038600" y="6356351"/>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9" name="Google Shape;69;p634"/>
          <p:cNvSpPr txBox="1">
            <a:spLocks noGrp="1"/>
          </p:cNvSpPr>
          <p:nvPr>
            <p:ph type="sldNum" idx="12"/>
          </p:nvPr>
        </p:nvSpPr>
        <p:spPr>
          <a:xfrm>
            <a:off x="8610600" y="6356351"/>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a:p>
        </p:txBody>
      </p:sp>
    </p:spTree>
    <p:extLst>
      <p:ext uri="{BB962C8B-B14F-4D97-AF65-F5344CB8AC3E}">
        <p14:creationId xmlns:p14="http://schemas.microsoft.com/office/powerpoint/2010/main" val="438730037"/>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matchingName="Picture with Caption" type="picTx">
  <p:cSld name="Picture with Caption">
    <p:spTree>
      <p:nvGrpSpPr>
        <p:cNvPr id="1" name="Shape 70"/>
        <p:cNvGrpSpPr/>
        <p:nvPr/>
      </p:nvGrpSpPr>
      <p:grpSpPr>
        <a:xfrm>
          <a:off x="0" y="0"/>
          <a:ext cx="0" cy="0"/>
          <a:chOff x="0" y="0"/>
          <a:chExt cx="0" cy="0"/>
        </a:xfrm>
      </p:grpSpPr>
      <p:sp>
        <p:nvSpPr>
          <p:cNvPr id="71" name="Google Shape;71;p635"/>
          <p:cNvSpPr txBox="1">
            <a:spLocks noGrp="1"/>
          </p:cNvSpPr>
          <p:nvPr>
            <p:ph type="title"/>
          </p:nvPr>
        </p:nvSpPr>
        <p:spPr>
          <a:xfrm>
            <a:off x="839789" y="457200"/>
            <a:ext cx="3932237" cy="16002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3288"/>
              <a:buFont typeface="Calibri"/>
              <a:buNone/>
              <a:defRPr sz="3122"/>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72" name="Google Shape;72;p635"/>
          <p:cNvSpPr>
            <a:spLocks noGrp="1"/>
          </p:cNvSpPr>
          <p:nvPr>
            <p:ph type="pic" idx="2"/>
          </p:nvPr>
        </p:nvSpPr>
        <p:spPr>
          <a:xfrm>
            <a:off x="5183189" y="987426"/>
            <a:ext cx="6172200" cy="4873625"/>
          </a:xfrm>
          <a:prstGeom prst="rect">
            <a:avLst/>
          </a:prstGeom>
          <a:noFill/>
          <a:ln>
            <a:noFill/>
          </a:ln>
        </p:spPr>
      </p:sp>
      <p:sp>
        <p:nvSpPr>
          <p:cNvPr id="73" name="Google Shape;73;p635"/>
          <p:cNvSpPr txBox="1">
            <a:spLocks noGrp="1"/>
          </p:cNvSpPr>
          <p:nvPr>
            <p:ph type="body" idx="1"/>
          </p:nvPr>
        </p:nvSpPr>
        <p:spPr>
          <a:xfrm>
            <a:off x="839789" y="2057400"/>
            <a:ext cx="3932237" cy="3811588"/>
          </a:xfrm>
          <a:prstGeom prst="rect">
            <a:avLst/>
          </a:prstGeom>
          <a:noFill/>
          <a:ln>
            <a:noFill/>
          </a:ln>
        </p:spPr>
        <p:txBody>
          <a:bodyPr spcFirstLastPara="1" wrap="square" lIns="91425" tIns="45700" rIns="91425" bIns="45700" anchor="t" anchorCtr="0">
            <a:normAutofit/>
          </a:bodyPr>
          <a:lstStyle>
            <a:lvl1pPr marL="434111" lvl="0" indent="-217056" algn="l">
              <a:lnSpc>
                <a:spcPct val="90000"/>
              </a:lnSpc>
              <a:spcBef>
                <a:spcPts val="976"/>
              </a:spcBef>
              <a:spcAft>
                <a:spcPts val="0"/>
              </a:spcAft>
              <a:buClr>
                <a:schemeClr val="dk1"/>
              </a:buClr>
              <a:buSzPts val="1644"/>
              <a:buNone/>
              <a:defRPr sz="1561"/>
            </a:lvl1pPr>
            <a:lvl2pPr marL="868223" lvl="1" indent="-217056" algn="l">
              <a:lnSpc>
                <a:spcPct val="90000"/>
              </a:lnSpc>
              <a:spcBef>
                <a:spcPts val="488"/>
              </a:spcBef>
              <a:spcAft>
                <a:spcPts val="0"/>
              </a:spcAft>
              <a:buClr>
                <a:schemeClr val="dk1"/>
              </a:buClr>
              <a:buSzPts val="1439"/>
              <a:buNone/>
              <a:defRPr sz="1366"/>
            </a:lvl2pPr>
            <a:lvl3pPr marL="1302334" lvl="2" indent="-217056" algn="l">
              <a:lnSpc>
                <a:spcPct val="90000"/>
              </a:lnSpc>
              <a:spcBef>
                <a:spcPts val="488"/>
              </a:spcBef>
              <a:spcAft>
                <a:spcPts val="0"/>
              </a:spcAft>
              <a:buClr>
                <a:schemeClr val="dk1"/>
              </a:buClr>
              <a:buSzPts val="1233"/>
              <a:buNone/>
              <a:defRPr sz="1171"/>
            </a:lvl3pPr>
            <a:lvl4pPr marL="1736446" lvl="3" indent="-217056" algn="l">
              <a:lnSpc>
                <a:spcPct val="90000"/>
              </a:lnSpc>
              <a:spcBef>
                <a:spcPts val="488"/>
              </a:spcBef>
              <a:spcAft>
                <a:spcPts val="0"/>
              </a:spcAft>
              <a:buClr>
                <a:schemeClr val="dk1"/>
              </a:buClr>
              <a:buSzPts val="1028"/>
              <a:buNone/>
              <a:defRPr sz="976"/>
            </a:lvl4pPr>
            <a:lvl5pPr marL="2170557" lvl="4" indent="-217056" algn="l">
              <a:lnSpc>
                <a:spcPct val="90000"/>
              </a:lnSpc>
              <a:spcBef>
                <a:spcPts val="488"/>
              </a:spcBef>
              <a:spcAft>
                <a:spcPts val="0"/>
              </a:spcAft>
              <a:buClr>
                <a:schemeClr val="dk1"/>
              </a:buClr>
              <a:buSzPts val="1028"/>
              <a:buNone/>
              <a:defRPr sz="976"/>
            </a:lvl5pPr>
            <a:lvl6pPr marL="2604668" lvl="5" indent="-217056" algn="l">
              <a:lnSpc>
                <a:spcPct val="90000"/>
              </a:lnSpc>
              <a:spcBef>
                <a:spcPts val="488"/>
              </a:spcBef>
              <a:spcAft>
                <a:spcPts val="0"/>
              </a:spcAft>
              <a:buClr>
                <a:schemeClr val="dk1"/>
              </a:buClr>
              <a:buSzPts val="1028"/>
              <a:buNone/>
              <a:defRPr sz="976"/>
            </a:lvl6pPr>
            <a:lvl7pPr marL="3038780" lvl="6" indent="-217056" algn="l">
              <a:lnSpc>
                <a:spcPct val="90000"/>
              </a:lnSpc>
              <a:spcBef>
                <a:spcPts val="488"/>
              </a:spcBef>
              <a:spcAft>
                <a:spcPts val="0"/>
              </a:spcAft>
              <a:buClr>
                <a:schemeClr val="dk1"/>
              </a:buClr>
              <a:buSzPts val="1028"/>
              <a:buNone/>
              <a:defRPr sz="976"/>
            </a:lvl7pPr>
            <a:lvl8pPr marL="3472891" lvl="7" indent="-217056" algn="l">
              <a:lnSpc>
                <a:spcPct val="90000"/>
              </a:lnSpc>
              <a:spcBef>
                <a:spcPts val="488"/>
              </a:spcBef>
              <a:spcAft>
                <a:spcPts val="0"/>
              </a:spcAft>
              <a:buClr>
                <a:schemeClr val="dk1"/>
              </a:buClr>
              <a:buSzPts val="1028"/>
              <a:buNone/>
              <a:defRPr sz="976"/>
            </a:lvl8pPr>
            <a:lvl9pPr marL="3907003" lvl="8" indent="-217056" algn="l">
              <a:lnSpc>
                <a:spcPct val="90000"/>
              </a:lnSpc>
              <a:spcBef>
                <a:spcPts val="488"/>
              </a:spcBef>
              <a:spcAft>
                <a:spcPts val="0"/>
              </a:spcAft>
              <a:buClr>
                <a:schemeClr val="dk1"/>
              </a:buClr>
              <a:buSzPts val="1028"/>
              <a:buNone/>
              <a:defRPr sz="976"/>
            </a:lvl9pPr>
          </a:lstStyle>
          <a:p>
            <a:endParaRPr/>
          </a:p>
        </p:txBody>
      </p:sp>
      <p:sp>
        <p:nvSpPr>
          <p:cNvPr id="74" name="Google Shape;74;p635"/>
          <p:cNvSpPr txBox="1">
            <a:spLocks noGrp="1"/>
          </p:cNvSpPr>
          <p:nvPr>
            <p:ph type="dt" idx="10"/>
          </p:nvPr>
        </p:nvSpPr>
        <p:spPr>
          <a:xfrm>
            <a:off x="838201" y="6356351"/>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5" name="Google Shape;75;p635"/>
          <p:cNvSpPr txBox="1">
            <a:spLocks noGrp="1"/>
          </p:cNvSpPr>
          <p:nvPr>
            <p:ph type="ftr" idx="11"/>
          </p:nvPr>
        </p:nvSpPr>
        <p:spPr>
          <a:xfrm>
            <a:off x="4038600" y="6356351"/>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6" name="Google Shape;76;p635"/>
          <p:cNvSpPr txBox="1">
            <a:spLocks noGrp="1"/>
          </p:cNvSpPr>
          <p:nvPr>
            <p:ph type="sldNum" idx="12"/>
          </p:nvPr>
        </p:nvSpPr>
        <p:spPr>
          <a:xfrm>
            <a:off x="8610600" y="6356351"/>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a:p>
        </p:txBody>
      </p:sp>
    </p:spTree>
    <p:extLst>
      <p:ext uri="{BB962C8B-B14F-4D97-AF65-F5344CB8AC3E}">
        <p14:creationId xmlns:p14="http://schemas.microsoft.com/office/powerpoint/2010/main" val="67267026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Comparison" type="twoTxTwoObj">
  <p:cSld name="Comparison">
    <p:spTree>
      <p:nvGrpSpPr>
        <p:cNvPr id="1" name="Shape 45"/>
        <p:cNvGrpSpPr/>
        <p:nvPr/>
      </p:nvGrpSpPr>
      <p:grpSpPr>
        <a:xfrm>
          <a:off x="0" y="0"/>
          <a:ext cx="0" cy="0"/>
          <a:chOff x="0" y="0"/>
          <a:chExt cx="0" cy="0"/>
        </a:xfrm>
      </p:grpSpPr>
      <p:sp>
        <p:nvSpPr>
          <p:cNvPr id="46" name="Google Shape;46;p631"/>
          <p:cNvSpPr txBox="1">
            <a:spLocks noGrp="1"/>
          </p:cNvSpPr>
          <p:nvPr>
            <p:ph type="title"/>
          </p:nvPr>
        </p:nvSpPr>
        <p:spPr>
          <a:xfrm>
            <a:off x="839788" y="365126"/>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7" name="Google Shape;47;p631"/>
          <p:cNvSpPr txBox="1">
            <a:spLocks noGrp="1"/>
          </p:cNvSpPr>
          <p:nvPr>
            <p:ph type="body" idx="1"/>
          </p:nvPr>
        </p:nvSpPr>
        <p:spPr>
          <a:xfrm>
            <a:off x="839789" y="1681163"/>
            <a:ext cx="5157787" cy="823912"/>
          </a:xfrm>
          <a:prstGeom prst="rect">
            <a:avLst/>
          </a:prstGeom>
          <a:noFill/>
          <a:ln>
            <a:noFill/>
          </a:ln>
        </p:spPr>
        <p:txBody>
          <a:bodyPr spcFirstLastPara="1" wrap="square" lIns="91425" tIns="45700" rIns="91425" bIns="45700" anchor="b" anchorCtr="0">
            <a:normAutofit/>
          </a:bodyPr>
          <a:lstStyle>
            <a:lvl1pPr marL="434111" lvl="0" indent="-217056" algn="l">
              <a:lnSpc>
                <a:spcPct val="90000"/>
              </a:lnSpc>
              <a:spcBef>
                <a:spcPts val="976"/>
              </a:spcBef>
              <a:spcAft>
                <a:spcPts val="0"/>
              </a:spcAft>
              <a:buClr>
                <a:schemeClr val="dk1"/>
              </a:buClr>
              <a:buSzPts val="2466"/>
              <a:buNone/>
              <a:defRPr sz="2341" b="1"/>
            </a:lvl1pPr>
            <a:lvl2pPr marL="868223" lvl="1" indent="-217056" algn="l">
              <a:lnSpc>
                <a:spcPct val="90000"/>
              </a:lnSpc>
              <a:spcBef>
                <a:spcPts val="488"/>
              </a:spcBef>
              <a:spcAft>
                <a:spcPts val="0"/>
              </a:spcAft>
              <a:buClr>
                <a:schemeClr val="dk1"/>
              </a:buClr>
              <a:buSzPts val="2055"/>
              <a:buNone/>
              <a:defRPr sz="1951" b="1"/>
            </a:lvl2pPr>
            <a:lvl3pPr marL="1302334" lvl="2" indent="-217056" algn="l">
              <a:lnSpc>
                <a:spcPct val="90000"/>
              </a:lnSpc>
              <a:spcBef>
                <a:spcPts val="488"/>
              </a:spcBef>
              <a:spcAft>
                <a:spcPts val="0"/>
              </a:spcAft>
              <a:buClr>
                <a:schemeClr val="dk1"/>
              </a:buClr>
              <a:buSzPts val="1850"/>
              <a:buNone/>
              <a:defRPr sz="1757" b="1"/>
            </a:lvl3pPr>
            <a:lvl4pPr marL="1736446" lvl="3" indent="-217056" algn="l">
              <a:lnSpc>
                <a:spcPct val="90000"/>
              </a:lnSpc>
              <a:spcBef>
                <a:spcPts val="488"/>
              </a:spcBef>
              <a:spcAft>
                <a:spcPts val="0"/>
              </a:spcAft>
              <a:buClr>
                <a:schemeClr val="dk1"/>
              </a:buClr>
              <a:buSzPts val="1644"/>
              <a:buNone/>
              <a:defRPr sz="1561" b="1"/>
            </a:lvl4pPr>
            <a:lvl5pPr marL="2170557" lvl="4" indent="-217056" algn="l">
              <a:lnSpc>
                <a:spcPct val="90000"/>
              </a:lnSpc>
              <a:spcBef>
                <a:spcPts val="488"/>
              </a:spcBef>
              <a:spcAft>
                <a:spcPts val="0"/>
              </a:spcAft>
              <a:buClr>
                <a:schemeClr val="dk1"/>
              </a:buClr>
              <a:buSzPts val="1644"/>
              <a:buNone/>
              <a:defRPr sz="1561" b="1"/>
            </a:lvl5pPr>
            <a:lvl6pPr marL="2604668" lvl="5" indent="-217056" algn="l">
              <a:lnSpc>
                <a:spcPct val="90000"/>
              </a:lnSpc>
              <a:spcBef>
                <a:spcPts val="488"/>
              </a:spcBef>
              <a:spcAft>
                <a:spcPts val="0"/>
              </a:spcAft>
              <a:buClr>
                <a:schemeClr val="dk1"/>
              </a:buClr>
              <a:buSzPts val="1644"/>
              <a:buNone/>
              <a:defRPr sz="1561" b="1"/>
            </a:lvl6pPr>
            <a:lvl7pPr marL="3038780" lvl="6" indent="-217056" algn="l">
              <a:lnSpc>
                <a:spcPct val="90000"/>
              </a:lnSpc>
              <a:spcBef>
                <a:spcPts val="488"/>
              </a:spcBef>
              <a:spcAft>
                <a:spcPts val="0"/>
              </a:spcAft>
              <a:buClr>
                <a:schemeClr val="dk1"/>
              </a:buClr>
              <a:buSzPts val="1644"/>
              <a:buNone/>
              <a:defRPr sz="1561" b="1"/>
            </a:lvl7pPr>
            <a:lvl8pPr marL="3472891" lvl="7" indent="-217056" algn="l">
              <a:lnSpc>
                <a:spcPct val="90000"/>
              </a:lnSpc>
              <a:spcBef>
                <a:spcPts val="488"/>
              </a:spcBef>
              <a:spcAft>
                <a:spcPts val="0"/>
              </a:spcAft>
              <a:buClr>
                <a:schemeClr val="dk1"/>
              </a:buClr>
              <a:buSzPts val="1644"/>
              <a:buNone/>
              <a:defRPr sz="1561" b="1"/>
            </a:lvl8pPr>
            <a:lvl9pPr marL="3907003" lvl="8" indent="-217056" algn="l">
              <a:lnSpc>
                <a:spcPct val="90000"/>
              </a:lnSpc>
              <a:spcBef>
                <a:spcPts val="488"/>
              </a:spcBef>
              <a:spcAft>
                <a:spcPts val="0"/>
              </a:spcAft>
              <a:buClr>
                <a:schemeClr val="dk1"/>
              </a:buClr>
              <a:buSzPts val="1644"/>
              <a:buNone/>
              <a:defRPr sz="1561" b="1"/>
            </a:lvl9pPr>
          </a:lstStyle>
          <a:p>
            <a:endParaRPr/>
          </a:p>
        </p:txBody>
      </p:sp>
      <p:sp>
        <p:nvSpPr>
          <p:cNvPr id="48" name="Google Shape;48;p631"/>
          <p:cNvSpPr txBox="1">
            <a:spLocks noGrp="1"/>
          </p:cNvSpPr>
          <p:nvPr>
            <p:ph type="body" idx="2"/>
          </p:nvPr>
        </p:nvSpPr>
        <p:spPr>
          <a:xfrm>
            <a:off x="839789" y="2505075"/>
            <a:ext cx="5157787" cy="3684588"/>
          </a:xfrm>
          <a:prstGeom prst="rect">
            <a:avLst/>
          </a:prstGeom>
          <a:noFill/>
          <a:ln>
            <a:noFill/>
          </a:ln>
        </p:spPr>
        <p:txBody>
          <a:bodyPr spcFirstLastPara="1" wrap="square" lIns="91425" tIns="45700" rIns="91425" bIns="45700" anchor="t" anchorCtr="0">
            <a:normAutofit/>
          </a:bodyPr>
          <a:lstStyle>
            <a:lvl1pPr marL="434111" lvl="0" indent="-325584" algn="l">
              <a:lnSpc>
                <a:spcPct val="90000"/>
              </a:lnSpc>
              <a:spcBef>
                <a:spcPts val="976"/>
              </a:spcBef>
              <a:spcAft>
                <a:spcPts val="0"/>
              </a:spcAft>
              <a:buClr>
                <a:schemeClr val="dk1"/>
              </a:buClr>
              <a:buSzPts val="1800"/>
              <a:buChar char="•"/>
              <a:defRPr/>
            </a:lvl1pPr>
            <a:lvl2pPr marL="868223" lvl="1" indent="-325584" algn="l">
              <a:lnSpc>
                <a:spcPct val="90000"/>
              </a:lnSpc>
              <a:spcBef>
                <a:spcPts val="488"/>
              </a:spcBef>
              <a:spcAft>
                <a:spcPts val="0"/>
              </a:spcAft>
              <a:buClr>
                <a:schemeClr val="dk1"/>
              </a:buClr>
              <a:buSzPts val="1800"/>
              <a:buChar char="•"/>
              <a:defRPr/>
            </a:lvl2pPr>
            <a:lvl3pPr marL="1302334" lvl="2" indent="-325584" algn="l">
              <a:lnSpc>
                <a:spcPct val="90000"/>
              </a:lnSpc>
              <a:spcBef>
                <a:spcPts val="488"/>
              </a:spcBef>
              <a:spcAft>
                <a:spcPts val="0"/>
              </a:spcAft>
              <a:buClr>
                <a:schemeClr val="dk1"/>
              </a:buClr>
              <a:buSzPts val="1800"/>
              <a:buChar char="•"/>
              <a:defRPr/>
            </a:lvl3pPr>
            <a:lvl4pPr marL="1736446" lvl="3" indent="-325584" algn="l">
              <a:lnSpc>
                <a:spcPct val="90000"/>
              </a:lnSpc>
              <a:spcBef>
                <a:spcPts val="488"/>
              </a:spcBef>
              <a:spcAft>
                <a:spcPts val="0"/>
              </a:spcAft>
              <a:buClr>
                <a:schemeClr val="dk1"/>
              </a:buClr>
              <a:buSzPts val="1800"/>
              <a:buChar char="•"/>
              <a:defRPr/>
            </a:lvl4pPr>
            <a:lvl5pPr marL="2170557" lvl="4" indent="-325584" algn="l">
              <a:lnSpc>
                <a:spcPct val="90000"/>
              </a:lnSpc>
              <a:spcBef>
                <a:spcPts val="488"/>
              </a:spcBef>
              <a:spcAft>
                <a:spcPts val="0"/>
              </a:spcAft>
              <a:buClr>
                <a:schemeClr val="dk1"/>
              </a:buClr>
              <a:buSzPts val="1800"/>
              <a:buChar char="•"/>
              <a:defRPr/>
            </a:lvl5pPr>
            <a:lvl6pPr marL="2604668" lvl="5" indent="-325584" algn="l">
              <a:lnSpc>
                <a:spcPct val="90000"/>
              </a:lnSpc>
              <a:spcBef>
                <a:spcPts val="488"/>
              </a:spcBef>
              <a:spcAft>
                <a:spcPts val="0"/>
              </a:spcAft>
              <a:buClr>
                <a:schemeClr val="dk1"/>
              </a:buClr>
              <a:buSzPts val="1800"/>
              <a:buChar char="•"/>
              <a:defRPr/>
            </a:lvl6pPr>
            <a:lvl7pPr marL="3038780" lvl="6" indent="-325584" algn="l">
              <a:lnSpc>
                <a:spcPct val="90000"/>
              </a:lnSpc>
              <a:spcBef>
                <a:spcPts val="488"/>
              </a:spcBef>
              <a:spcAft>
                <a:spcPts val="0"/>
              </a:spcAft>
              <a:buClr>
                <a:schemeClr val="dk1"/>
              </a:buClr>
              <a:buSzPts val="1800"/>
              <a:buChar char="•"/>
              <a:defRPr/>
            </a:lvl7pPr>
            <a:lvl8pPr marL="3472891" lvl="7" indent="-325584" algn="l">
              <a:lnSpc>
                <a:spcPct val="90000"/>
              </a:lnSpc>
              <a:spcBef>
                <a:spcPts val="488"/>
              </a:spcBef>
              <a:spcAft>
                <a:spcPts val="0"/>
              </a:spcAft>
              <a:buClr>
                <a:schemeClr val="dk1"/>
              </a:buClr>
              <a:buSzPts val="1800"/>
              <a:buChar char="•"/>
              <a:defRPr/>
            </a:lvl8pPr>
            <a:lvl9pPr marL="3907003" lvl="8" indent="-325584" algn="l">
              <a:lnSpc>
                <a:spcPct val="90000"/>
              </a:lnSpc>
              <a:spcBef>
                <a:spcPts val="488"/>
              </a:spcBef>
              <a:spcAft>
                <a:spcPts val="0"/>
              </a:spcAft>
              <a:buClr>
                <a:schemeClr val="dk1"/>
              </a:buClr>
              <a:buSzPts val="1800"/>
              <a:buChar char="•"/>
              <a:defRPr/>
            </a:lvl9pPr>
          </a:lstStyle>
          <a:p>
            <a:endParaRPr/>
          </a:p>
        </p:txBody>
      </p:sp>
      <p:sp>
        <p:nvSpPr>
          <p:cNvPr id="49" name="Google Shape;49;p631"/>
          <p:cNvSpPr txBox="1">
            <a:spLocks noGrp="1"/>
          </p:cNvSpPr>
          <p:nvPr>
            <p:ph type="body" idx="3"/>
          </p:nvPr>
        </p:nvSpPr>
        <p:spPr>
          <a:xfrm>
            <a:off x="6172201" y="1681163"/>
            <a:ext cx="5183188" cy="823912"/>
          </a:xfrm>
          <a:prstGeom prst="rect">
            <a:avLst/>
          </a:prstGeom>
          <a:noFill/>
          <a:ln>
            <a:noFill/>
          </a:ln>
        </p:spPr>
        <p:txBody>
          <a:bodyPr spcFirstLastPara="1" wrap="square" lIns="91425" tIns="45700" rIns="91425" bIns="45700" anchor="b" anchorCtr="0">
            <a:normAutofit/>
          </a:bodyPr>
          <a:lstStyle>
            <a:lvl1pPr marL="434111" lvl="0" indent="-217056" algn="l">
              <a:lnSpc>
                <a:spcPct val="90000"/>
              </a:lnSpc>
              <a:spcBef>
                <a:spcPts val="976"/>
              </a:spcBef>
              <a:spcAft>
                <a:spcPts val="0"/>
              </a:spcAft>
              <a:buClr>
                <a:schemeClr val="dk1"/>
              </a:buClr>
              <a:buSzPts val="2466"/>
              <a:buNone/>
              <a:defRPr sz="2341" b="1"/>
            </a:lvl1pPr>
            <a:lvl2pPr marL="868223" lvl="1" indent="-217056" algn="l">
              <a:lnSpc>
                <a:spcPct val="90000"/>
              </a:lnSpc>
              <a:spcBef>
                <a:spcPts val="488"/>
              </a:spcBef>
              <a:spcAft>
                <a:spcPts val="0"/>
              </a:spcAft>
              <a:buClr>
                <a:schemeClr val="dk1"/>
              </a:buClr>
              <a:buSzPts val="2055"/>
              <a:buNone/>
              <a:defRPr sz="1951" b="1"/>
            </a:lvl2pPr>
            <a:lvl3pPr marL="1302334" lvl="2" indent="-217056" algn="l">
              <a:lnSpc>
                <a:spcPct val="90000"/>
              </a:lnSpc>
              <a:spcBef>
                <a:spcPts val="488"/>
              </a:spcBef>
              <a:spcAft>
                <a:spcPts val="0"/>
              </a:spcAft>
              <a:buClr>
                <a:schemeClr val="dk1"/>
              </a:buClr>
              <a:buSzPts val="1850"/>
              <a:buNone/>
              <a:defRPr sz="1757" b="1"/>
            </a:lvl3pPr>
            <a:lvl4pPr marL="1736446" lvl="3" indent="-217056" algn="l">
              <a:lnSpc>
                <a:spcPct val="90000"/>
              </a:lnSpc>
              <a:spcBef>
                <a:spcPts val="488"/>
              </a:spcBef>
              <a:spcAft>
                <a:spcPts val="0"/>
              </a:spcAft>
              <a:buClr>
                <a:schemeClr val="dk1"/>
              </a:buClr>
              <a:buSzPts val="1644"/>
              <a:buNone/>
              <a:defRPr sz="1561" b="1"/>
            </a:lvl4pPr>
            <a:lvl5pPr marL="2170557" lvl="4" indent="-217056" algn="l">
              <a:lnSpc>
                <a:spcPct val="90000"/>
              </a:lnSpc>
              <a:spcBef>
                <a:spcPts val="488"/>
              </a:spcBef>
              <a:spcAft>
                <a:spcPts val="0"/>
              </a:spcAft>
              <a:buClr>
                <a:schemeClr val="dk1"/>
              </a:buClr>
              <a:buSzPts val="1644"/>
              <a:buNone/>
              <a:defRPr sz="1561" b="1"/>
            </a:lvl5pPr>
            <a:lvl6pPr marL="2604668" lvl="5" indent="-217056" algn="l">
              <a:lnSpc>
                <a:spcPct val="90000"/>
              </a:lnSpc>
              <a:spcBef>
                <a:spcPts val="488"/>
              </a:spcBef>
              <a:spcAft>
                <a:spcPts val="0"/>
              </a:spcAft>
              <a:buClr>
                <a:schemeClr val="dk1"/>
              </a:buClr>
              <a:buSzPts val="1644"/>
              <a:buNone/>
              <a:defRPr sz="1561" b="1"/>
            </a:lvl6pPr>
            <a:lvl7pPr marL="3038780" lvl="6" indent="-217056" algn="l">
              <a:lnSpc>
                <a:spcPct val="90000"/>
              </a:lnSpc>
              <a:spcBef>
                <a:spcPts val="488"/>
              </a:spcBef>
              <a:spcAft>
                <a:spcPts val="0"/>
              </a:spcAft>
              <a:buClr>
                <a:schemeClr val="dk1"/>
              </a:buClr>
              <a:buSzPts val="1644"/>
              <a:buNone/>
              <a:defRPr sz="1561" b="1"/>
            </a:lvl7pPr>
            <a:lvl8pPr marL="3472891" lvl="7" indent="-217056" algn="l">
              <a:lnSpc>
                <a:spcPct val="90000"/>
              </a:lnSpc>
              <a:spcBef>
                <a:spcPts val="488"/>
              </a:spcBef>
              <a:spcAft>
                <a:spcPts val="0"/>
              </a:spcAft>
              <a:buClr>
                <a:schemeClr val="dk1"/>
              </a:buClr>
              <a:buSzPts val="1644"/>
              <a:buNone/>
              <a:defRPr sz="1561" b="1"/>
            </a:lvl8pPr>
            <a:lvl9pPr marL="3907003" lvl="8" indent="-217056" algn="l">
              <a:lnSpc>
                <a:spcPct val="90000"/>
              </a:lnSpc>
              <a:spcBef>
                <a:spcPts val="488"/>
              </a:spcBef>
              <a:spcAft>
                <a:spcPts val="0"/>
              </a:spcAft>
              <a:buClr>
                <a:schemeClr val="dk1"/>
              </a:buClr>
              <a:buSzPts val="1644"/>
              <a:buNone/>
              <a:defRPr sz="1561" b="1"/>
            </a:lvl9pPr>
          </a:lstStyle>
          <a:p>
            <a:endParaRPr/>
          </a:p>
        </p:txBody>
      </p:sp>
      <p:sp>
        <p:nvSpPr>
          <p:cNvPr id="50" name="Google Shape;50;p631"/>
          <p:cNvSpPr txBox="1">
            <a:spLocks noGrp="1"/>
          </p:cNvSpPr>
          <p:nvPr>
            <p:ph type="body" idx="4"/>
          </p:nvPr>
        </p:nvSpPr>
        <p:spPr>
          <a:xfrm>
            <a:off x="6172201" y="2505075"/>
            <a:ext cx="5183188" cy="3684588"/>
          </a:xfrm>
          <a:prstGeom prst="rect">
            <a:avLst/>
          </a:prstGeom>
          <a:noFill/>
          <a:ln>
            <a:noFill/>
          </a:ln>
        </p:spPr>
        <p:txBody>
          <a:bodyPr spcFirstLastPara="1" wrap="square" lIns="91425" tIns="45700" rIns="91425" bIns="45700" anchor="t" anchorCtr="0">
            <a:normAutofit/>
          </a:bodyPr>
          <a:lstStyle>
            <a:lvl1pPr marL="434111" lvl="0" indent="-325584" algn="l">
              <a:lnSpc>
                <a:spcPct val="90000"/>
              </a:lnSpc>
              <a:spcBef>
                <a:spcPts val="976"/>
              </a:spcBef>
              <a:spcAft>
                <a:spcPts val="0"/>
              </a:spcAft>
              <a:buClr>
                <a:schemeClr val="dk1"/>
              </a:buClr>
              <a:buSzPts val="1800"/>
              <a:buChar char="•"/>
              <a:defRPr/>
            </a:lvl1pPr>
            <a:lvl2pPr marL="868223" lvl="1" indent="-325584" algn="l">
              <a:lnSpc>
                <a:spcPct val="90000"/>
              </a:lnSpc>
              <a:spcBef>
                <a:spcPts val="488"/>
              </a:spcBef>
              <a:spcAft>
                <a:spcPts val="0"/>
              </a:spcAft>
              <a:buClr>
                <a:schemeClr val="dk1"/>
              </a:buClr>
              <a:buSzPts val="1800"/>
              <a:buChar char="•"/>
              <a:defRPr/>
            </a:lvl2pPr>
            <a:lvl3pPr marL="1302334" lvl="2" indent="-325584" algn="l">
              <a:lnSpc>
                <a:spcPct val="90000"/>
              </a:lnSpc>
              <a:spcBef>
                <a:spcPts val="488"/>
              </a:spcBef>
              <a:spcAft>
                <a:spcPts val="0"/>
              </a:spcAft>
              <a:buClr>
                <a:schemeClr val="dk1"/>
              </a:buClr>
              <a:buSzPts val="1800"/>
              <a:buChar char="•"/>
              <a:defRPr/>
            </a:lvl3pPr>
            <a:lvl4pPr marL="1736446" lvl="3" indent="-325584" algn="l">
              <a:lnSpc>
                <a:spcPct val="90000"/>
              </a:lnSpc>
              <a:spcBef>
                <a:spcPts val="488"/>
              </a:spcBef>
              <a:spcAft>
                <a:spcPts val="0"/>
              </a:spcAft>
              <a:buClr>
                <a:schemeClr val="dk1"/>
              </a:buClr>
              <a:buSzPts val="1800"/>
              <a:buChar char="•"/>
              <a:defRPr/>
            </a:lvl4pPr>
            <a:lvl5pPr marL="2170557" lvl="4" indent="-325584" algn="l">
              <a:lnSpc>
                <a:spcPct val="90000"/>
              </a:lnSpc>
              <a:spcBef>
                <a:spcPts val="488"/>
              </a:spcBef>
              <a:spcAft>
                <a:spcPts val="0"/>
              </a:spcAft>
              <a:buClr>
                <a:schemeClr val="dk1"/>
              </a:buClr>
              <a:buSzPts val="1800"/>
              <a:buChar char="•"/>
              <a:defRPr/>
            </a:lvl5pPr>
            <a:lvl6pPr marL="2604668" lvl="5" indent="-325584" algn="l">
              <a:lnSpc>
                <a:spcPct val="90000"/>
              </a:lnSpc>
              <a:spcBef>
                <a:spcPts val="488"/>
              </a:spcBef>
              <a:spcAft>
                <a:spcPts val="0"/>
              </a:spcAft>
              <a:buClr>
                <a:schemeClr val="dk1"/>
              </a:buClr>
              <a:buSzPts val="1800"/>
              <a:buChar char="•"/>
              <a:defRPr/>
            </a:lvl6pPr>
            <a:lvl7pPr marL="3038780" lvl="6" indent="-325584" algn="l">
              <a:lnSpc>
                <a:spcPct val="90000"/>
              </a:lnSpc>
              <a:spcBef>
                <a:spcPts val="488"/>
              </a:spcBef>
              <a:spcAft>
                <a:spcPts val="0"/>
              </a:spcAft>
              <a:buClr>
                <a:schemeClr val="dk1"/>
              </a:buClr>
              <a:buSzPts val="1800"/>
              <a:buChar char="•"/>
              <a:defRPr/>
            </a:lvl7pPr>
            <a:lvl8pPr marL="3472891" lvl="7" indent="-325584" algn="l">
              <a:lnSpc>
                <a:spcPct val="90000"/>
              </a:lnSpc>
              <a:spcBef>
                <a:spcPts val="488"/>
              </a:spcBef>
              <a:spcAft>
                <a:spcPts val="0"/>
              </a:spcAft>
              <a:buClr>
                <a:schemeClr val="dk1"/>
              </a:buClr>
              <a:buSzPts val="1800"/>
              <a:buChar char="•"/>
              <a:defRPr/>
            </a:lvl8pPr>
            <a:lvl9pPr marL="3907003" lvl="8" indent="-325584" algn="l">
              <a:lnSpc>
                <a:spcPct val="90000"/>
              </a:lnSpc>
              <a:spcBef>
                <a:spcPts val="488"/>
              </a:spcBef>
              <a:spcAft>
                <a:spcPts val="0"/>
              </a:spcAft>
              <a:buClr>
                <a:schemeClr val="dk1"/>
              </a:buClr>
              <a:buSzPts val="1800"/>
              <a:buChar char="•"/>
              <a:defRPr/>
            </a:lvl9pPr>
          </a:lstStyle>
          <a:p>
            <a:endParaRPr/>
          </a:p>
        </p:txBody>
      </p:sp>
      <p:sp>
        <p:nvSpPr>
          <p:cNvPr id="51" name="Google Shape;51;p631"/>
          <p:cNvSpPr txBox="1">
            <a:spLocks noGrp="1"/>
          </p:cNvSpPr>
          <p:nvPr>
            <p:ph type="dt" idx="10"/>
          </p:nvPr>
        </p:nvSpPr>
        <p:spPr>
          <a:xfrm>
            <a:off x="838201" y="6356351"/>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2" name="Google Shape;52;p631"/>
          <p:cNvSpPr txBox="1">
            <a:spLocks noGrp="1"/>
          </p:cNvSpPr>
          <p:nvPr>
            <p:ph type="ftr" idx="11"/>
          </p:nvPr>
        </p:nvSpPr>
        <p:spPr>
          <a:xfrm>
            <a:off x="4038600" y="6356351"/>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3" name="Google Shape;53;p631"/>
          <p:cNvSpPr txBox="1">
            <a:spLocks noGrp="1"/>
          </p:cNvSpPr>
          <p:nvPr>
            <p:ph type="sldNum" idx="12"/>
          </p:nvPr>
        </p:nvSpPr>
        <p:spPr>
          <a:xfrm>
            <a:off x="8610600" y="6356351"/>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a:p>
        </p:txBody>
      </p:sp>
    </p:spTree>
    <p:extLst>
      <p:ext uri="{BB962C8B-B14F-4D97-AF65-F5344CB8AC3E}">
        <p14:creationId xmlns:p14="http://schemas.microsoft.com/office/powerpoint/2010/main" val="1888443895"/>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matchingName="Title and Vertical Text" type="vertTx">
  <p:cSld name="Title and Vertical Text">
    <p:spTree>
      <p:nvGrpSpPr>
        <p:cNvPr id="1" name="Shape 77"/>
        <p:cNvGrpSpPr/>
        <p:nvPr/>
      </p:nvGrpSpPr>
      <p:grpSpPr>
        <a:xfrm>
          <a:off x="0" y="0"/>
          <a:ext cx="0" cy="0"/>
          <a:chOff x="0" y="0"/>
          <a:chExt cx="0" cy="0"/>
        </a:xfrm>
      </p:grpSpPr>
      <p:sp>
        <p:nvSpPr>
          <p:cNvPr id="78" name="Google Shape;78;p636"/>
          <p:cNvSpPr txBox="1">
            <a:spLocks noGrp="1"/>
          </p:cNvSpPr>
          <p:nvPr>
            <p:ph type="title"/>
          </p:nvPr>
        </p:nvSpPr>
        <p:spPr>
          <a:xfrm>
            <a:off x="838200" y="365126"/>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79" name="Google Shape;79;p636"/>
          <p:cNvSpPr txBox="1">
            <a:spLocks noGrp="1"/>
          </p:cNvSpPr>
          <p:nvPr>
            <p:ph type="body" idx="1"/>
          </p:nvPr>
        </p:nvSpPr>
        <p:spPr>
          <a:xfrm rot="5400000">
            <a:off x="3920331" y="-1256506"/>
            <a:ext cx="4351338" cy="10515600"/>
          </a:xfrm>
          <a:prstGeom prst="rect">
            <a:avLst/>
          </a:prstGeom>
          <a:noFill/>
          <a:ln>
            <a:noFill/>
          </a:ln>
        </p:spPr>
        <p:txBody>
          <a:bodyPr spcFirstLastPara="1" wrap="square" lIns="91425" tIns="45700" rIns="91425" bIns="45700" anchor="t" anchorCtr="0">
            <a:normAutofit/>
          </a:bodyPr>
          <a:lstStyle>
            <a:lvl1pPr marL="434111" lvl="0" indent="-325584" algn="l">
              <a:lnSpc>
                <a:spcPct val="90000"/>
              </a:lnSpc>
              <a:spcBef>
                <a:spcPts val="976"/>
              </a:spcBef>
              <a:spcAft>
                <a:spcPts val="0"/>
              </a:spcAft>
              <a:buClr>
                <a:schemeClr val="dk1"/>
              </a:buClr>
              <a:buSzPts val="1800"/>
              <a:buChar char="•"/>
              <a:defRPr/>
            </a:lvl1pPr>
            <a:lvl2pPr marL="868223" lvl="1" indent="-325584" algn="l">
              <a:lnSpc>
                <a:spcPct val="90000"/>
              </a:lnSpc>
              <a:spcBef>
                <a:spcPts val="488"/>
              </a:spcBef>
              <a:spcAft>
                <a:spcPts val="0"/>
              </a:spcAft>
              <a:buClr>
                <a:schemeClr val="dk1"/>
              </a:buClr>
              <a:buSzPts val="1800"/>
              <a:buChar char="•"/>
              <a:defRPr/>
            </a:lvl2pPr>
            <a:lvl3pPr marL="1302334" lvl="2" indent="-325584" algn="l">
              <a:lnSpc>
                <a:spcPct val="90000"/>
              </a:lnSpc>
              <a:spcBef>
                <a:spcPts val="488"/>
              </a:spcBef>
              <a:spcAft>
                <a:spcPts val="0"/>
              </a:spcAft>
              <a:buClr>
                <a:schemeClr val="dk1"/>
              </a:buClr>
              <a:buSzPts val="1800"/>
              <a:buChar char="•"/>
              <a:defRPr/>
            </a:lvl3pPr>
            <a:lvl4pPr marL="1736446" lvl="3" indent="-325584" algn="l">
              <a:lnSpc>
                <a:spcPct val="90000"/>
              </a:lnSpc>
              <a:spcBef>
                <a:spcPts val="488"/>
              </a:spcBef>
              <a:spcAft>
                <a:spcPts val="0"/>
              </a:spcAft>
              <a:buClr>
                <a:schemeClr val="dk1"/>
              </a:buClr>
              <a:buSzPts val="1800"/>
              <a:buChar char="•"/>
              <a:defRPr/>
            </a:lvl4pPr>
            <a:lvl5pPr marL="2170557" lvl="4" indent="-325584" algn="l">
              <a:lnSpc>
                <a:spcPct val="90000"/>
              </a:lnSpc>
              <a:spcBef>
                <a:spcPts val="488"/>
              </a:spcBef>
              <a:spcAft>
                <a:spcPts val="0"/>
              </a:spcAft>
              <a:buClr>
                <a:schemeClr val="dk1"/>
              </a:buClr>
              <a:buSzPts val="1800"/>
              <a:buChar char="•"/>
              <a:defRPr/>
            </a:lvl5pPr>
            <a:lvl6pPr marL="2604668" lvl="5" indent="-325584" algn="l">
              <a:lnSpc>
                <a:spcPct val="90000"/>
              </a:lnSpc>
              <a:spcBef>
                <a:spcPts val="488"/>
              </a:spcBef>
              <a:spcAft>
                <a:spcPts val="0"/>
              </a:spcAft>
              <a:buClr>
                <a:schemeClr val="dk1"/>
              </a:buClr>
              <a:buSzPts val="1800"/>
              <a:buChar char="•"/>
              <a:defRPr/>
            </a:lvl6pPr>
            <a:lvl7pPr marL="3038780" lvl="6" indent="-325584" algn="l">
              <a:lnSpc>
                <a:spcPct val="90000"/>
              </a:lnSpc>
              <a:spcBef>
                <a:spcPts val="488"/>
              </a:spcBef>
              <a:spcAft>
                <a:spcPts val="0"/>
              </a:spcAft>
              <a:buClr>
                <a:schemeClr val="dk1"/>
              </a:buClr>
              <a:buSzPts val="1800"/>
              <a:buChar char="•"/>
              <a:defRPr/>
            </a:lvl7pPr>
            <a:lvl8pPr marL="3472891" lvl="7" indent="-325584" algn="l">
              <a:lnSpc>
                <a:spcPct val="90000"/>
              </a:lnSpc>
              <a:spcBef>
                <a:spcPts val="488"/>
              </a:spcBef>
              <a:spcAft>
                <a:spcPts val="0"/>
              </a:spcAft>
              <a:buClr>
                <a:schemeClr val="dk1"/>
              </a:buClr>
              <a:buSzPts val="1800"/>
              <a:buChar char="•"/>
              <a:defRPr/>
            </a:lvl8pPr>
            <a:lvl9pPr marL="3907003" lvl="8" indent="-325584" algn="l">
              <a:lnSpc>
                <a:spcPct val="90000"/>
              </a:lnSpc>
              <a:spcBef>
                <a:spcPts val="488"/>
              </a:spcBef>
              <a:spcAft>
                <a:spcPts val="0"/>
              </a:spcAft>
              <a:buClr>
                <a:schemeClr val="dk1"/>
              </a:buClr>
              <a:buSzPts val="1800"/>
              <a:buChar char="•"/>
              <a:defRPr/>
            </a:lvl9pPr>
          </a:lstStyle>
          <a:p>
            <a:endParaRPr/>
          </a:p>
        </p:txBody>
      </p:sp>
      <p:sp>
        <p:nvSpPr>
          <p:cNvPr id="80" name="Google Shape;80;p636"/>
          <p:cNvSpPr txBox="1">
            <a:spLocks noGrp="1"/>
          </p:cNvSpPr>
          <p:nvPr>
            <p:ph type="dt" idx="10"/>
          </p:nvPr>
        </p:nvSpPr>
        <p:spPr>
          <a:xfrm>
            <a:off x="838201" y="6356351"/>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1" name="Google Shape;81;p636"/>
          <p:cNvSpPr txBox="1">
            <a:spLocks noGrp="1"/>
          </p:cNvSpPr>
          <p:nvPr>
            <p:ph type="ftr" idx="11"/>
          </p:nvPr>
        </p:nvSpPr>
        <p:spPr>
          <a:xfrm>
            <a:off x="4038600" y="6356351"/>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2" name="Google Shape;82;p636"/>
          <p:cNvSpPr txBox="1">
            <a:spLocks noGrp="1"/>
          </p:cNvSpPr>
          <p:nvPr>
            <p:ph type="sldNum" idx="12"/>
          </p:nvPr>
        </p:nvSpPr>
        <p:spPr>
          <a:xfrm>
            <a:off x="8610600" y="6356351"/>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a:p>
        </p:txBody>
      </p:sp>
    </p:spTree>
    <p:extLst>
      <p:ext uri="{BB962C8B-B14F-4D97-AF65-F5344CB8AC3E}">
        <p14:creationId xmlns:p14="http://schemas.microsoft.com/office/powerpoint/2010/main" val="155008443"/>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 Title and Text">
    <p:spTree>
      <p:nvGrpSpPr>
        <p:cNvPr id="1" name="Shape 83"/>
        <p:cNvGrpSpPr/>
        <p:nvPr/>
      </p:nvGrpSpPr>
      <p:grpSpPr>
        <a:xfrm>
          <a:off x="0" y="0"/>
          <a:ext cx="0" cy="0"/>
          <a:chOff x="0" y="0"/>
          <a:chExt cx="0" cy="0"/>
        </a:xfrm>
      </p:grpSpPr>
      <p:sp>
        <p:nvSpPr>
          <p:cNvPr id="84" name="Google Shape;84;p637"/>
          <p:cNvSpPr txBox="1">
            <a:spLocks noGrp="1"/>
          </p:cNvSpPr>
          <p:nvPr>
            <p:ph type="title"/>
          </p:nvPr>
        </p:nvSpPr>
        <p:spPr>
          <a:xfrm rot="5400000">
            <a:off x="7133431" y="1956594"/>
            <a:ext cx="5811838" cy="262890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85" name="Google Shape;85;p637"/>
          <p:cNvSpPr txBox="1">
            <a:spLocks noGrp="1"/>
          </p:cNvSpPr>
          <p:nvPr>
            <p:ph type="body" idx="1"/>
          </p:nvPr>
        </p:nvSpPr>
        <p:spPr>
          <a:xfrm rot="5400000">
            <a:off x="1799431" y="-596107"/>
            <a:ext cx="5811838" cy="7734300"/>
          </a:xfrm>
          <a:prstGeom prst="rect">
            <a:avLst/>
          </a:prstGeom>
          <a:noFill/>
          <a:ln>
            <a:noFill/>
          </a:ln>
        </p:spPr>
        <p:txBody>
          <a:bodyPr spcFirstLastPara="1" wrap="square" lIns="91425" tIns="45700" rIns="91425" bIns="45700" anchor="t" anchorCtr="0">
            <a:normAutofit/>
          </a:bodyPr>
          <a:lstStyle>
            <a:lvl1pPr marL="434111" lvl="0" indent="-325584" algn="l">
              <a:lnSpc>
                <a:spcPct val="90000"/>
              </a:lnSpc>
              <a:spcBef>
                <a:spcPts val="976"/>
              </a:spcBef>
              <a:spcAft>
                <a:spcPts val="0"/>
              </a:spcAft>
              <a:buClr>
                <a:schemeClr val="dk1"/>
              </a:buClr>
              <a:buSzPts val="1800"/>
              <a:buChar char="•"/>
              <a:defRPr/>
            </a:lvl1pPr>
            <a:lvl2pPr marL="868223" lvl="1" indent="-325584" algn="l">
              <a:lnSpc>
                <a:spcPct val="90000"/>
              </a:lnSpc>
              <a:spcBef>
                <a:spcPts val="488"/>
              </a:spcBef>
              <a:spcAft>
                <a:spcPts val="0"/>
              </a:spcAft>
              <a:buClr>
                <a:schemeClr val="dk1"/>
              </a:buClr>
              <a:buSzPts val="1800"/>
              <a:buChar char="•"/>
              <a:defRPr/>
            </a:lvl2pPr>
            <a:lvl3pPr marL="1302334" lvl="2" indent="-325584" algn="l">
              <a:lnSpc>
                <a:spcPct val="90000"/>
              </a:lnSpc>
              <a:spcBef>
                <a:spcPts val="488"/>
              </a:spcBef>
              <a:spcAft>
                <a:spcPts val="0"/>
              </a:spcAft>
              <a:buClr>
                <a:schemeClr val="dk1"/>
              </a:buClr>
              <a:buSzPts val="1800"/>
              <a:buChar char="•"/>
              <a:defRPr/>
            </a:lvl3pPr>
            <a:lvl4pPr marL="1736446" lvl="3" indent="-325584" algn="l">
              <a:lnSpc>
                <a:spcPct val="90000"/>
              </a:lnSpc>
              <a:spcBef>
                <a:spcPts val="488"/>
              </a:spcBef>
              <a:spcAft>
                <a:spcPts val="0"/>
              </a:spcAft>
              <a:buClr>
                <a:schemeClr val="dk1"/>
              </a:buClr>
              <a:buSzPts val="1800"/>
              <a:buChar char="•"/>
              <a:defRPr/>
            </a:lvl4pPr>
            <a:lvl5pPr marL="2170557" lvl="4" indent="-325584" algn="l">
              <a:lnSpc>
                <a:spcPct val="90000"/>
              </a:lnSpc>
              <a:spcBef>
                <a:spcPts val="488"/>
              </a:spcBef>
              <a:spcAft>
                <a:spcPts val="0"/>
              </a:spcAft>
              <a:buClr>
                <a:schemeClr val="dk1"/>
              </a:buClr>
              <a:buSzPts val="1800"/>
              <a:buChar char="•"/>
              <a:defRPr/>
            </a:lvl5pPr>
            <a:lvl6pPr marL="2604668" lvl="5" indent="-325584" algn="l">
              <a:lnSpc>
                <a:spcPct val="90000"/>
              </a:lnSpc>
              <a:spcBef>
                <a:spcPts val="488"/>
              </a:spcBef>
              <a:spcAft>
                <a:spcPts val="0"/>
              </a:spcAft>
              <a:buClr>
                <a:schemeClr val="dk1"/>
              </a:buClr>
              <a:buSzPts val="1800"/>
              <a:buChar char="•"/>
              <a:defRPr/>
            </a:lvl6pPr>
            <a:lvl7pPr marL="3038780" lvl="6" indent="-325584" algn="l">
              <a:lnSpc>
                <a:spcPct val="90000"/>
              </a:lnSpc>
              <a:spcBef>
                <a:spcPts val="488"/>
              </a:spcBef>
              <a:spcAft>
                <a:spcPts val="0"/>
              </a:spcAft>
              <a:buClr>
                <a:schemeClr val="dk1"/>
              </a:buClr>
              <a:buSzPts val="1800"/>
              <a:buChar char="•"/>
              <a:defRPr/>
            </a:lvl7pPr>
            <a:lvl8pPr marL="3472891" lvl="7" indent="-325584" algn="l">
              <a:lnSpc>
                <a:spcPct val="90000"/>
              </a:lnSpc>
              <a:spcBef>
                <a:spcPts val="488"/>
              </a:spcBef>
              <a:spcAft>
                <a:spcPts val="0"/>
              </a:spcAft>
              <a:buClr>
                <a:schemeClr val="dk1"/>
              </a:buClr>
              <a:buSzPts val="1800"/>
              <a:buChar char="•"/>
              <a:defRPr/>
            </a:lvl8pPr>
            <a:lvl9pPr marL="3907003" lvl="8" indent="-325584" algn="l">
              <a:lnSpc>
                <a:spcPct val="90000"/>
              </a:lnSpc>
              <a:spcBef>
                <a:spcPts val="488"/>
              </a:spcBef>
              <a:spcAft>
                <a:spcPts val="0"/>
              </a:spcAft>
              <a:buClr>
                <a:schemeClr val="dk1"/>
              </a:buClr>
              <a:buSzPts val="1800"/>
              <a:buChar char="•"/>
              <a:defRPr/>
            </a:lvl9pPr>
          </a:lstStyle>
          <a:p>
            <a:endParaRPr/>
          </a:p>
        </p:txBody>
      </p:sp>
      <p:sp>
        <p:nvSpPr>
          <p:cNvPr id="86" name="Google Shape;86;p637"/>
          <p:cNvSpPr txBox="1">
            <a:spLocks noGrp="1"/>
          </p:cNvSpPr>
          <p:nvPr>
            <p:ph type="dt" idx="10"/>
          </p:nvPr>
        </p:nvSpPr>
        <p:spPr>
          <a:xfrm>
            <a:off x="838201" y="6356351"/>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7" name="Google Shape;87;p637"/>
          <p:cNvSpPr txBox="1">
            <a:spLocks noGrp="1"/>
          </p:cNvSpPr>
          <p:nvPr>
            <p:ph type="ftr" idx="11"/>
          </p:nvPr>
        </p:nvSpPr>
        <p:spPr>
          <a:xfrm>
            <a:off x="4038600" y="6356351"/>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8" name="Google Shape;88;p637"/>
          <p:cNvSpPr txBox="1">
            <a:spLocks noGrp="1"/>
          </p:cNvSpPr>
          <p:nvPr>
            <p:ph type="sldNum" idx="12"/>
          </p:nvPr>
        </p:nvSpPr>
        <p:spPr>
          <a:xfrm>
            <a:off x="8610600" y="6356351"/>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a:p>
        </p:txBody>
      </p:sp>
    </p:spTree>
    <p:extLst>
      <p:ext uri="{BB962C8B-B14F-4D97-AF65-F5344CB8AC3E}">
        <p14:creationId xmlns:p14="http://schemas.microsoft.com/office/powerpoint/2010/main" val="1976870772"/>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userDrawn="1">
  <p:cSld name="4_Section Header">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BE8C035F-C3E4-44F8-BAEE-5B1B119A01FA}"/>
              </a:ext>
            </a:extLst>
          </p:cNvPr>
          <p:cNvSpPr>
            <a:spLocks noGrp="1"/>
          </p:cNvSpPr>
          <p:nvPr>
            <p:ph type="pic" sz="quarter" idx="11" hasCustomPrompt="1"/>
          </p:nvPr>
        </p:nvSpPr>
        <p:spPr>
          <a:xfrm>
            <a:off x="6654800" y="1181098"/>
            <a:ext cx="4356100" cy="4495804"/>
          </a:xfrm>
          <a:custGeom>
            <a:avLst/>
            <a:gdLst>
              <a:gd name="connsiteX0" fmla="*/ 0 w 4356100"/>
              <a:gd name="connsiteY0" fmla="*/ 0 h 4495804"/>
              <a:gd name="connsiteX1" fmla="*/ 4356100 w 4356100"/>
              <a:gd name="connsiteY1" fmla="*/ 0 h 4495804"/>
              <a:gd name="connsiteX2" fmla="*/ 4356100 w 4356100"/>
              <a:gd name="connsiteY2" fmla="*/ 4495804 h 4495804"/>
              <a:gd name="connsiteX3" fmla="*/ 0 w 4356100"/>
              <a:gd name="connsiteY3" fmla="*/ 4495804 h 4495804"/>
            </a:gdLst>
            <a:ahLst/>
            <a:cxnLst>
              <a:cxn ang="0">
                <a:pos x="connsiteX0" y="connsiteY0"/>
              </a:cxn>
              <a:cxn ang="0">
                <a:pos x="connsiteX1" y="connsiteY1"/>
              </a:cxn>
              <a:cxn ang="0">
                <a:pos x="connsiteX2" y="connsiteY2"/>
              </a:cxn>
              <a:cxn ang="0">
                <a:pos x="connsiteX3" y="connsiteY3"/>
              </a:cxn>
            </a:cxnLst>
            <a:rect l="l" t="t" r="r" b="b"/>
            <a:pathLst>
              <a:path w="4356100" h="4495804">
                <a:moveTo>
                  <a:pt x="0" y="0"/>
                </a:moveTo>
                <a:lnTo>
                  <a:pt x="4356100" y="0"/>
                </a:lnTo>
                <a:lnTo>
                  <a:pt x="4356100" y="4495804"/>
                </a:lnTo>
                <a:lnTo>
                  <a:pt x="0" y="4495804"/>
                </a:lnTo>
                <a:close/>
              </a:path>
            </a:pathLst>
          </a:custGeom>
        </p:spPr>
        <p:txBody>
          <a:bodyPr wrap="square">
            <a:noAutofit/>
          </a:bodyPr>
          <a:lstStyle>
            <a:lvl1pPr marL="0" indent="0" algn="ctr">
              <a:buNone/>
              <a:defRPr sz="1171">
                <a:solidFill>
                  <a:schemeClr val="tx1">
                    <a:lumMod val="50000"/>
                    <a:lumOff val="50000"/>
                  </a:schemeClr>
                </a:solidFill>
                <a:latin typeface="Raleway" panose="020B0503030101060003" pitchFamily="34" charset="0"/>
              </a:defRPr>
            </a:lvl1pPr>
          </a:lstStyle>
          <a:p>
            <a:r>
              <a:rPr lang="en-US" dirty="0"/>
              <a:t>Drag your image here</a:t>
            </a:r>
          </a:p>
        </p:txBody>
      </p:sp>
    </p:spTree>
    <p:extLst>
      <p:ext uri="{BB962C8B-B14F-4D97-AF65-F5344CB8AC3E}">
        <p14:creationId xmlns:p14="http://schemas.microsoft.com/office/powerpoint/2010/main" val="250946191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Title Only" type="titleOnly">
  <p:cSld name="Title Only">
    <p:spTree>
      <p:nvGrpSpPr>
        <p:cNvPr id="1" name="Shape 54"/>
        <p:cNvGrpSpPr/>
        <p:nvPr/>
      </p:nvGrpSpPr>
      <p:grpSpPr>
        <a:xfrm>
          <a:off x="0" y="0"/>
          <a:ext cx="0" cy="0"/>
          <a:chOff x="0" y="0"/>
          <a:chExt cx="0" cy="0"/>
        </a:xfrm>
      </p:grpSpPr>
      <p:sp>
        <p:nvSpPr>
          <p:cNvPr id="55" name="Google Shape;55;p632"/>
          <p:cNvSpPr txBox="1">
            <a:spLocks noGrp="1"/>
          </p:cNvSpPr>
          <p:nvPr>
            <p:ph type="title"/>
          </p:nvPr>
        </p:nvSpPr>
        <p:spPr>
          <a:xfrm>
            <a:off x="838200" y="365126"/>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56" name="Google Shape;56;p632"/>
          <p:cNvSpPr txBox="1">
            <a:spLocks noGrp="1"/>
          </p:cNvSpPr>
          <p:nvPr>
            <p:ph type="dt" idx="10"/>
          </p:nvPr>
        </p:nvSpPr>
        <p:spPr>
          <a:xfrm>
            <a:off x="838201" y="6356351"/>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7" name="Google Shape;57;p632"/>
          <p:cNvSpPr txBox="1">
            <a:spLocks noGrp="1"/>
          </p:cNvSpPr>
          <p:nvPr>
            <p:ph type="ftr" idx="11"/>
          </p:nvPr>
        </p:nvSpPr>
        <p:spPr>
          <a:xfrm>
            <a:off x="4038600" y="6356351"/>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8" name="Google Shape;58;p632"/>
          <p:cNvSpPr txBox="1">
            <a:spLocks noGrp="1"/>
          </p:cNvSpPr>
          <p:nvPr>
            <p:ph type="sldNum" idx="12"/>
          </p:nvPr>
        </p:nvSpPr>
        <p:spPr>
          <a:xfrm>
            <a:off x="8610600" y="6356351"/>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a:p>
        </p:txBody>
      </p:sp>
    </p:spTree>
    <p:extLst>
      <p:ext uri="{BB962C8B-B14F-4D97-AF65-F5344CB8AC3E}">
        <p14:creationId xmlns:p14="http://schemas.microsoft.com/office/powerpoint/2010/main" val="100394741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59"/>
        <p:cNvGrpSpPr/>
        <p:nvPr/>
      </p:nvGrpSpPr>
      <p:grpSpPr>
        <a:xfrm>
          <a:off x="0" y="0"/>
          <a:ext cx="0" cy="0"/>
          <a:chOff x="0" y="0"/>
          <a:chExt cx="0" cy="0"/>
        </a:xfrm>
      </p:grpSpPr>
      <p:sp>
        <p:nvSpPr>
          <p:cNvPr id="60" name="Google Shape;60;p633"/>
          <p:cNvSpPr txBox="1">
            <a:spLocks noGrp="1"/>
          </p:cNvSpPr>
          <p:nvPr>
            <p:ph type="dt" idx="10"/>
          </p:nvPr>
        </p:nvSpPr>
        <p:spPr>
          <a:xfrm>
            <a:off x="838201" y="6356351"/>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1" name="Google Shape;61;p633"/>
          <p:cNvSpPr txBox="1">
            <a:spLocks noGrp="1"/>
          </p:cNvSpPr>
          <p:nvPr>
            <p:ph type="ftr" idx="11"/>
          </p:nvPr>
        </p:nvSpPr>
        <p:spPr>
          <a:xfrm>
            <a:off x="4038600" y="6356351"/>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2" name="Google Shape;62;p633"/>
          <p:cNvSpPr txBox="1">
            <a:spLocks noGrp="1"/>
          </p:cNvSpPr>
          <p:nvPr>
            <p:ph type="sldNum" idx="12"/>
          </p:nvPr>
        </p:nvSpPr>
        <p:spPr>
          <a:xfrm>
            <a:off x="8610600" y="6356351"/>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a:p>
        </p:txBody>
      </p:sp>
    </p:spTree>
    <p:extLst>
      <p:ext uri="{BB962C8B-B14F-4D97-AF65-F5344CB8AC3E}">
        <p14:creationId xmlns:p14="http://schemas.microsoft.com/office/powerpoint/2010/main" val="385246530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ontent with Caption" type="objTx">
  <p:cSld name="Content with Caption">
    <p:spTree>
      <p:nvGrpSpPr>
        <p:cNvPr id="1" name="Shape 63"/>
        <p:cNvGrpSpPr/>
        <p:nvPr/>
      </p:nvGrpSpPr>
      <p:grpSpPr>
        <a:xfrm>
          <a:off x="0" y="0"/>
          <a:ext cx="0" cy="0"/>
          <a:chOff x="0" y="0"/>
          <a:chExt cx="0" cy="0"/>
        </a:xfrm>
      </p:grpSpPr>
      <p:sp>
        <p:nvSpPr>
          <p:cNvPr id="64" name="Google Shape;64;p634"/>
          <p:cNvSpPr txBox="1">
            <a:spLocks noGrp="1"/>
          </p:cNvSpPr>
          <p:nvPr>
            <p:ph type="title"/>
          </p:nvPr>
        </p:nvSpPr>
        <p:spPr>
          <a:xfrm>
            <a:off x="839789" y="457200"/>
            <a:ext cx="3932237" cy="16002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3288"/>
              <a:buFont typeface="Calibri"/>
              <a:buNone/>
              <a:defRPr sz="3122"/>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65" name="Google Shape;65;p634"/>
          <p:cNvSpPr txBox="1">
            <a:spLocks noGrp="1"/>
          </p:cNvSpPr>
          <p:nvPr>
            <p:ph type="body" idx="1"/>
          </p:nvPr>
        </p:nvSpPr>
        <p:spPr>
          <a:xfrm>
            <a:off x="5183189" y="987426"/>
            <a:ext cx="6172200" cy="4873625"/>
          </a:xfrm>
          <a:prstGeom prst="rect">
            <a:avLst/>
          </a:prstGeom>
          <a:noFill/>
          <a:ln>
            <a:noFill/>
          </a:ln>
        </p:spPr>
        <p:txBody>
          <a:bodyPr spcFirstLastPara="1" wrap="square" lIns="91425" tIns="45700" rIns="91425" bIns="45700" anchor="t" anchorCtr="0">
            <a:normAutofit/>
          </a:bodyPr>
          <a:lstStyle>
            <a:lvl1pPr marL="434111" lvl="0" indent="-415300" algn="l">
              <a:lnSpc>
                <a:spcPct val="90000"/>
              </a:lnSpc>
              <a:spcBef>
                <a:spcPts val="976"/>
              </a:spcBef>
              <a:spcAft>
                <a:spcPts val="0"/>
              </a:spcAft>
              <a:buClr>
                <a:schemeClr val="dk1"/>
              </a:buClr>
              <a:buSzPts val="3288"/>
              <a:buChar char="•"/>
              <a:defRPr sz="3122"/>
            </a:lvl1pPr>
            <a:lvl2pPr marL="868223" lvl="1" indent="-390519" algn="l">
              <a:lnSpc>
                <a:spcPct val="90000"/>
              </a:lnSpc>
              <a:spcBef>
                <a:spcPts val="488"/>
              </a:spcBef>
              <a:spcAft>
                <a:spcPts val="0"/>
              </a:spcAft>
              <a:buClr>
                <a:schemeClr val="dk1"/>
              </a:buClr>
              <a:buSzPts val="2877"/>
              <a:buChar char="•"/>
              <a:defRPr sz="2732"/>
            </a:lvl2pPr>
            <a:lvl3pPr marL="1302334" lvl="2" indent="-365739" algn="l">
              <a:lnSpc>
                <a:spcPct val="90000"/>
              </a:lnSpc>
              <a:spcBef>
                <a:spcPts val="488"/>
              </a:spcBef>
              <a:spcAft>
                <a:spcPts val="0"/>
              </a:spcAft>
              <a:buClr>
                <a:schemeClr val="dk1"/>
              </a:buClr>
              <a:buSzPts val="2466"/>
              <a:buChar char="•"/>
              <a:defRPr sz="2341"/>
            </a:lvl3pPr>
            <a:lvl4pPr marL="1736446" lvl="3" indent="-340958" algn="l">
              <a:lnSpc>
                <a:spcPct val="90000"/>
              </a:lnSpc>
              <a:spcBef>
                <a:spcPts val="488"/>
              </a:spcBef>
              <a:spcAft>
                <a:spcPts val="0"/>
              </a:spcAft>
              <a:buClr>
                <a:schemeClr val="dk1"/>
              </a:buClr>
              <a:buSzPts val="2055"/>
              <a:buChar char="•"/>
              <a:defRPr sz="1951"/>
            </a:lvl4pPr>
            <a:lvl5pPr marL="2170557" lvl="4" indent="-340958" algn="l">
              <a:lnSpc>
                <a:spcPct val="90000"/>
              </a:lnSpc>
              <a:spcBef>
                <a:spcPts val="488"/>
              </a:spcBef>
              <a:spcAft>
                <a:spcPts val="0"/>
              </a:spcAft>
              <a:buClr>
                <a:schemeClr val="dk1"/>
              </a:buClr>
              <a:buSzPts val="2055"/>
              <a:buChar char="•"/>
              <a:defRPr sz="1951"/>
            </a:lvl5pPr>
            <a:lvl6pPr marL="2604668" lvl="5" indent="-340958" algn="l">
              <a:lnSpc>
                <a:spcPct val="90000"/>
              </a:lnSpc>
              <a:spcBef>
                <a:spcPts val="488"/>
              </a:spcBef>
              <a:spcAft>
                <a:spcPts val="0"/>
              </a:spcAft>
              <a:buClr>
                <a:schemeClr val="dk1"/>
              </a:buClr>
              <a:buSzPts val="2055"/>
              <a:buChar char="•"/>
              <a:defRPr sz="1951"/>
            </a:lvl6pPr>
            <a:lvl7pPr marL="3038780" lvl="6" indent="-340958" algn="l">
              <a:lnSpc>
                <a:spcPct val="90000"/>
              </a:lnSpc>
              <a:spcBef>
                <a:spcPts val="488"/>
              </a:spcBef>
              <a:spcAft>
                <a:spcPts val="0"/>
              </a:spcAft>
              <a:buClr>
                <a:schemeClr val="dk1"/>
              </a:buClr>
              <a:buSzPts val="2055"/>
              <a:buChar char="•"/>
              <a:defRPr sz="1951"/>
            </a:lvl7pPr>
            <a:lvl8pPr marL="3472891" lvl="7" indent="-340958" algn="l">
              <a:lnSpc>
                <a:spcPct val="90000"/>
              </a:lnSpc>
              <a:spcBef>
                <a:spcPts val="488"/>
              </a:spcBef>
              <a:spcAft>
                <a:spcPts val="0"/>
              </a:spcAft>
              <a:buClr>
                <a:schemeClr val="dk1"/>
              </a:buClr>
              <a:buSzPts val="2055"/>
              <a:buChar char="•"/>
              <a:defRPr sz="1951"/>
            </a:lvl8pPr>
            <a:lvl9pPr marL="3907003" lvl="8" indent="-340958" algn="l">
              <a:lnSpc>
                <a:spcPct val="90000"/>
              </a:lnSpc>
              <a:spcBef>
                <a:spcPts val="488"/>
              </a:spcBef>
              <a:spcAft>
                <a:spcPts val="0"/>
              </a:spcAft>
              <a:buClr>
                <a:schemeClr val="dk1"/>
              </a:buClr>
              <a:buSzPts val="2055"/>
              <a:buChar char="•"/>
              <a:defRPr sz="1951"/>
            </a:lvl9pPr>
          </a:lstStyle>
          <a:p>
            <a:endParaRPr/>
          </a:p>
        </p:txBody>
      </p:sp>
      <p:sp>
        <p:nvSpPr>
          <p:cNvPr id="66" name="Google Shape;66;p634"/>
          <p:cNvSpPr txBox="1">
            <a:spLocks noGrp="1"/>
          </p:cNvSpPr>
          <p:nvPr>
            <p:ph type="body" idx="2"/>
          </p:nvPr>
        </p:nvSpPr>
        <p:spPr>
          <a:xfrm>
            <a:off x="839789" y="2057400"/>
            <a:ext cx="3932237" cy="3811588"/>
          </a:xfrm>
          <a:prstGeom prst="rect">
            <a:avLst/>
          </a:prstGeom>
          <a:noFill/>
          <a:ln>
            <a:noFill/>
          </a:ln>
        </p:spPr>
        <p:txBody>
          <a:bodyPr spcFirstLastPara="1" wrap="square" lIns="91425" tIns="45700" rIns="91425" bIns="45700" anchor="t" anchorCtr="0">
            <a:normAutofit/>
          </a:bodyPr>
          <a:lstStyle>
            <a:lvl1pPr marL="434111" lvl="0" indent="-217056" algn="l">
              <a:lnSpc>
                <a:spcPct val="90000"/>
              </a:lnSpc>
              <a:spcBef>
                <a:spcPts val="976"/>
              </a:spcBef>
              <a:spcAft>
                <a:spcPts val="0"/>
              </a:spcAft>
              <a:buClr>
                <a:schemeClr val="dk1"/>
              </a:buClr>
              <a:buSzPts val="1644"/>
              <a:buNone/>
              <a:defRPr sz="1561"/>
            </a:lvl1pPr>
            <a:lvl2pPr marL="868223" lvl="1" indent="-217056" algn="l">
              <a:lnSpc>
                <a:spcPct val="90000"/>
              </a:lnSpc>
              <a:spcBef>
                <a:spcPts val="488"/>
              </a:spcBef>
              <a:spcAft>
                <a:spcPts val="0"/>
              </a:spcAft>
              <a:buClr>
                <a:schemeClr val="dk1"/>
              </a:buClr>
              <a:buSzPts val="1439"/>
              <a:buNone/>
              <a:defRPr sz="1366"/>
            </a:lvl2pPr>
            <a:lvl3pPr marL="1302334" lvl="2" indent="-217056" algn="l">
              <a:lnSpc>
                <a:spcPct val="90000"/>
              </a:lnSpc>
              <a:spcBef>
                <a:spcPts val="488"/>
              </a:spcBef>
              <a:spcAft>
                <a:spcPts val="0"/>
              </a:spcAft>
              <a:buClr>
                <a:schemeClr val="dk1"/>
              </a:buClr>
              <a:buSzPts val="1233"/>
              <a:buNone/>
              <a:defRPr sz="1171"/>
            </a:lvl3pPr>
            <a:lvl4pPr marL="1736446" lvl="3" indent="-217056" algn="l">
              <a:lnSpc>
                <a:spcPct val="90000"/>
              </a:lnSpc>
              <a:spcBef>
                <a:spcPts val="488"/>
              </a:spcBef>
              <a:spcAft>
                <a:spcPts val="0"/>
              </a:spcAft>
              <a:buClr>
                <a:schemeClr val="dk1"/>
              </a:buClr>
              <a:buSzPts val="1028"/>
              <a:buNone/>
              <a:defRPr sz="976"/>
            </a:lvl4pPr>
            <a:lvl5pPr marL="2170557" lvl="4" indent="-217056" algn="l">
              <a:lnSpc>
                <a:spcPct val="90000"/>
              </a:lnSpc>
              <a:spcBef>
                <a:spcPts val="488"/>
              </a:spcBef>
              <a:spcAft>
                <a:spcPts val="0"/>
              </a:spcAft>
              <a:buClr>
                <a:schemeClr val="dk1"/>
              </a:buClr>
              <a:buSzPts val="1028"/>
              <a:buNone/>
              <a:defRPr sz="976"/>
            </a:lvl5pPr>
            <a:lvl6pPr marL="2604668" lvl="5" indent="-217056" algn="l">
              <a:lnSpc>
                <a:spcPct val="90000"/>
              </a:lnSpc>
              <a:spcBef>
                <a:spcPts val="488"/>
              </a:spcBef>
              <a:spcAft>
                <a:spcPts val="0"/>
              </a:spcAft>
              <a:buClr>
                <a:schemeClr val="dk1"/>
              </a:buClr>
              <a:buSzPts val="1028"/>
              <a:buNone/>
              <a:defRPr sz="976"/>
            </a:lvl6pPr>
            <a:lvl7pPr marL="3038780" lvl="6" indent="-217056" algn="l">
              <a:lnSpc>
                <a:spcPct val="90000"/>
              </a:lnSpc>
              <a:spcBef>
                <a:spcPts val="488"/>
              </a:spcBef>
              <a:spcAft>
                <a:spcPts val="0"/>
              </a:spcAft>
              <a:buClr>
                <a:schemeClr val="dk1"/>
              </a:buClr>
              <a:buSzPts val="1028"/>
              <a:buNone/>
              <a:defRPr sz="976"/>
            </a:lvl7pPr>
            <a:lvl8pPr marL="3472891" lvl="7" indent="-217056" algn="l">
              <a:lnSpc>
                <a:spcPct val="90000"/>
              </a:lnSpc>
              <a:spcBef>
                <a:spcPts val="488"/>
              </a:spcBef>
              <a:spcAft>
                <a:spcPts val="0"/>
              </a:spcAft>
              <a:buClr>
                <a:schemeClr val="dk1"/>
              </a:buClr>
              <a:buSzPts val="1028"/>
              <a:buNone/>
              <a:defRPr sz="976"/>
            </a:lvl8pPr>
            <a:lvl9pPr marL="3907003" lvl="8" indent="-217056" algn="l">
              <a:lnSpc>
                <a:spcPct val="90000"/>
              </a:lnSpc>
              <a:spcBef>
                <a:spcPts val="488"/>
              </a:spcBef>
              <a:spcAft>
                <a:spcPts val="0"/>
              </a:spcAft>
              <a:buClr>
                <a:schemeClr val="dk1"/>
              </a:buClr>
              <a:buSzPts val="1028"/>
              <a:buNone/>
              <a:defRPr sz="976"/>
            </a:lvl9pPr>
          </a:lstStyle>
          <a:p>
            <a:endParaRPr/>
          </a:p>
        </p:txBody>
      </p:sp>
      <p:sp>
        <p:nvSpPr>
          <p:cNvPr id="67" name="Google Shape;67;p634"/>
          <p:cNvSpPr txBox="1">
            <a:spLocks noGrp="1"/>
          </p:cNvSpPr>
          <p:nvPr>
            <p:ph type="dt" idx="10"/>
          </p:nvPr>
        </p:nvSpPr>
        <p:spPr>
          <a:xfrm>
            <a:off x="838201" y="6356351"/>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8" name="Google Shape;68;p634"/>
          <p:cNvSpPr txBox="1">
            <a:spLocks noGrp="1"/>
          </p:cNvSpPr>
          <p:nvPr>
            <p:ph type="ftr" idx="11"/>
          </p:nvPr>
        </p:nvSpPr>
        <p:spPr>
          <a:xfrm>
            <a:off x="4038600" y="6356351"/>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9" name="Google Shape;69;p634"/>
          <p:cNvSpPr txBox="1">
            <a:spLocks noGrp="1"/>
          </p:cNvSpPr>
          <p:nvPr>
            <p:ph type="sldNum" idx="12"/>
          </p:nvPr>
        </p:nvSpPr>
        <p:spPr>
          <a:xfrm>
            <a:off x="8610600" y="6356351"/>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a:p>
        </p:txBody>
      </p:sp>
    </p:spTree>
    <p:extLst>
      <p:ext uri="{BB962C8B-B14F-4D97-AF65-F5344CB8AC3E}">
        <p14:creationId xmlns:p14="http://schemas.microsoft.com/office/powerpoint/2010/main" val="65325237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theme" Target="../theme/theme2.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2.xml"/><Relationship Id="rId13" Type="http://schemas.openxmlformats.org/officeDocument/2006/relationships/theme" Target="../theme/theme3.xml"/><Relationship Id="rId3" Type="http://schemas.openxmlformats.org/officeDocument/2006/relationships/slideLayout" Target="../slideLayouts/slideLayout27.xml"/><Relationship Id="rId7" Type="http://schemas.openxmlformats.org/officeDocument/2006/relationships/slideLayout" Target="../slideLayouts/slideLayout31.xml"/><Relationship Id="rId12" Type="http://schemas.openxmlformats.org/officeDocument/2006/relationships/slideLayout" Target="../slideLayouts/slideLayout36.xml"/><Relationship Id="rId2" Type="http://schemas.openxmlformats.org/officeDocument/2006/relationships/slideLayout" Target="../slideLayouts/slideLayout26.xml"/><Relationship Id="rId1" Type="http://schemas.openxmlformats.org/officeDocument/2006/relationships/slideLayout" Target="../slideLayouts/slideLayout25.xml"/><Relationship Id="rId6" Type="http://schemas.openxmlformats.org/officeDocument/2006/relationships/slideLayout" Target="../slideLayouts/slideLayout30.xml"/><Relationship Id="rId11" Type="http://schemas.openxmlformats.org/officeDocument/2006/relationships/slideLayout" Target="../slideLayouts/slideLayout35.xml"/><Relationship Id="rId5" Type="http://schemas.openxmlformats.org/officeDocument/2006/relationships/slideLayout" Target="../slideLayouts/slideLayout29.xml"/><Relationship Id="rId10" Type="http://schemas.openxmlformats.org/officeDocument/2006/relationships/slideLayout" Target="../slideLayouts/slideLayout34.xml"/><Relationship Id="rId4" Type="http://schemas.openxmlformats.org/officeDocument/2006/relationships/slideLayout" Target="../slideLayouts/slideLayout28.xml"/><Relationship Id="rId9" Type="http://schemas.openxmlformats.org/officeDocument/2006/relationships/slideLayout" Target="../slideLayouts/slideLayout33.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4.xml"/><Relationship Id="rId13" Type="http://schemas.openxmlformats.org/officeDocument/2006/relationships/slideLayout" Target="../slideLayouts/slideLayout49.xml"/><Relationship Id="rId3" Type="http://schemas.openxmlformats.org/officeDocument/2006/relationships/slideLayout" Target="../slideLayouts/slideLayout39.xml"/><Relationship Id="rId7" Type="http://schemas.openxmlformats.org/officeDocument/2006/relationships/slideLayout" Target="../slideLayouts/slideLayout43.xml"/><Relationship Id="rId12" Type="http://schemas.openxmlformats.org/officeDocument/2006/relationships/slideLayout" Target="../slideLayouts/slideLayout48.xml"/><Relationship Id="rId2" Type="http://schemas.openxmlformats.org/officeDocument/2006/relationships/slideLayout" Target="../slideLayouts/slideLayout38.xml"/><Relationship Id="rId1" Type="http://schemas.openxmlformats.org/officeDocument/2006/relationships/slideLayout" Target="../slideLayouts/slideLayout37.xml"/><Relationship Id="rId6" Type="http://schemas.openxmlformats.org/officeDocument/2006/relationships/slideLayout" Target="../slideLayouts/slideLayout42.xml"/><Relationship Id="rId11" Type="http://schemas.openxmlformats.org/officeDocument/2006/relationships/slideLayout" Target="../slideLayouts/slideLayout47.xml"/><Relationship Id="rId5" Type="http://schemas.openxmlformats.org/officeDocument/2006/relationships/slideLayout" Target="../slideLayouts/slideLayout41.xml"/><Relationship Id="rId10" Type="http://schemas.openxmlformats.org/officeDocument/2006/relationships/slideLayout" Target="../slideLayouts/slideLayout46.xml"/><Relationship Id="rId4" Type="http://schemas.openxmlformats.org/officeDocument/2006/relationships/slideLayout" Target="../slideLayouts/slideLayout40.xml"/><Relationship Id="rId9" Type="http://schemas.openxmlformats.org/officeDocument/2006/relationships/slideLayout" Target="../slideLayouts/slideLayout45.xml"/><Relationship Id="rId14" Type="http://schemas.openxmlformats.org/officeDocument/2006/relationships/theme" Target="../theme/theme4.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7.xml"/><Relationship Id="rId13" Type="http://schemas.openxmlformats.org/officeDocument/2006/relationships/slideLayout" Target="../slideLayouts/slideLayout62.xml"/><Relationship Id="rId3" Type="http://schemas.openxmlformats.org/officeDocument/2006/relationships/slideLayout" Target="../slideLayouts/slideLayout52.xml"/><Relationship Id="rId7" Type="http://schemas.openxmlformats.org/officeDocument/2006/relationships/slideLayout" Target="../slideLayouts/slideLayout56.xml"/><Relationship Id="rId12" Type="http://schemas.openxmlformats.org/officeDocument/2006/relationships/slideLayout" Target="../slideLayouts/slideLayout61.xml"/><Relationship Id="rId2" Type="http://schemas.openxmlformats.org/officeDocument/2006/relationships/slideLayout" Target="../slideLayouts/slideLayout51.xml"/><Relationship Id="rId1" Type="http://schemas.openxmlformats.org/officeDocument/2006/relationships/slideLayout" Target="../slideLayouts/slideLayout50.xml"/><Relationship Id="rId6" Type="http://schemas.openxmlformats.org/officeDocument/2006/relationships/slideLayout" Target="../slideLayouts/slideLayout55.xml"/><Relationship Id="rId11" Type="http://schemas.openxmlformats.org/officeDocument/2006/relationships/slideLayout" Target="../slideLayouts/slideLayout60.xml"/><Relationship Id="rId5" Type="http://schemas.openxmlformats.org/officeDocument/2006/relationships/slideLayout" Target="../slideLayouts/slideLayout54.xml"/><Relationship Id="rId10" Type="http://schemas.openxmlformats.org/officeDocument/2006/relationships/slideLayout" Target="../slideLayouts/slideLayout59.xml"/><Relationship Id="rId4" Type="http://schemas.openxmlformats.org/officeDocument/2006/relationships/slideLayout" Target="../slideLayouts/slideLayout53.xml"/><Relationship Id="rId9" Type="http://schemas.openxmlformats.org/officeDocument/2006/relationships/slideLayout" Target="../slideLayouts/slideLayout58.xml"/><Relationship Id="rId14" Type="http://schemas.openxmlformats.org/officeDocument/2006/relationships/theme" Target="../theme/theme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625"/>
          <p:cNvSpPr txBox="1">
            <a:spLocks noGrp="1"/>
          </p:cNvSpPr>
          <p:nvPr>
            <p:ph type="title"/>
          </p:nvPr>
        </p:nvSpPr>
        <p:spPr>
          <a:xfrm>
            <a:off x="838200" y="365126"/>
            <a:ext cx="105156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4521"/>
              <a:buFont typeface="Calibri"/>
              <a:buNone/>
              <a:defRPr sz="4521" b="0" i="0" u="none" strike="noStrike" cap="non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1" name="Google Shape;11;p625"/>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marR="0" lvl="0" indent="-411289" algn="l" rtl="0">
              <a:lnSpc>
                <a:spcPct val="90000"/>
              </a:lnSpc>
              <a:spcBef>
                <a:spcPts val="1028"/>
              </a:spcBef>
              <a:spcAft>
                <a:spcPts val="0"/>
              </a:spcAft>
              <a:buClr>
                <a:schemeClr val="dk1"/>
              </a:buClr>
              <a:buSzPts val="2877"/>
              <a:buFont typeface="Arial"/>
              <a:buChar char="•"/>
              <a:defRPr sz="2877" b="0" i="0" u="none" strike="noStrike" cap="none">
                <a:solidFill>
                  <a:schemeClr val="dk1"/>
                </a:solidFill>
                <a:latin typeface="Calibri"/>
                <a:ea typeface="Calibri"/>
                <a:cs typeface="Calibri"/>
                <a:sym typeface="Calibri"/>
              </a:defRPr>
            </a:lvl1pPr>
            <a:lvl2pPr marL="914400" marR="0" lvl="1" indent="-385191" algn="l" rtl="0">
              <a:lnSpc>
                <a:spcPct val="90000"/>
              </a:lnSpc>
              <a:spcBef>
                <a:spcPts val="514"/>
              </a:spcBef>
              <a:spcAft>
                <a:spcPts val="0"/>
              </a:spcAft>
              <a:buClr>
                <a:schemeClr val="dk1"/>
              </a:buClr>
              <a:buSzPts val="2466"/>
              <a:buFont typeface="Arial"/>
              <a:buChar char="•"/>
              <a:defRPr sz="2466" b="0" i="0" u="none" strike="noStrike" cap="none">
                <a:solidFill>
                  <a:schemeClr val="dk1"/>
                </a:solidFill>
                <a:latin typeface="Calibri"/>
                <a:ea typeface="Calibri"/>
                <a:cs typeface="Calibri"/>
                <a:sym typeface="Calibri"/>
              </a:defRPr>
            </a:lvl2pPr>
            <a:lvl3pPr marL="1371600" marR="0" lvl="2" indent="-359092" algn="l" rtl="0">
              <a:lnSpc>
                <a:spcPct val="90000"/>
              </a:lnSpc>
              <a:spcBef>
                <a:spcPts val="514"/>
              </a:spcBef>
              <a:spcAft>
                <a:spcPts val="0"/>
              </a:spcAft>
              <a:buClr>
                <a:schemeClr val="dk1"/>
              </a:buClr>
              <a:buSzPts val="2055"/>
              <a:buFont typeface="Arial"/>
              <a:buChar char="•"/>
              <a:defRPr sz="2055" b="0" i="0" u="none" strike="noStrike" cap="none">
                <a:solidFill>
                  <a:schemeClr val="dk1"/>
                </a:solidFill>
                <a:latin typeface="Calibri"/>
                <a:ea typeface="Calibri"/>
                <a:cs typeface="Calibri"/>
                <a:sym typeface="Calibri"/>
              </a:defRPr>
            </a:lvl3pPr>
            <a:lvl4pPr marL="1828800" marR="0" lvl="3" indent="-346075" algn="l" rtl="0">
              <a:lnSpc>
                <a:spcPct val="90000"/>
              </a:lnSpc>
              <a:spcBef>
                <a:spcPts val="514"/>
              </a:spcBef>
              <a:spcAft>
                <a:spcPts val="0"/>
              </a:spcAft>
              <a:buClr>
                <a:schemeClr val="dk1"/>
              </a:buClr>
              <a:buSzPts val="1850"/>
              <a:buFont typeface="Arial"/>
              <a:buChar char="•"/>
              <a:defRPr sz="1850" b="0" i="0" u="none" strike="noStrike" cap="none">
                <a:solidFill>
                  <a:schemeClr val="dk1"/>
                </a:solidFill>
                <a:latin typeface="Calibri"/>
                <a:ea typeface="Calibri"/>
                <a:cs typeface="Calibri"/>
                <a:sym typeface="Calibri"/>
              </a:defRPr>
            </a:lvl4pPr>
            <a:lvl5pPr marL="2286000" marR="0" lvl="4" indent="-346075" algn="l" rtl="0">
              <a:lnSpc>
                <a:spcPct val="90000"/>
              </a:lnSpc>
              <a:spcBef>
                <a:spcPts val="514"/>
              </a:spcBef>
              <a:spcAft>
                <a:spcPts val="0"/>
              </a:spcAft>
              <a:buClr>
                <a:schemeClr val="dk1"/>
              </a:buClr>
              <a:buSzPts val="1850"/>
              <a:buFont typeface="Arial"/>
              <a:buChar char="•"/>
              <a:defRPr sz="1850" b="0" i="0" u="none" strike="noStrike" cap="none">
                <a:solidFill>
                  <a:schemeClr val="dk1"/>
                </a:solidFill>
                <a:latin typeface="Calibri"/>
                <a:ea typeface="Calibri"/>
                <a:cs typeface="Calibri"/>
                <a:sym typeface="Calibri"/>
              </a:defRPr>
            </a:lvl5pPr>
            <a:lvl6pPr marL="2743200" marR="0" lvl="5" indent="-346075" algn="l" rtl="0">
              <a:lnSpc>
                <a:spcPct val="90000"/>
              </a:lnSpc>
              <a:spcBef>
                <a:spcPts val="514"/>
              </a:spcBef>
              <a:spcAft>
                <a:spcPts val="0"/>
              </a:spcAft>
              <a:buClr>
                <a:schemeClr val="dk1"/>
              </a:buClr>
              <a:buSzPts val="1850"/>
              <a:buFont typeface="Arial"/>
              <a:buChar char="•"/>
              <a:defRPr sz="1850" b="0" i="0" u="none" strike="noStrike" cap="none">
                <a:solidFill>
                  <a:schemeClr val="dk1"/>
                </a:solidFill>
                <a:latin typeface="Calibri"/>
                <a:ea typeface="Calibri"/>
                <a:cs typeface="Calibri"/>
                <a:sym typeface="Calibri"/>
              </a:defRPr>
            </a:lvl6pPr>
            <a:lvl7pPr marL="3200400" marR="0" lvl="6" indent="-346075" algn="l" rtl="0">
              <a:lnSpc>
                <a:spcPct val="90000"/>
              </a:lnSpc>
              <a:spcBef>
                <a:spcPts val="514"/>
              </a:spcBef>
              <a:spcAft>
                <a:spcPts val="0"/>
              </a:spcAft>
              <a:buClr>
                <a:schemeClr val="dk1"/>
              </a:buClr>
              <a:buSzPts val="1850"/>
              <a:buFont typeface="Arial"/>
              <a:buChar char="•"/>
              <a:defRPr sz="1850" b="0" i="0" u="none" strike="noStrike" cap="none">
                <a:solidFill>
                  <a:schemeClr val="dk1"/>
                </a:solidFill>
                <a:latin typeface="Calibri"/>
                <a:ea typeface="Calibri"/>
                <a:cs typeface="Calibri"/>
                <a:sym typeface="Calibri"/>
              </a:defRPr>
            </a:lvl7pPr>
            <a:lvl8pPr marL="3657600" marR="0" lvl="7" indent="-346075" algn="l" rtl="0">
              <a:lnSpc>
                <a:spcPct val="90000"/>
              </a:lnSpc>
              <a:spcBef>
                <a:spcPts val="514"/>
              </a:spcBef>
              <a:spcAft>
                <a:spcPts val="0"/>
              </a:spcAft>
              <a:buClr>
                <a:schemeClr val="dk1"/>
              </a:buClr>
              <a:buSzPts val="1850"/>
              <a:buFont typeface="Arial"/>
              <a:buChar char="•"/>
              <a:defRPr sz="1850" b="0" i="0" u="none" strike="noStrike" cap="none">
                <a:solidFill>
                  <a:schemeClr val="dk1"/>
                </a:solidFill>
                <a:latin typeface="Calibri"/>
                <a:ea typeface="Calibri"/>
                <a:cs typeface="Calibri"/>
                <a:sym typeface="Calibri"/>
              </a:defRPr>
            </a:lvl8pPr>
            <a:lvl9pPr marL="4114800" marR="0" lvl="8" indent="-346075" algn="l" rtl="0">
              <a:lnSpc>
                <a:spcPct val="90000"/>
              </a:lnSpc>
              <a:spcBef>
                <a:spcPts val="514"/>
              </a:spcBef>
              <a:spcAft>
                <a:spcPts val="0"/>
              </a:spcAft>
              <a:buClr>
                <a:schemeClr val="dk1"/>
              </a:buClr>
              <a:buSzPts val="1850"/>
              <a:buFont typeface="Arial"/>
              <a:buChar char="•"/>
              <a:defRPr sz="1850" b="0" i="0" u="none" strike="noStrike" cap="none">
                <a:solidFill>
                  <a:schemeClr val="dk1"/>
                </a:solidFill>
                <a:latin typeface="Calibri"/>
                <a:ea typeface="Calibri"/>
                <a:cs typeface="Calibri"/>
                <a:sym typeface="Calibri"/>
              </a:defRPr>
            </a:lvl9pPr>
          </a:lstStyle>
          <a:p>
            <a:endParaRPr/>
          </a:p>
        </p:txBody>
      </p:sp>
      <p:sp>
        <p:nvSpPr>
          <p:cNvPr id="12" name="Google Shape;12;p625"/>
          <p:cNvSpPr txBox="1">
            <a:spLocks noGrp="1"/>
          </p:cNvSpPr>
          <p:nvPr>
            <p:ph type="dt" idx="10"/>
          </p:nvPr>
        </p:nvSpPr>
        <p:spPr>
          <a:xfrm>
            <a:off x="838201" y="6356351"/>
            <a:ext cx="2743200" cy="365125"/>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1171"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709"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709"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709"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709"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709"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709"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709"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709" b="0" i="0" u="none" strike="noStrike" cap="none">
                <a:solidFill>
                  <a:schemeClr val="dk1"/>
                </a:solidFill>
                <a:latin typeface="Calibri"/>
                <a:ea typeface="Calibri"/>
                <a:cs typeface="Calibri"/>
                <a:sym typeface="Calibri"/>
              </a:defRPr>
            </a:lvl9pPr>
          </a:lstStyle>
          <a:p>
            <a:endParaRPr/>
          </a:p>
        </p:txBody>
      </p:sp>
      <p:sp>
        <p:nvSpPr>
          <p:cNvPr id="13" name="Google Shape;13;p625"/>
          <p:cNvSpPr txBox="1">
            <a:spLocks noGrp="1"/>
          </p:cNvSpPr>
          <p:nvPr>
            <p:ph type="ftr" idx="11"/>
          </p:nvPr>
        </p:nvSpPr>
        <p:spPr>
          <a:xfrm>
            <a:off x="4038600" y="6356351"/>
            <a:ext cx="4114800" cy="365125"/>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1171"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709"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709"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709"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709"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709"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709"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709"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709" b="0" i="0" u="none" strike="noStrike" cap="none">
                <a:solidFill>
                  <a:schemeClr val="dk1"/>
                </a:solidFill>
                <a:latin typeface="Calibri"/>
                <a:ea typeface="Calibri"/>
                <a:cs typeface="Calibri"/>
                <a:sym typeface="Calibri"/>
              </a:defRPr>
            </a:lvl9pPr>
          </a:lstStyle>
          <a:p>
            <a:endParaRPr/>
          </a:p>
        </p:txBody>
      </p:sp>
      <p:sp>
        <p:nvSpPr>
          <p:cNvPr id="14" name="Google Shape;14;p625"/>
          <p:cNvSpPr txBox="1">
            <a:spLocks noGrp="1"/>
          </p:cNvSpPr>
          <p:nvPr>
            <p:ph type="sldNum" idx="12"/>
          </p:nvPr>
        </p:nvSpPr>
        <p:spPr>
          <a:xfrm>
            <a:off x="8610600" y="6356351"/>
            <a:ext cx="27432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171" b="0" i="0" u="none" strike="noStrike" cap="none">
                <a:solidFill>
                  <a:srgbClr val="888888"/>
                </a:solidFill>
                <a:latin typeface="Calibri"/>
                <a:ea typeface="Calibri"/>
                <a:cs typeface="Calibri"/>
                <a:sym typeface="Calibri"/>
              </a:defRPr>
            </a:lvl1pPr>
            <a:lvl2pPr marL="0" marR="0" lvl="1" indent="0" algn="r" rtl="0">
              <a:spcBef>
                <a:spcPts val="0"/>
              </a:spcBef>
              <a:buNone/>
              <a:defRPr sz="1171" b="0" i="0" u="none" strike="noStrike" cap="none">
                <a:solidFill>
                  <a:srgbClr val="888888"/>
                </a:solidFill>
                <a:latin typeface="Calibri"/>
                <a:ea typeface="Calibri"/>
                <a:cs typeface="Calibri"/>
                <a:sym typeface="Calibri"/>
              </a:defRPr>
            </a:lvl2pPr>
            <a:lvl3pPr marL="0" marR="0" lvl="2" indent="0" algn="r" rtl="0">
              <a:spcBef>
                <a:spcPts val="0"/>
              </a:spcBef>
              <a:buNone/>
              <a:defRPr sz="1171" b="0" i="0" u="none" strike="noStrike" cap="none">
                <a:solidFill>
                  <a:srgbClr val="888888"/>
                </a:solidFill>
                <a:latin typeface="Calibri"/>
                <a:ea typeface="Calibri"/>
                <a:cs typeface="Calibri"/>
                <a:sym typeface="Calibri"/>
              </a:defRPr>
            </a:lvl3pPr>
            <a:lvl4pPr marL="0" marR="0" lvl="3" indent="0" algn="r" rtl="0">
              <a:spcBef>
                <a:spcPts val="0"/>
              </a:spcBef>
              <a:buNone/>
              <a:defRPr sz="1171" b="0" i="0" u="none" strike="noStrike" cap="none">
                <a:solidFill>
                  <a:srgbClr val="888888"/>
                </a:solidFill>
                <a:latin typeface="Calibri"/>
                <a:ea typeface="Calibri"/>
                <a:cs typeface="Calibri"/>
                <a:sym typeface="Calibri"/>
              </a:defRPr>
            </a:lvl4pPr>
            <a:lvl5pPr marL="0" marR="0" lvl="4" indent="0" algn="r" rtl="0">
              <a:spcBef>
                <a:spcPts val="0"/>
              </a:spcBef>
              <a:buNone/>
              <a:defRPr sz="1171" b="0" i="0" u="none" strike="noStrike" cap="none">
                <a:solidFill>
                  <a:srgbClr val="888888"/>
                </a:solidFill>
                <a:latin typeface="Calibri"/>
                <a:ea typeface="Calibri"/>
                <a:cs typeface="Calibri"/>
                <a:sym typeface="Calibri"/>
              </a:defRPr>
            </a:lvl5pPr>
            <a:lvl6pPr marL="0" marR="0" lvl="5" indent="0" algn="r" rtl="0">
              <a:spcBef>
                <a:spcPts val="0"/>
              </a:spcBef>
              <a:buNone/>
              <a:defRPr sz="1171" b="0" i="0" u="none" strike="noStrike" cap="none">
                <a:solidFill>
                  <a:srgbClr val="888888"/>
                </a:solidFill>
                <a:latin typeface="Calibri"/>
                <a:ea typeface="Calibri"/>
                <a:cs typeface="Calibri"/>
                <a:sym typeface="Calibri"/>
              </a:defRPr>
            </a:lvl6pPr>
            <a:lvl7pPr marL="0" marR="0" lvl="6" indent="0" algn="r" rtl="0">
              <a:spcBef>
                <a:spcPts val="0"/>
              </a:spcBef>
              <a:buNone/>
              <a:defRPr sz="1171" b="0" i="0" u="none" strike="noStrike" cap="none">
                <a:solidFill>
                  <a:srgbClr val="888888"/>
                </a:solidFill>
                <a:latin typeface="Calibri"/>
                <a:ea typeface="Calibri"/>
                <a:cs typeface="Calibri"/>
                <a:sym typeface="Calibri"/>
              </a:defRPr>
            </a:lvl7pPr>
            <a:lvl8pPr marL="0" marR="0" lvl="7" indent="0" algn="r" rtl="0">
              <a:spcBef>
                <a:spcPts val="0"/>
              </a:spcBef>
              <a:buNone/>
              <a:defRPr sz="1171" b="0" i="0" u="none" strike="noStrike" cap="none">
                <a:solidFill>
                  <a:srgbClr val="888888"/>
                </a:solidFill>
                <a:latin typeface="Calibri"/>
                <a:ea typeface="Calibri"/>
                <a:cs typeface="Calibri"/>
                <a:sym typeface="Calibri"/>
              </a:defRPr>
            </a:lvl8pPr>
            <a:lvl9pPr marL="0" marR="0" lvl="8" indent="0" algn="r" rtl="0">
              <a:spcBef>
                <a:spcPts val="0"/>
              </a:spcBef>
              <a:buNone/>
              <a:defRPr sz="1171" b="0" i="0" u="none" strike="noStrike" cap="none">
                <a:solidFill>
                  <a:srgbClr val="888888"/>
                </a:solidFill>
                <a:latin typeface="Calibri"/>
                <a:ea typeface="Calibri"/>
                <a:cs typeface="Calibri"/>
                <a:sym typeface="Calibri"/>
              </a:defRPr>
            </a:lvl9pPr>
          </a:lstStyle>
          <a:p>
            <a:fld id="{00000000-1234-1234-1234-123412341234}" type="slidenum">
              <a:rPr lang="en-US" smtClean="0"/>
              <a:pPr/>
              <a:t>‹#›</a:t>
            </a:fld>
            <a:endParaRPr lang="en-US"/>
          </a:p>
        </p:txBody>
      </p:sp>
    </p:spTree>
    <p:extLst>
      <p:ext uri="{BB962C8B-B14F-4D97-AF65-F5344CB8AC3E}">
        <p14:creationId xmlns:p14="http://schemas.microsoft.com/office/powerpoint/2010/main" val="894368381"/>
      </p:ext>
    </p:extLst>
  </p:cSld>
  <p:clrMap bg1="lt1" tx1="dk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329"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329"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329"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329"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329"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329"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329"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329"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329"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329"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329"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329"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329"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329"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329"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329"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329"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329"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329"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329"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329"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329"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329"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329"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329"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329"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329"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C370556F-165D-C875-1944-03FD847416D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DDE427F7-2800-06B8-E87E-1164AE8A4A6D}"/>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AF97FDD7-B612-51D8-4C54-27FE8947013A}"/>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D2B2083-F950-4D8D-AC87-25F9549EA7D1}" type="datetimeFigureOut">
              <a:rPr lang="en-GB" smtClean="0"/>
              <a:t>11/07/2024</a:t>
            </a:fld>
            <a:endParaRPr lang="en-GB"/>
          </a:p>
        </p:txBody>
      </p:sp>
      <p:sp>
        <p:nvSpPr>
          <p:cNvPr id="5" name="Footer Placeholder 4">
            <a:extLst>
              <a:ext uri="{FF2B5EF4-FFF2-40B4-BE49-F238E27FC236}">
                <a16:creationId xmlns:a16="http://schemas.microsoft.com/office/drawing/2014/main" id="{60939F63-28EE-2872-668F-5C74CFB9BEC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a:extLst>
              <a:ext uri="{FF2B5EF4-FFF2-40B4-BE49-F238E27FC236}">
                <a16:creationId xmlns:a16="http://schemas.microsoft.com/office/drawing/2014/main" id="{D03BF9D7-A71D-0171-54F7-EEBD2281C67F}"/>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C88B203-92AB-4FAD-B349-0EF642CF6FF3}" type="slidenum">
              <a:rPr lang="en-GB" smtClean="0"/>
              <a:t>‹#›</a:t>
            </a:fld>
            <a:endParaRPr lang="en-GB"/>
          </a:p>
        </p:txBody>
      </p:sp>
    </p:spTree>
    <p:extLst>
      <p:ext uri="{BB962C8B-B14F-4D97-AF65-F5344CB8AC3E}">
        <p14:creationId xmlns:p14="http://schemas.microsoft.com/office/powerpoint/2010/main" val="4111304659"/>
      </p:ext>
    </p:extLst>
  </p:cSld>
  <p:clrMap bg1="lt1" tx1="dk1" bg2="lt2" tx2="dk2" accent1="accent1" accent2="accent2" accent3="accent3" accent4="accent4" accent5="accent5" accent6="accent6" hlink="hlink" folHlink="folHlink"/>
  <p:sldLayoutIdLst>
    <p:sldLayoutId id="2147483675" r:id="rId1"/>
    <p:sldLayoutId id="2147483676" r:id="rId2"/>
    <p:sldLayoutId id="2147483677" r:id="rId3"/>
    <p:sldLayoutId id="2147483678" r:id="rId4"/>
    <p:sldLayoutId id="2147483679" r:id="rId5"/>
    <p:sldLayoutId id="2147483680" r:id="rId6"/>
    <p:sldLayoutId id="2147483681" r:id="rId7"/>
    <p:sldLayoutId id="2147483682" r:id="rId8"/>
    <p:sldLayoutId id="2147483683" r:id="rId9"/>
    <p:sldLayoutId id="2147483684" r:id="rId10"/>
    <p:sldLayoutId id="2147483685"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17A83188-6E60-3843-43E7-ED9CB388004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ID"/>
          </a:p>
        </p:txBody>
      </p:sp>
      <p:sp>
        <p:nvSpPr>
          <p:cNvPr id="3" name="Text Placeholder 2">
            <a:extLst>
              <a:ext uri="{FF2B5EF4-FFF2-40B4-BE49-F238E27FC236}">
                <a16:creationId xmlns:a16="http://schemas.microsoft.com/office/drawing/2014/main" id="{9D04C91E-E65B-9199-09DA-751A458D1142}"/>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D"/>
          </a:p>
        </p:txBody>
      </p:sp>
      <p:sp>
        <p:nvSpPr>
          <p:cNvPr id="4" name="Date Placeholder 3">
            <a:extLst>
              <a:ext uri="{FF2B5EF4-FFF2-40B4-BE49-F238E27FC236}">
                <a16:creationId xmlns:a16="http://schemas.microsoft.com/office/drawing/2014/main" id="{187644C3-68FE-1326-78E9-8B676EBCC9CC}"/>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8F12113-A606-4EEC-BEC5-662B0E4E2A1A}" type="datetimeFigureOut">
              <a:rPr lang="en-ID" smtClean="0"/>
              <a:t>11/07/2024</a:t>
            </a:fld>
            <a:endParaRPr lang="en-ID"/>
          </a:p>
        </p:txBody>
      </p:sp>
      <p:sp>
        <p:nvSpPr>
          <p:cNvPr id="5" name="Footer Placeholder 4">
            <a:extLst>
              <a:ext uri="{FF2B5EF4-FFF2-40B4-BE49-F238E27FC236}">
                <a16:creationId xmlns:a16="http://schemas.microsoft.com/office/drawing/2014/main" id="{47FE0419-E7C6-B480-36DA-E9CEB2869A92}"/>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ID"/>
          </a:p>
        </p:txBody>
      </p:sp>
      <p:sp>
        <p:nvSpPr>
          <p:cNvPr id="6" name="Slide Number Placeholder 5">
            <a:extLst>
              <a:ext uri="{FF2B5EF4-FFF2-40B4-BE49-F238E27FC236}">
                <a16:creationId xmlns:a16="http://schemas.microsoft.com/office/drawing/2014/main" id="{6C4AD39E-074C-2C69-0CDC-487E7E79DC22}"/>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A13F171-3463-42CB-AB3C-56497CA68998}" type="slidenum">
              <a:rPr lang="en-ID" smtClean="0"/>
              <a:t>‹#›</a:t>
            </a:fld>
            <a:endParaRPr lang="en-ID"/>
          </a:p>
        </p:txBody>
      </p:sp>
    </p:spTree>
    <p:extLst>
      <p:ext uri="{BB962C8B-B14F-4D97-AF65-F5344CB8AC3E}">
        <p14:creationId xmlns:p14="http://schemas.microsoft.com/office/powerpoint/2010/main" val="3223326197"/>
      </p:ext>
    </p:extLst>
  </p:cSld>
  <p:clrMap bg1="lt1" tx1="dk1" bg2="lt2" tx2="dk2" accent1="accent1" accent2="accent2" accent3="accent3" accent4="accent4" accent5="accent5" accent6="accent6" hlink="hlink" folHlink="folHlink"/>
  <p:sldLayoutIdLst>
    <p:sldLayoutId id="2147483687" r:id="rId1"/>
    <p:sldLayoutId id="2147483688" r:id="rId2"/>
    <p:sldLayoutId id="2147483689" r:id="rId3"/>
    <p:sldLayoutId id="2147483690" r:id="rId4"/>
    <p:sldLayoutId id="2147483691" r:id="rId5"/>
    <p:sldLayoutId id="2147483692" r:id="rId6"/>
    <p:sldLayoutId id="2147483693" r:id="rId7"/>
    <p:sldLayoutId id="2147483694" r:id="rId8"/>
    <p:sldLayoutId id="2147483695" r:id="rId9"/>
    <p:sldLayoutId id="2147483696" r:id="rId10"/>
    <p:sldLayoutId id="2147483697" r:id="rId11"/>
    <p:sldLayoutId id="2147483698"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625"/>
          <p:cNvSpPr txBox="1">
            <a:spLocks noGrp="1"/>
          </p:cNvSpPr>
          <p:nvPr>
            <p:ph type="title"/>
          </p:nvPr>
        </p:nvSpPr>
        <p:spPr>
          <a:xfrm>
            <a:off x="838200" y="365126"/>
            <a:ext cx="105156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4521"/>
              <a:buFont typeface="Calibri"/>
              <a:buNone/>
              <a:defRPr sz="4521" b="0" i="0" u="none" strike="noStrike" cap="non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1" name="Google Shape;11;p625"/>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marR="0" lvl="0" indent="-411289" algn="l" rtl="0">
              <a:lnSpc>
                <a:spcPct val="90000"/>
              </a:lnSpc>
              <a:spcBef>
                <a:spcPts val="1028"/>
              </a:spcBef>
              <a:spcAft>
                <a:spcPts val="0"/>
              </a:spcAft>
              <a:buClr>
                <a:schemeClr val="dk1"/>
              </a:buClr>
              <a:buSzPts val="2877"/>
              <a:buFont typeface="Arial"/>
              <a:buChar char="•"/>
              <a:defRPr sz="2877" b="0" i="0" u="none" strike="noStrike" cap="none">
                <a:solidFill>
                  <a:schemeClr val="dk1"/>
                </a:solidFill>
                <a:latin typeface="Calibri"/>
                <a:ea typeface="Calibri"/>
                <a:cs typeface="Calibri"/>
                <a:sym typeface="Calibri"/>
              </a:defRPr>
            </a:lvl1pPr>
            <a:lvl2pPr marL="914400" marR="0" lvl="1" indent="-385191" algn="l" rtl="0">
              <a:lnSpc>
                <a:spcPct val="90000"/>
              </a:lnSpc>
              <a:spcBef>
                <a:spcPts val="514"/>
              </a:spcBef>
              <a:spcAft>
                <a:spcPts val="0"/>
              </a:spcAft>
              <a:buClr>
                <a:schemeClr val="dk1"/>
              </a:buClr>
              <a:buSzPts val="2466"/>
              <a:buFont typeface="Arial"/>
              <a:buChar char="•"/>
              <a:defRPr sz="2466" b="0" i="0" u="none" strike="noStrike" cap="none">
                <a:solidFill>
                  <a:schemeClr val="dk1"/>
                </a:solidFill>
                <a:latin typeface="Calibri"/>
                <a:ea typeface="Calibri"/>
                <a:cs typeface="Calibri"/>
                <a:sym typeface="Calibri"/>
              </a:defRPr>
            </a:lvl2pPr>
            <a:lvl3pPr marL="1371600" marR="0" lvl="2" indent="-359092" algn="l" rtl="0">
              <a:lnSpc>
                <a:spcPct val="90000"/>
              </a:lnSpc>
              <a:spcBef>
                <a:spcPts val="514"/>
              </a:spcBef>
              <a:spcAft>
                <a:spcPts val="0"/>
              </a:spcAft>
              <a:buClr>
                <a:schemeClr val="dk1"/>
              </a:buClr>
              <a:buSzPts val="2055"/>
              <a:buFont typeface="Arial"/>
              <a:buChar char="•"/>
              <a:defRPr sz="2055" b="0" i="0" u="none" strike="noStrike" cap="none">
                <a:solidFill>
                  <a:schemeClr val="dk1"/>
                </a:solidFill>
                <a:latin typeface="Calibri"/>
                <a:ea typeface="Calibri"/>
                <a:cs typeface="Calibri"/>
                <a:sym typeface="Calibri"/>
              </a:defRPr>
            </a:lvl3pPr>
            <a:lvl4pPr marL="1828800" marR="0" lvl="3" indent="-346075" algn="l" rtl="0">
              <a:lnSpc>
                <a:spcPct val="90000"/>
              </a:lnSpc>
              <a:spcBef>
                <a:spcPts val="514"/>
              </a:spcBef>
              <a:spcAft>
                <a:spcPts val="0"/>
              </a:spcAft>
              <a:buClr>
                <a:schemeClr val="dk1"/>
              </a:buClr>
              <a:buSzPts val="1850"/>
              <a:buFont typeface="Arial"/>
              <a:buChar char="•"/>
              <a:defRPr sz="1850" b="0" i="0" u="none" strike="noStrike" cap="none">
                <a:solidFill>
                  <a:schemeClr val="dk1"/>
                </a:solidFill>
                <a:latin typeface="Calibri"/>
                <a:ea typeface="Calibri"/>
                <a:cs typeface="Calibri"/>
                <a:sym typeface="Calibri"/>
              </a:defRPr>
            </a:lvl4pPr>
            <a:lvl5pPr marL="2286000" marR="0" lvl="4" indent="-346075" algn="l" rtl="0">
              <a:lnSpc>
                <a:spcPct val="90000"/>
              </a:lnSpc>
              <a:spcBef>
                <a:spcPts val="514"/>
              </a:spcBef>
              <a:spcAft>
                <a:spcPts val="0"/>
              </a:spcAft>
              <a:buClr>
                <a:schemeClr val="dk1"/>
              </a:buClr>
              <a:buSzPts val="1850"/>
              <a:buFont typeface="Arial"/>
              <a:buChar char="•"/>
              <a:defRPr sz="1850" b="0" i="0" u="none" strike="noStrike" cap="none">
                <a:solidFill>
                  <a:schemeClr val="dk1"/>
                </a:solidFill>
                <a:latin typeface="Calibri"/>
                <a:ea typeface="Calibri"/>
                <a:cs typeface="Calibri"/>
                <a:sym typeface="Calibri"/>
              </a:defRPr>
            </a:lvl5pPr>
            <a:lvl6pPr marL="2743200" marR="0" lvl="5" indent="-346075" algn="l" rtl="0">
              <a:lnSpc>
                <a:spcPct val="90000"/>
              </a:lnSpc>
              <a:spcBef>
                <a:spcPts val="514"/>
              </a:spcBef>
              <a:spcAft>
                <a:spcPts val="0"/>
              </a:spcAft>
              <a:buClr>
                <a:schemeClr val="dk1"/>
              </a:buClr>
              <a:buSzPts val="1850"/>
              <a:buFont typeface="Arial"/>
              <a:buChar char="•"/>
              <a:defRPr sz="1850" b="0" i="0" u="none" strike="noStrike" cap="none">
                <a:solidFill>
                  <a:schemeClr val="dk1"/>
                </a:solidFill>
                <a:latin typeface="Calibri"/>
                <a:ea typeface="Calibri"/>
                <a:cs typeface="Calibri"/>
                <a:sym typeface="Calibri"/>
              </a:defRPr>
            </a:lvl6pPr>
            <a:lvl7pPr marL="3200400" marR="0" lvl="6" indent="-346075" algn="l" rtl="0">
              <a:lnSpc>
                <a:spcPct val="90000"/>
              </a:lnSpc>
              <a:spcBef>
                <a:spcPts val="514"/>
              </a:spcBef>
              <a:spcAft>
                <a:spcPts val="0"/>
              </a:spcAft>
              <a:buClr>
                <a:schemeClr val="dk1"/>
              </a:buClr>
              <a:buSzPts val="1850"/>
              <a:buFont typeface="Arial"/>
              <a:buChar char="•"/>
              <a:defRPr sz="1850" b="0" i="0" u="none" strike="noStrike" cap="none">
                <a:solidFill>
                  <a:schemeClr val="dk1"/>
                </a:solidFill>
                <a:latin typeface="Calibri"/>
                <a:ea typeface="Calibri"/>
                <a:cs typeface="Calibri"/>
                <a:sym typeface="Calibri"/>
              </a:defRPr>
            </a:lvl7pPr>
            <a:lvl8pPr marL="3657600" marR="0" lvl="7" indent="-346075" algn="l" rtl="0">
              <a:lnSpc>
                <a:spcPct val="90000"/>
              </a:lnSpc>
              <a:spcBef>
                <a:spcPts val="514"/>
              </a:spcBef>
              <a:spcAft>
                <a:spcPts val="0"/>
              </a:spcAft>
              <a:buClr>
                <a:schemeClr val="dk1"/>
              </a:buClr>
              <a:buSzPts val="1850"/>
              <a:buFont typeface="Arial"/>
              <a:buChar char="•"/>
              <a:defRPr sz="1850" b="0" i="0" u="none" strike="noStrike" cap="none">
                <a:solidFill>
                  <a:schemeClr val="dk1"/>
                </a:solidFill>
                <a:latin typeface="Calibri"/>
                <a:ea typeface="Calibri"/>
                <a:cs typeface="Calibri"/>
                <a:sym typeface="Calibri"/>
              </a:defRPr>
            </a:lvl8pPr>
            <a:lvl9pPr marL="4114800" marR="0" lvl="8" indent="-346075" algn="l" rtl="0">
              <a:lnSpc>
                <a:spcPct val="90000"/>
              </a:lnSpc>
              <a:spcBef>
                <a:spcPts val="514"/>
              </a:spcBef>
              <a:spcAft>
                <a:spcPts val="0"/>
              </a:spcAft>
              <a:buClr>
                <a:schemeClr val="dk1"/>
              </a:buClr>
              <a:buSzPts val="1850"/>
              <a:buFont typeface="Arial"/>
              <a:buChar char="•"/>
              <a:defRPr sz="1850" b="0" i="0" u="none" strike="noStrike" cap="none">
                <a:solidFill>
                  <a:schemeClr val="dk1"/>
                </a:solidFill>
                <a:latin typeface="Calibri"/>
                <a:ea typeface="Calibri"/>
                <a:cs typeface="Calibri"/>
                <a:sym typeface="Calibri"/>
              </a:defRPr>
            </a:lvl9pPr>
          </a:lstStyle>
          <a:p>
            <a:endParaRPr/>
          </a:p>
        </p:txBody>
      </p:sp>
      <p:sp>
        <p:nvSpPr>
          <p:cNvPr id="12" name="Google Shape;12;p625"/>
          <p:cNvSpPr txBox="1">
            <a:spLocks noGrp="1"/>
          </p:cNvSpPr>
          <p:nvPr>
            <p:ph type="dt" idx="10"/>
          </p:nvPr>
        </p:nvSpPr>
        <p:spPr>
          <a:xfrm>
            <a:off x="838201" y="6356351"/>
            <a:ext cx="2743200" cy="365125"/>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1171"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709"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709"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709"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709"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709"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709"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709"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709" b="0" i="0" u="none" strike="noStrike" cap="none">
                <a:solidFill>
                  <a:schemeClr val="dk1"/>
                </a:solidFill>
                <a:latin typeface="Calibri"/>
                <a:ea typeface="Calibri"/>
                <a:cs typeface="Calibri"/>
                <a:sym typeface="Calibri"/>
              </a:defRPr>
            </a:lvl9pPr>
          </a:lstStyle>
          <a:p>
            <a:endParaRPr/>
          </a:p>
        </p:txBody>
      </p:sp>
      <p:sp>
        <p:nvSpPr>
          <p:cNvPr id="13" name="Google Shape;13;p625"/>
          <p:cNvSpPr txBox="1">
            <a:spLocks noGrp="1"/>
          </p:cNvSpPr>
          <p:nvPr>
            <p:ph type="ftr" idx="11"/>
          </p:nvPr>
        </p:nvSpPr>
        <p:spPr>
          <a:xfrm>
            <a:off x="4038600" y="6356351"/>
            <a:ext cx="4114800" cy="365125"/>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1171"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709"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709"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709"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709"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709"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709"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709"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709" b="0" i="0" u="none" strike="noStrike" cap="none">
                <a:solidFill>
                  <a:schemeClr val="dk1"/>
                </a:solidFill>
                <a:latin typeface="Calibri"/>
                <a:ea typeface="Calibri"/>
                <a:cs typeface="Calibri"/>
                <a:sym typeface="Calibri"/>
              </a:defRPr>
            </a:lvl9pPr>
          </a:lstStyle>
          <a:p>
            <a:endParaRPr/>
          </a:p>
        </p:txBody>
      </p:sp>
      <p:sp>
        <p:nvSpPr>
          <p:cNvPr id="14" name="Google Shape;14;p625"/>
          <p:cNvSpPr txBox="1">
            <a:spLocks noGrp="1"/>
          </p:cNvSpPr>
          <p:nvPr>
            <p:ph type="sldNum" idx="12"/>
          </p:nvPr>
        </p:nvSpPr>
        <p:spPr>
          <a:xfrm>
            <a:off x="8610600" y="6356351"/>
            <a:ext cx="27432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171" b="0" i="0" u="none" strike="noStrike" cap="none">
                <a:solidFill>
                  <a:srgbClr val="888888"/>
                </a:solidFill>
                <a:latin typeface="Calibri"/>
                <a:ea typeface="Calibri"/>
                <a:cs typeface="Calibri"/>
                <a:sym typeface="Calibri"/>
              </a:defRPr>
            </a:lvl1pPr>
            <a:lvl2pPr marL="0" marR="0" lvl="1" indent="0" algn="r" rtl="0">
              <a:spcBef>
                <a:spcPts val="0"/>
              </a:spcBef>
              <a:buNone/>
              <a:defRPr sz="1171" b="0" i="0" u="none" strike="noStrike" cap="none">
                <a:solidFill>
                  <a:srgbClr val="888888"/>
                </a:solidFill>
                <a:latin typeface="Calibri"/>
                <a:ea typeface="Calibri"/>
                <a:cs typeface="Calibri"/>
                <a:sym typeface="Calibri"/>
              </a:defRPr>
            </a:lvl2pPr>
            <a:lvl3pPr marL="0" marR="0" lvl="2" indent="0" algn="r" rtl="0">
              <a:spcBef>
                <a:spcPts val="0"/>
              </a:spcBef>
              <a:buNone/>
              <a:defRPr sz="1171" b="0" i="0" u="none" strike="noStrike" cap="none">
                <a:solidFill>
                  <a:srgbClr val="888888"/>
                </a:solidFill>
                <a:latin typeface="Calibri"/>
                <a:ea typeface="Calibri"/>
                <a:cs typeface="Calibri"/>
                <a:sym typeface="Calibri"/>
              </a:defRPr>
            </a:lvl3pPr>
            <a:lvl4pPr marL="0" marR="0" lvl="3" indent="0" algn="r" rtl="0">
              <a:spcBef>
                <a:spcPts val="0"/>
              </a:spcBef>
              <a:buNone/>
              <a:defRPr sz="1171" b="0" i="0" u="none" strike="noStrike" cap="none">
                <a:solidFill>
                  <a:srgbClr val="888888"/>
                </a:solidFill>
                <a:latin typeface="Calibri"/>
                <a:ea typeface="Calibri"/>
                <a:cs typeface="Calibri"/>
                <a:sym typeface="Calibri"/>
              </a:defRPr>
            </a:lvl4pPr>
            <a:lvl5pPr marL="0" marR="0" lvl="4" indent="0" algn="r" rtl="0">
              <a:spcBef>
                <a:spcPts val="0"/>
              </a:spcBef>
              <a:buNone/>
              <a:defRPr sz="1171" b="0" i="0" u="none" strike="noStrike" cap="none">
                <a:solidFill>
                  <a:srgbClr val="888888"/>
                </a:solidFill>
                <a:latin typeface="Calibri"/>
                <a:ea typeface="Calibri"/>
                <a:cs typeface="Calibri"/>
                <a:sym typeface="Calibri"/>
              </a:defRPr>
            </a:lvl5pPr>
            <a:lvl6pPr marL="0" marR="0" lvl="5" indent="0" algn="r" rtl="0">
              <a:spcBef>
                <a:spcPts val="0"/>
              </a:spcBef>
              <a:buNone/>
              <a:defRPr sz="1171" b="0" i="0" u="none" strike="noStrike" cap="none">
                <a:solidFill>
                  <a:srgbClr val="888888"/>
                </a:solidFill>
                <a:latin typeface="Calibri"/>
                <a:ea typeface="Calibri"/>
                <a:cs typeface="Calibri"/>
                <a:sym typeface="Calibri"/>
              </a:defRPr>
            </a:lvl6pPr>
            <a:lvl7pPr marL="0" marR="0" lvl="6" indent="0" algn="r" rtl="0">
              <a:spcBef>
                <a:spcPts val="0"/>
              </a:spcBef>
              <a:buNone/>
              <a:defRPr sz="1171" b="0" i="0" u="none" strike="noStrike" cap="none">
                <a:solidFill>
                  <a:srgbClr val="888888"/>
                </a:solidFill>
                <a:latin typeface="Calibri"/>
                <a:ea typeface="Calibri"/>
                <a:cs typeface="Calibri"/>
                <a:sym typeface="Calibri"/>
              </a:defRPr>
            </a:lvl7pPr>
            <a:lvl8pPr marL="0" marR="0" lvl="7" indent="0" algn="r" rtl="0">
              <a:spcBef>
                <a:spcPts val="0"/>
              </a:spcBef>
              <a:buNone/>
              <a:defRPr sz="1171" b="0" i="0" u="none" strike="noStrike" cap="none">
                <a:solidFill>
                  <a:srgbClr val="888888"/>
                </a:solidFill>
                <a:latin typeface="Calibri"/>
                <a:ea typeface="Calibri"/>
                <a:cs typeface="Calibri"/>
                <a:sym typeface="Calibri"/>
              </a:defRPr>
            </a:lvl8pPr>
            <a:lvl9pPr marL="0" marR="0" lvl="8" indent="0" algn="r" rtl="0">
              <a:spcBef>
                <a:spcPts val="0"/>
              </a:spcBef>
              <a:buNone/>
              <a:defRPr sz="1171" b="0" i="0" u="none" strike="noStrike" cap="none">
                <a:solidFill>
                  <a:srgbClr val="888888"/>
                </a:solidFill>
                <a:latin typeface="Calibri"/>
                <a:ea typeface="Calibri"/>
                <a:cs typeface="Calibri"/>
                <a:sym typeface="Calibri"/>
              </a:defRPr>
            </a:lvl9pPr>
          </a:lstStyle>
          <a:p>
            <a:fld id="{00000000-1234-1234-1234-123412341234}" type="slidenum">
              <a:rPr lang="en-US" smtClean="0"/>
              <a:pPr/>
              <a:t>‹#›</a:t>
            </a:fld>
            <a:endParaRPr lang="en-US"/>
          </a:p>
        </p:txBody>
      </p:sp>
    </p:spTree>
    <p:extLst>
      <p:ext uri="{BB962C8B-B14F-4D97-AF65-F5344CB8AC3E}">
        <p14:creationId xmlns:p14="http://schemas.microsoft.com/office/powerpoint/2010/main" val="2010366764"/>
      </p:ext>
    </p:extLst>
  </p:cSld>
  <p:clrMap bg1="lt1" tx1="dk1" bg2="dk2" tx2="lt2" accent1="accent1" accent2="accent2" accent3="accent3" accent4="accent4" accent5="accent5" accent6="accent6" hlink="hlink" folHlink="folHlink"/>
  <p:sldLayoutIdLst>
    <p:sldLayoutId id="2147483700" r:id="rId1"/>
    <p:sldLayoutId id="2147483701" r:id="rId2"/>
    <p:sldLayoutId id="2147483702" r:id="rId3"/>
    <p:sldLayoutId id="2147483703" r:id="rId4"/>
    <p:sldLayoutId id="2147483704" r:id="rId5"/>
    <p:sldLayoutId id="2147483705" r:id="rId6"/>
    <p:sldLayoutId id="2147483706" r:id="rId7"/>
    <p:sldLayoutId id="2147483707" r:id="rId8"/>
    <p:sldLayoutId id="2147483708" r:id="rId9"/>
    <p:sldLayoutId id="2147483709" r:id="rId10"/>
    <p:sldLayoutId id="2147483710" r:id="rId11"/>
    <p:sldLayoutId id="2147483711" r:id="rId12"/>
    <p:sldLayoutId id="2147483712" r:id="rId13"/>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329"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329"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329"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329"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329"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329"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329"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329"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329"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329"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329"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329"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329"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329"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329"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329"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329"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329"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329"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329"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329"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329"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329"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329"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329"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329"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329" b="0" i="0" u="none" strike="noStrike" cap="none">
          <a:solidFill>
            <a:srgbClr val="000000"/>
          </a:solidFill>
          <a:latin typeface="Arial"/>
          <a:ea typeface="Arial"/>
          <a:cs typeface="Arial"/>
          <a:sym typeface="Arial"/>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625"/>
          <p:cNvSpPr txBox="1">
            <a:spLocks noGrp="1"/>
          </p:cNvSpPr>
          <p:nvPr>
            <p:ph type="title"/>
          </p:nvPr>
        </p:nvSpPr>
        <p:spPr>
          <a:xfrm>
            <a:off x="838200" y="365126"/>
            <a:ext cx="105156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4521"/>
              <a:buFont typeface="Calibri"/>
              <a:buNone/>
              <a:defRPr sz="4521" b="0" i="0" u="none" strike="noStrike" cap="non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1" name="Google Shape;11;p625"/>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marR="0" lvl="0" indent="-411289" algn="l" rtl="0">
              <a:lnSpc>
                <a:spcPct val="90000"/>
              </a:lnSpc>
              <a:spcBef>
                <a:spcPts val="1028"/>
              </a:spcBef>
              <a:spcAft>
                <a:spcPts val="0"/>
              </a:spcAft>
              <a:buClr>
                <a:schemeClr val="dk1"/>
              </a:buClr>
              <a:buSzPts val="2877"/>
              <a:buFont typeface="Arial"/>
              <a:buChar char="•"/>
              <a:defRPr sz="2877" b="0" i="0" u="none" strike="noStrike" cap="none">
                <a:solidFill>
                  <a:schemeClr val="dk1"/>
                </a:solidFill>
                <a:latin typeface="Calibri"/>
                <a:ea typeface="Calibri"/>
                <a:cs typeface="Calibri"/>
                <a:sym typeface="Calibri"/>
              </a:defRPr>
            </a:lvl1pPr>
            <a:lvl2pPr marL="914400" marR="0" lvl="1" indent="-385191" algn="l" rtl="0">
              <a:lnSpc>
                <a:spcPct val="90000"/>
              </a:lnSpc>
              <a:spcBef>
                <a:spcPts val="514"/>
              </a:spcBef>
              <a:spcAft>
                <a:spcPts val="0"/>
              </a:spcAft>
              <a:buClr>
                <a:schemeClr val="dk1"/>
              </a:buClr>
              <a:buSzPts val="2466"/>
              <a:buFont typeface="Arial"/>
              <a:buChar char="•"/>
              <a:defRPr sz="2466" b="0" i="0" u="none" strike="noStrike" cap="none">
                <a:solidFill>
                  <a:schemeClr val="dk1"/>
                </a:solidFill>
                <a:latin typeface="Calibri"/>
                <a:ea typeface="Calibri"/>
                <a:cs typeface="Calibri"/>
                <a:sym typeface="Calibri"/>
              </a:defRPr>
            </a:lvl2pPr>
            <a:lvl3pPr marL="1371600" marR="0" lvl="2" indent="-359092" algn="l" rtl="0">
              <a:lnSpc>
                <a:spcPct val="90000"/>
              </a:lnSpc>
              <a:spcBef>
                <a:spcPts val="514"/>
              </a:spcBef>
              <a:spcAft>
                <a:spcPts val="0"/>
              </a:spcAft>
              <a:buClr>
                <a:schemeClr val="dk1"/>
              </a:buClr>
              <a:buSzPts val="2055"/>
              <a:buFont typeface="Arial"/>
              <a:buChar char="•"/>
              <a:defRPr sz="2055" b="0" i="0" u="none" strike="noStrike" cap="none">
                <a:solidFill>
                  <a:schemeClr val="dk1"/>
                </a:solidFill>
                <a:latin typeface="Calibri"/>
                <a:ea typeface="Calibri"/>
                <a:cs typeface="Calibri"/>
                <a:sym typeface="Calibri"/>
              </a:defRPr>
            </a:lvl3pPr>
            <a:lvl4pPr marL="1828800" marR="0" lvl="3" indent="-346075" algn="l" rtl="0">
              <a:lnSpc>
                <a:spcPct val="90000"/>
              </a:lnSpc>
              <a:spcBef>
                <a:spcPts val="514"/>
              </a:spcBef>
              <a:spcAft>
                <a:spcPts val="0"/>
              </a:spcAft>
              <a:buClr>
                <a:schemeClr val="dk1"/>
              </a:buClr>
              <a:buSzPts val="1850"/>
              <a:buFont typeface="Arial"/>
              <a:buChar char="•"/>
              <a:defRPr sz="1850" b="0" i="0" u="none" strike="noStrike" cap="none">
                <a:solidFill>
                  <a:schemeClr val="dk1"/>
                </a:solidFill>
                <a:latin typeface="Calibri"/>
                <a:ea typeface="Calibri"/>
                <a:cs typeface="Calibri"/>
                <a:sym typeface="Calibri"/>
              </a:defRPr>
            </a:lvl4pPr>
            <a:lvl5pPr marL="2286000" marR="0" lvl="4" indent="-346075" algn="l" rtl="0">
              <a:lnSpc>
                <a:spcPct val="90000"/>
              </a:lnSpc>
              <a:spcBef>
                <a:spcPts val="514"/>
              </a:spcBef>
              <a:spcAft>
                <a:spcPts val="0"/>
              </a:spcAft>
              <a:buClr>
                <a:schemeClr val="dk1"/>
              </a:buClr>
              <a:buSzPts val="1850"/>
              <a:buFont typeface="Arial"/>
              <a:buChar char="•"/>
              <a:defRPr sz="1850" b="0" i="0" u="none" strike="noStrike" cap="none">
                <a:solidFill>
                  <a:schemeClr val="dk1"/>
                </a:solidFill>
                <a:latin typeface="Calibri"/>
                <a:ea typeface="Calibri"/>
                <a:cs typeface="Calibri"/>
                <a:sym typeface="Calibri"/>
              </a:defRPr>
            </a:lvl5pPr>
            <a:lvl6pPr marL="2743200" marR="0" lvl="5" indent="-346075" algn="l" rtl="0">
              <a:lnSpc>
                <a:spcPct val="90000"/>
              </a:lnSpc>
              <a:spcBef>
                <a:spcPts val="514"/>
              </a:spcBef>
              <a:spcAft>
                <a:spcPts val="0"/>
              </a:spcAft>
              <a:buClr>
                <a:schemeClr val="dk1"/>
              </a:buClr>
              <a:buSzPts val="1850"/>
              <a:buFont typeface="Arial"/>
              <a:buChar char="•"/>
              <a:defRPr sz="1850" b="0" i="0" u="none" strike="noStrike" cap="none">
                <a:solidFill>
                  <a:schemeClr val="dk1"/>
                </a:solidFill>
                <a:latin typeface="Calibri"/>
                <a:ea typeface="Calibri"/>
                <a:cs typeface="Calibri"/>
                <a:sym typeface="Calibri"/>
              </a:defRPr>
            </a:lvl6pPr>
            <a:lvl7pPr marL="3200400" marR="0" lvl="6" indent="-346075" algn="l" rtl="0">
              <a:lnSpc>
                <a:spcPct val="90000"/>
              </a:lnSpc>
              <a:spcBef>
                <a:spcPts val="514"/>
              </a:spcBef>
              <a:spcAft>
                <a:spcPts val="0"/>
              </a:spcAft>
              <a:buClr>
                <a:schemeClr val="dk1"/>
              </a:buClr>
              <a:buSzPts val="1850"/>
              <a:buFont typeface="Arial"/>
              <a:buChar char="•"/>
              <a:defRPr sz="1850" b="0" i="0" u="none" strike="noStrike" cap="none">
                <a:solidFill>
                  <a:schemeClr val="dk1"/>
                </a:solidFill>
                <a:latin typeface="Calibri"/>
                <a:ea typeface="Calibri"/>
                <a:cs typeface="Calibri"/>
                <a:sym typeface="Calibri"/>
              </a:defRPr>
            </a:lvl7pPr>
            <a:lvl8pPr marL="3657600" marR="0" lvl="7" indent="-346075" algn="l" rtl="0">
              <a:lnSpc>
                <a:spcPct val="90000"/>
              </a:lnSpc>
              <a:spcBef>
                <a:spcPts val="514"/>
              </a:spcBef>
              <a:spcAft>
                <a:spcPts val="0"/>
              </a:spcAft>
              <a:buClr>
                <a:schemeClr val="dk1"/>
              </a:buClr>
              <a:buSzPts val="1850"/>
              <a:buFont typeface="Arial"/>
              <a:buChar char="•"/>
              <a:defRPr sz="1850" b="0" i="0" u="none" strike="noStrike" cap="none">
                <a:solidFill>
                  <a:schemeClr val="dk1"/>
                </a:solidFill>
                <a:latin typeface="Calibri"/>
                <a:ea typeface="Calibri"/>
                <a:cs typeface="Calibri"/>
                <a:sym typeface="Calibri"/>
              </a:defRPr>
            </a:lvl8pPr>
            <a:lvl9pPr marL="4114800" marR="0" lvl="8" indent="-346075" algn="l" rtl="0">
              <a:lnSpc>
                <a:spcPct val="90000"/>
              </a:lnSpc>
              <a:spcBef>
                <a:spcPts val="514"/>
              </a:spcBef>
              <a:spcAft>
                <a:spcPts val="0"/>
              </a:spcAft>
              <a:buClr>
                <a:schemeClr val="dk1"/>
              </a:buClr>
              <a:buSzPts val="1850"/>
              <a:buFont typeface="Arial"/>
              <a:buChar char="•"/>
              <a:defRPr sz="1850" b="0" i="0" u="none" strike="noStrike" cap="none">
                <a:solidFill>
                  <a:schemeClr val="dk1"/>
                </a:solidFill>
                <a:latin typeface="Calibri"/>
                <a:ea typeface="Calibri"/>
                <a:cs typeface="Calibri"/>
                <a:sym typeface="Calibri"/>
              </a:defRPr>
            </a:lvl9pPr>
          </a:lstStyle>
          <a:p>
            <a:endParaRPr/>
          </a:p>
        </p:txBody>
      </p:sp>
      <p:sp>
        <p:nvSpPr>
          <p:cNvPr id="12" name="Google Shape;12;p625"/>
          <p:cNvSpPr txBox="1">
            <a:spLocks noGrp="1"/>
          </p:cNvSpPr>
          <p:nvPr>
            <p:ph type="dt" idx="10"/>
          </p:nvPr>
        </p:nvSpPr>
        <p:spPr>
          <a:xfrm>
            <a:off x="838201" y="6356351"/>
            <a:ext cx="2743200" cy="365125"/>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1171"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709"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709"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709"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709"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709"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709"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709"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709" b="0" i="0" u="none" strike="noStrike" cap="none">
                <a:solidFill>
                  <a:schemeClr val="dk1"/>
                </a:solidFill>
                <a:latin typeface="Calibri"/>
                <a:ea typeface="Calibri"/>
                <a:cs typeface="Calibri"/>
                <a:sym typeface="Calibri"/>
              </a:defRPr>
            </a:lvl9pPr>
          </a:lstStyle>
          <a:p>
            <a:endParaRPr/>
          </a:p>
        </p:txBody>
      </p:sp>
      <p:sp>
        <p:nvSpPr>
          <p:cNvPr id="13" name="Google Shape;13;p625"/>
          <p:cNvSpPr txBox="1">
            <a:spLocks noGrp="1"/>
          </p:cNvSpPr>
          <p:nvPr>
            <p:ph type="ftr" idx="11"/>
          </p:nvPr>
        </p:nvSpPr>
        <p:spPr>
          <a:xfrm>
            <a:off x="4038600" y="6356351"/>
            <a:ext cx="4114800" cy="365125"/>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1171"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709"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709"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709"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709"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709"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709"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709"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709" b="0" i="0" u="none" strike="noStrike" cap="none">
                <a:solidFill>
                  <a:schemeClr val="dk1"/>
                </a:solidFill>
                <a:latin typeface="Calibri"/>
                <a:ea typeface="Calibri"/>
                <a:cs typeface="Calibri"/>
                <a:sym typeface="Calibri"/>
              </a:defRPr>
            </a:lvl9pPr>
          </a:lstStyle>
          <a:p>
            <a:endParaRPr/>
          </a:p>
        </p:txBody>
      </p:sp>
      <p:sp>
        <p:nvSpPr>
          <p:cNvPr id="14" name="Google Shape;14;p625"/>
          <p:cNvSpPr txBox="1">
            <a:spLocks noGrp="1"/>
          </p:cNvSpPr>
          <p:nvPr>
            <p:ph type="sldNum" idx="12"/>
          </p:nvPr>
        </p:nvSpPr>
        <p:spPr>
          <a:xfrm>
            <a:off x="8610600" y="6356351"/>
            <a:ext cx="27432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171" b="0" i="0" u="none" strike="noStrike" cap="none">
                <a:solidFill>
                  <a:srgbClr val="888888"/>
                </a:solidFill>
                <a:latin typeface="Calibri"/>
                <a:ea typeface="Calibri"/>
                <a:cs typeface="Calibri"/>
                <a:sym typeface="Calibri"/>
              </a:defRPr>
            </a:lvl1pPr>
            <a:lvl2pPr marL="0" marR="0" lvl="1" indent="0" algn="r" rtl="0">
              <a:spcBef>
                <a:spcPts val="0"/>
              </a:spcBef>
              <a:buNone/>
              <a:defRPr sz="1171" b="0" i="0" u="none" strike="noStrike" cap="none">
                <a:solidFill>
                  <a:srgbClr val="888888"/>
                </a:solidFill>
                <a:latin typeface="Calibri"/>
                <a:ea typeface="Calibri"/>
                <a:cs typeface="Calibri"/>
                <a:sym typeface="Calibri"/>
              </a:defRPr>
            </a:lvl2pPr>
            <a:lvl3pPr marL="0" marR="0" lvl="2" indent="0" algn="r" rtl="0">
              <a:spcBef>
                <a:spcPts val="0"/>
              </a:spcBef>
              <a:buNone/>
              <a:defRPr sz="1171" b="0" i="0" u="none" strike="noStrike" cap="none">
                <a:solidFill>
                  <a:srgbClr val="888888"/>
                </a:solidFill>
                <a:latin typeface="Calibri"/>
                <a:ea typeface="Calibri"/>
                <a:cs typeface="Calibri"/>
                <a:sym typeface="Calibri"/>
              </a:defRPr>
            </a:lvl3pPr>
            <a:lvl4pPr marL="0" marR="0" lvl="3" indent="0" algn="r" rtl="0">
              <a:spcBef>
                <a:spcPts val="0"/>
              </a:spcBef>
              <a:buNone/>
              <a:defRPr sz="1171" b="0" i="0" u="none" strike="noStrike" cap="none">
                <a:solidFill>
                  <a:srgbClr val="888888"/>
                </a:solidFill>
                <a:latin typeface="Calibri"/>
                <a:ea typeface="Calibri"/>
                <a:cs typeface="Calibri"/>
                <a:sym typeface="Calibri"/>
              </a:defRPr>
            </a:lvl4pPr>
            <a:lvl5pPr marL="0" marR="0" lvl="4" indent="0" algn="r" rtl="0">
              <a:spcBef>
                <a:spcPts val="0"/>
              </a:spcBef>
              <a:buNone/>
              <a:defRPr sz="1171" b="0" i="0" u="none" strike="noStrike" cap="none">
                <a:solidFill>
                  <a:srgbClr val="888888"/>
                </a:solidFill>
                <a:latin typeface="Calibri"/>
                <a:ea typeface="Calibri"/>
                <a:cs typeface="Calibri"/>
                <a:sym typeface="Calibri"/>
              </a:defRPr>
            </a:lvl5pPr>
            <a:lvl6pPr marL="0" marR="0" lvl="5" indent="0" algn="r" rtl="0">
              <a:spcBef>
                <a:spcPts val="0"/>
              </a:spcBef>
              <a:buNone/>
              <a:defRPr sz="1171" b="0" i="0" u="none" strike="noStrike" cap="none">
                <a:solidFill>
                  <a:srgbClr val="888888"/>
                </a:solidFill>
                <a:latin typeface="Calibri"/>
                <a:ea typeface="Calibri"/>
                <a:cs typeface="Calibri"/>
                <a:sym typeface="Calibri"/>
              </a:defRPr>
            </a:lvl6pPr>
            <a:lvl7pPr marL="0" marR="0" lvl="6" indent="0" algn="r" rtl="0">
              <a:spcBef>
                <a:spcPts val="0"/>
              </a:spcBef>
              <a:buNone/>
              <a:defRPr sz="1171" b="0" i="0" u="none" strike="noStrike" cap="none">
                <a:solidFill>
                  <a:srgbClr val="888888"/>
                </a:solidFill>
                <a:latin typeface="Calibri"/>
                <a:ea typeface="Calibri"/>
                <a:cs typeface="Calibri"/>
                <a:sym typeface="Calibri"/>
              </a:defRPr>
            </a:lvl7pPr>
            <a:lvl8pPr marL="0" marR="0" lvl="7" indent="0" algn="r" rtl="0">
              <a:spcBef>
                <a:spcPts val="0"/>
              </a:spcBef>
              <a:buNone/>
              <a:defRPr sz="1171" b="0" i="0" u="none" strike="noStrike" cap="none">
                <a:solidFill>
                  <a:srgbClr val="888888"/>
                </a:solidFill>
                <a:latin typeface="Calibri"/>
                <a:ea typeface="Calibri"/>
                <a:cs typeface="Calibri"/>
                <a:sym typeface="Calibri"/>
              </a:defRPr>
            </a:lvl8pPr>
            <a:lvl9pPr marL="0" marR="0" lvl="8" indent="0" algn="r" rtl="0">
              <a:spcBef>
                <a:spcPts val="0"/>
              </a:spcBef>
              <a:buNone/>
              <a:defRPr sz="1171" b="0" i="0" u="none" strike="noStrike" cap="none">
                <a:solidFill>
                  <a:srgbClr val="888888"/>
                </a:solidFill>
                <a:latin typeface="Calibri"/>
                <a:ea typeface="Calibri"/>
                <a:cs typeface="Calibri"/>
                <a:sym typeface="Calibri"/>
              </a:defRPr>
            </a:lvl9pPr>
          </a:lstStyle>
          <a:p>
            <a:fld id="{00000000-1234-1234-1234-123412341234}" type="slidenum">
              <a:rPr lang="en-US" smtClean="0"/>
              <a:pPr/>
              <a:t>‹#›</a:t>
            </a:fld>
            <a:endParaRPr lang="en-US"/>
          </a:p>
        </p:txBody>
      </p:sp>
    </p:spTree>
    <p:extLst>
      <p:ext uri="{BB962C8B-B14F-4D97-AF65-F5344CB8AC3E}">
        <p14:creationId xmlns:p14="http://schemas.microsoft.com/office/powerpoint/2010/main" val="2405076097"/>
      </p:ext>
    </p:extLst>
  </p:cSld>
  <p:clrMap bg1="lt1" tx1="dk1" bg2="dk2" tx2="lt2" accent1="accent1" accent2="accent2" accent3="accent3" accent4="accent4" accent5="accent5" accent6="accent6" hlink="hlink" folHlink="folHlink"/>
  <p:sldLayoutIdLst>
    <p:sldLayoutId id="2147483714" r:id="rId1"/>
    <p:sldLayoutId id="2147483715" r:id="rId2"/>
    <p:sldLayoutId id="2147483716" r:id="rId3"/>
    <p:sldLayoutId id="2147483717" r:id="rId4"/>
    <p:sldLayoutId id="2147483718" r:id="rId5"/>
    <p:sldLayoutId id="2147483719" r:id="rId6"/>
    <p:sldLayoutId id="2147483720" r:id="rId7"/>
    <p:sldLayoutId id="2147483721" r:id="rId8"/>
    <p:sldLayoutId id="2147483722" r:id="rId9"/>
    <p:sldLayoutId id="2147483723" r:id="rId10"/>
    <p:sldLayoutId id="2147483724" r:id="rId11"/>
    <p:sldLayoutId id="2147483725" r:id="rId12"/>
    <p:sldLayoutId id="2147483726" r:id="rId13"/>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329"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329"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329"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329"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329"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329"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329"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329"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329"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329"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329"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329"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329"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329"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329"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329"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329"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329"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329"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329"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329"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329"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329"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329"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329"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329"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329"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3.jpe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8" Type="http://schemas.openxmlformats.org/officeDocument/2006/relationships/image" Target="../media/image81.png"/><Relationship Id="rId3" Type="http://schemas.openxmlformats.org/officeDocument/2006/relationships/image" Target="../media/image76.svg"/><Relationship Id="rId7" Type="http://schemas.openxmlformats.org/officeDocument/2006/relationships/image" Target="../media/image80.png"/><Relationship Id="rId2" Type="http://schemas.openxmlformats.org/officeDocument/2006/relationships/image" Target="../media/image75.png"/><Relationship Id="rId1" Type="http://schemas.openxmlformats.org/officeDocument/2006/relationships/slideLayout" Target="../slideLayouts/slideLayout36.xml"/><Relationship Id="rId6" Type="http://schemas.openxmlformats.org/officeDocument/2006/relationships/image" Target="../media/image79.png"/><Relationship Id="rId5" Type="http://schemas.openxmlformats.org/officeDocument/2006/relationships/image" Target="../media/image78.bin"/><Relationship Id="rId4" Type="http://schemas.openxmlformats.org/officeDocument/2006/relationships/image" Target="../media/image77.jpeg"/></Relationships>
</file>

<file path=ppt/slides/_rels/slide11.xml.rels><?xml version="1.0" encoding="UTF-8" standalone="yes"?>
<Relationships xmlns="http://schemas.openxmlformats.org/package/2006/relationships"><Relationship Id="rId2" Type="http://schemas.openxmlformats.org/officeDocument/2006/relationships/image" Target="../media/image82.png"/><Relationship Id="rId1" Type="http://schemas.openxmlformats.org/officeDocument/2006/relationships/slideLayout" Target="../slideLayouts/slideLayout36.xml"/></Relationships>
</file>

<file path=ppt/slides/_rels/slide12.xml.rels><?xml version="1.0" encoding="UTF-8" standalone="yes"?>
<Relationships xmlns="http://schemas.openxmlformats.org/package/2006/relationships"><Relationship Id="rId2" Type="http://schemas.openxmlformats.org/officeDocument/2006/relationships/image" Target="../media/image83.png"/><Relationship Id="rId1" Type="http://schemas.openxmlformats.org/officeDocument/2006/relationships/slideLayout" Target="../slideLayouts/slideLayout36.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5.xml"/></Relationships>
</file>

<file path=ppt/slides/_rels/slide14.xml.rels><?xml version="1.0" encoding="UTF-8" standalone="yes"?>
<Relationships xmlns="http://schemas.openxmlformats.org/package/2006/relationships"><Relationship Id="rId3" Type="http://schemas.openxmlformats.org/officeDocument/2006/relationships/image" Target="../media/image84.jpeg"/><Relationship Id="rId2" Type="http://schemas.openxmlformats.org/officeDocument/2006/relationships/notesSlide" Target="../notesSlides/notesSlide6.xml"/><Relationship Id="rId1" Type="http://schemas.openxmlformats.org/officeDocument/2006/relationships/slideLayout" Target="../slideLayouts/slideLayout25.xml"/></Relationships>
</file>

<file path=ppt/slides/_rels/slide15.xml.rels><?xml version="1.0" encoding="UTF-8" standalone="yes"?>
<Relationships xmlns="http://schemas.openxmlformats.org/package/2006/relationships"><Relationship Id="rId3" Type="http://schemas.openxmlformats.org/officeDocument/2006/relationships/image" Target="../media/image85.jpeg"/><Relationship Id="rId2" Type="http://schemas.openxmlformats.org/officeDocument/2006/relationships/notesSlide" Target="../notesSlides/notesSlide7.xml"/><Relationship Id="rId1" Type="http://schemas.openxmlformats.org/officeDocument/2006/relationships/slideLayout" Target="../slideLayouts/slideLayout25.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5.xml"/></Relationships>
</file>

<file path=ppt/slides/_rels/slide17.xml.rels><?xml version="1.0" encoding="UTF-8" standalone="yes"?>
<Relationships xmlns="http://schemas.openxmlformats.org/package/2006/relationships"><Relationship Id="rId8" Type="http://schemas.openxmlformats.org/officeDocument/2006/relationships/image" Target="../media/image91.png"/><Relationship Id="rId3" Type="http://schemas.openxmlformats.org/officeDocument/2006/relationships/image" Target="../media/image86.png"/><Relationship Id="rId7" Type="http://schemas.openxmlformats.org/officeDocument/2006/relationships/image" Target="../media/image90.png"/><Relationship Id="rId12" Type="http://schemas.openxmlformats.org/officeDocument/2006/relationships/image" Target="../media/image95.png"/><Relationship Id="rId2" Type="http://schemas.openxmlformats.org/officeDocument/2006/relationships/notesSlide" Target="../notesSlides/notesSlide9.xml"/><Relationship Id="rId1" Type="http://schemas.openxmlformats.org/officeDocument/2006/relationships/slideLayout" Target="../slideLayouts/slideLayout25.xml"/><Relationship Id="rId6" Type="http://schemas.openxmlformats.org/officeDocument/2006/relationships/image" Target="../media/image89.png"/><Relationship Id="rId11" Type="http://schemas.openxmlformats.org/officeDocument/2006/relationships/image" Target="../media/image94.png"/><Relationship Id="rId5" Type="http://schemas.openxmlformats.org/officeDocument/2006/relationships/image" Target="../media/image88.png"/><Relationship Id="rId10" Type="http://schemas.openxmlformats.org/officeDocument/2006/relationships/image" Target="../media/image93.png"/><Relationship Id="rId4" Type="http://schemas.openxmlformats.org/officeDocument/2006/relationships/image" Target="../media/image87.png"/><Relationship Id="rId9" Type="http://schemas.openxmlformats.org/officeDocument/2006/relationships/image" Target="../media/image92.pn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5.xml"/></Relationships>
</file>

<file path=ppt/slides/_rels/slide19.xml.rels><?xml version="1.0" encoding="UTF-8" standalone="yes"?>
<Relationships xmlns="http://schemas.openxmlformats.org/package/2006/relationships"><Relationship Id="rId3" Type="http://schemas.openxmlformats.org/officeDocument/2006/relationships/image" Target="../media/image96.jpeg"/><Relationship Id="rId2" Type="http://schemas.openxmlformats.org/officeDocument/2006/relationships/notesSlide" Target="../notesSlides/notesSlide11.xml"/><Relationship Id="rId1" Type="http://schemas.openxmlformats.org/officeDocument/2006/relationships/slideLayout" Target="../slideLayouts/slideLayout25.xml"/></Relationships>
</file>

<file path=ppt/slides/_rels/slide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36.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5.xml"/></Relationships>
</file>

<file path=ppt/slides/_rels/slide21.xml.rels><?xml version="1.0" encoding="UTF-8" standalone="yes"?>
<Relationships xmlns="http://schemas.openxmlformats.org/package/2006/relationships"><Relationship Id="rId3" Type="http://schemas.openxmlformats.org/officeDocument/2006/relationships/image" Target="../media/image96.jpeg"/><Relationship Id="rId2" Type="http://schemas.openxmlformats.org/officeDocument/2006/relationships/notesSlide" Target="../notesSlides/notesSlide13.xml"/><Relationship Id="rId1" Type="http://schemas.openxmlformats.org/officeDocument/2006/relationships/slideLayout" Target="../slideLayouts/slideLayout25.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5.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5.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5.xml"/></Relationships>
</file>

<file path=ppt/slides/_rels/slide25.xml.rels><?xml version="1.0" encoding="UTF-8" standalone="yes"?>
<Relationships xmlns="http://schemas.openxmlformats.org/package/2006/relationships"><Relationship Id="rId3" Type="http://schemas.openxmlformats.org/officeDocument/2006/relationships/image" Target="../media/image97.png"/><Relationship Id="rId2" Type="http://schemas.openxmlformats.org/officeDocument/2006/relationships/notesSlide" Target="../notesSlides/notesSlide17.xml"/><Relationship Id="rId1" Type="http://schemas.openxmlformats.org/officeDocument/2006/relationships/slideLayout" Target="../slideLayouts/slideLayout25.xml"/></Relationships>
</file>

<file path=ppt/slides/_rels/slide26.xml.rels><?xml version="1.0" encoding="UTF-8" standalone="yes"?>
<Relationships xmlns="http://schemas.openxmlformats.org/package/2006/relationships"><Relationship Id="rId3" Type="http://schemas.openxmlformats.org/officeDocument/2006/relationships/image" Target="../media/image97.png"/><Relationship Id="rId2" Type="http://schemas.openxmlformats.org/officeDocument/2006/relationships/notesSlide" Target="../notesSlides/notesSlide18.xml"/><Relationship Id="rId1" Type="http://schemas.openxmlformats.org/officeDocument/2006/relationships/slideLayout" Target="../slideLayouts/slideLayout25.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5.xml"/></Relationships>
</file>

<file path=ppt/slides/_rels/slide28.xml.rels><?xml version="1.0" encoding="UTF-8" standalone="yes"?>
<Relationships xmlns="http://schemas.openxmlformats.org/package/2006/relationships"><Relationship Id="rId3" Type="http://schemas.openxmlformats.org/officeDocument/2006/relationships/image" Target="../media/image98.png"/><Relationship Id="rId2" Type="http://schemas.openxmlformats.org/officeDocument/2006/relationships/notesSlide" Target="../notesSlides/notesSlide20.xml"/><Relationship Id="rId1" Type="http://schemas.openxmlformats.org/officeDocument/2006/relationships/slideLayout" Target="../slideLayouts/slideLayout25.xml"/><Relationship Id="rId6" Type="http://schemas.openxmlformats.org/officeDocument/2006/relationships/image" Target="../media/image101.png"/><Relationship Id="rId5" Type="http://schemas.openxmlformats.org/officeDocument/2006/relationships/image" Target="../media/image100.png"/><Relationship Id="rId4" Type="http://schemas.openxmlformats.org/officeDocument/2006/relationships/image" Target="../media/image99.png"/></Relationships>
</file>

<file path=ppt/slides/_rels/slide29.xml.rels><?xml version="1.0" encoding="UTF-8" standalone="yes"?>
<Relationships xmlns="http://schemas.openxmlformats.org/package/2006/relationships"><Relationship Id="rId8" Type="http://schemas.openxmlformats.org/officeDocument/2006/relationships/image" Target="../media/image107.png"/><Relationship Id="rId3" Type="http://schemas.openxmlformats.org/officeDocument/2006/relationships/image" Target="../media/image102.png"/><Relationship Id="rId7" Type="http://schemas.openxmlformats.org/officeDocument/2006/relationships/image" Target="../media/image106.png"/><Relationship Id="rId2" Type="http://schemas.openxmlformats.org/officeDocument/2006/relationships/notesSlide" Target="../notesSlides/notesSlide21.xml"/><Relationship Id="rId1" Type="http://schemas.openxmlformats.org/officeDocument/2006/relationships/slideLayout" Target="../slideLayouts/slideLayout25.xml"/><Relationship Id="rId6" Type="http://schemas.openxmlformats.org/officeDocument/2006/relationships/image" Target="../media/image105.png"/><Relationship Id="rId5" Type="http://schemas.openxmlformats.org/officeDocument/2006/relationships/image" Target="../media/image104.png"/><Relationship Id="rId4" Type="http://schemas.openxmlformats.org/officeDocument/2006/relationships/image" Target="../media/image103.png"/><Relationship Id="rId9" Type="http://schemas.openxmlformats.org/officeDocument/2006/relationships/image" Target="../media/image108.png"/></Relationships>
</file>

<file path=ppt/slides/_rels/slide3.xml.rels><?xml version="1.0" encoding="UTF-8" standalone="yes"?>
<Relationships xmlns="http://schemas.openxmlformats.org/package/2006/relationships"><Relationship Id="rId26" Type="http://schemas.openxmlformats.org/officeDocument/2006/relationships/image" Target="../media/image17.png"/><Relationship Id="rId21" Type="http://schemas.openxmlformats.org/officeDocument/2006/relationships/hyperlink" Target="https://www.cbn.gov.ng/" TargetMode="External"/><Relationship Id="rId42" Type="http://schemas.openxmlformats.org/officeDocument/2006/relationships/image" Target="../media/image24.jpeg"/><Relationship Id="rId47" Type="http://schemas.openxmlformats.org/officeDocument/2006/relationships/hyperlink" Target="https://anan.org.ng/" TargetMode="External"/><Relationship Id="rId63" Type="http://schemas.openxmlformats.org/officeDocument/2006/relationships/image" Target="../media/image36.png"/><Relationship Id="rId68" Type="http://schemas.openxmlformats.org/officeDocument/2006/relationships/hyperlink" Target="https://redcrossnigeria.org/index/index.php/en" TargetMode="External"/><Relationship Id="rId84" Type="http://schemas.openxmlformats.org/officeDocument/2006/relationships/image" Target="../media/image52.png"/><Relationship Id="rId89" Type="http://schemas.openxmlformats.org/officeDocument/2006/relationships/image" Target="../media/image57.png"/><Relationship Id="rId16" Type="http://schemas.openxmlformats.org/officeDocument/2006/relationships/hyperlink" Target="https://chats.cash/" TargetMode="External"/><Relationship Id="rId11" Type="http://schemas.openxmlformats.org/officeDocument/2006/relationships/image" Target="../media/image8.svg"/><Relationship Id="rId32" Type="http://schemas.openxmlformats.org/officeDocument/2006/relationships/image" Target="../media/image20.png"/><Relationship Id="rId37" Type="http://schemas.openxmlformats.org/officeDocument/2006/relationships/hyperlink" Target="https://convexity.vc/membership/" TargetMode="External"/><Relationship Id="rId53" Type="http://schemas.openxmlformats.org/officeDocument/2006/relationships/image" Target="../media/image30.svg"/><Relationship Id="rId58" Type="http://schemas.openxmlformats.org/officeDocument/2006/relationships/image" Target="../media/image33.svg"/><Relationship Id="rId74" Type="http://schemas.openxmlformats.org/officeDocument/2006/relationships/hyperlink" Target="https://www.fireblocks.com/" TargetMode="External"/><Relationship Id="rId79" Type="http://schemas.openxmlformats.org/officeDocument/2006/relationships/image" Target="../media/image47.png"/><Relationship Id="rId5" Type="http://schemas.microsoft.com/office/2007/relationships/hdphoto" Target="../media/hdphoto1.wdp"/><Relationship Id="rId90" Type="http://schemas.openxmlformats.org/officeDocument/2006/relationships/image" Target="../media/image58.png"/><Relationship Id="rId14" Type="http://schemas.openxmlformats.org/officeDocument/2006/relationships/hyperlink" Target="https://houseafrica.io/" TargetMode="External"/><Relationship Id="rId22" Type="http://schemas.openxmlformats.org/officeDocument/2006/relationships/image" Target="../media/image15.png"/><Relationship Id="rId27" Type="http://schemas.openxmlformats.org/officeDocument/2006/relationships/hyperlink" Target="https://chowdeck.com/" TargetMode="External"/><Relationship Id="rId30" Type="http://schemas.openxmlformats.org/officeDocument/2006/relationships/image" Target="../media/image19.png"/><Relationship Id="rId35" Type="http://schemas.openxmlformats.org/officeDocument/2006/relationships/hyperlink" Target="https://withconvexity.com/contact/" TargetMode="External"/><Relationship Id="rId43" Type="http://schemas.openxmlformats.org/officeDocument/2006/relationships/hyperlink" Target="https://korahq.com/" TargetMode="External"/><Relationship Id="rId48" Type="http://schemas.openxmlformats.org/officeDocument/2006/relationships/image" Target="../media/image27.png"/><Relationship Id="rId56" Type="http://schemas.openxmlformats.org/officeDocument/2006/relationships/hyperlink" Target="https://www.check-am.com/" TargetMode="External"/><Relationship Id="rId64" Type="http://schemas.openxmlformats.org/officeDocument/2006/relationships/hyperlink" Target="https://caaservice.io/" TargetMode="External"/><Relationship Id="rId69" Type="http://schemas.openxmlformats.org/officeDocument/2006/relationships/image" Target="../media/image39.png"/><Relationship Id="rId77" Type="http://schemas.openxmlformats.org/officeDocument/2006/relationships/image" Target="../media/image45.png"/><Relationship Id="rId8" Type="http://schemas.microsoft.com/office/2007/relationships/hdphoto" Target="../media/hdphoto2.wdp"/><Relationship Id="rId51" Type="http://schemas.openxmlformats.org/officeDocument/2006/relationships/hyperlink" Target="https://impact-plus.io/" TargetMode="External"/><Relationship Id="rId72" Type="http://schemas.openxmlformats.org/officeDocument/2006/relationships/image" Target="../media/image41.png"/><Relationship Id="rId80" Type="http://schemas.openxmlformats.org/officeDocument/2006/relationships/image" Target="../media/image48.png"/><Relationship Id="rId85" Type="http://schemas.openxmlformats.org/officeDocument/2006/relationships/image" Target="../media/image53.jpeg"/><Relationship Id="rId3" Type="http://schemas.openxmlformats.org/officeDocument/2006/relationships/hyperlink" Target="https://sonergy.io/" TargetMode="External"/><Relationship Id="rId12" Type="http://schemas.openxmlformats.org/officeDocument/2006/relationships/hyperlink" Target="https://coinnewsextra.com/" TargetMode="External"/><Relationship Id="rId17" Type="http://schemas.openxmlformats.org/officeDocument/2006/relationships/image" Target="../media/image11.png"/><Relationship Id="rId25" Type="http://schemas.openxmlformats.org/officeDocument/2006/relationships/hyperlink" Target="https://emtech.com/" TargetMode="External"/><Relationship Id="rId33" Type="http://schemas.openxmlformats.org/officeDocument/2006/relationships/hyperlink" Target="https://withconvexity.com/" TargetMode="External"/><Relationship Id="rId38" Type="http://schemas.openxmlformats.org/officeDocument/2006/relationships/hyperlink" Target="https://adforensics.com.ng/" TargetMode="External"/><Relationship Id="rId46" Type="http://schemas.openxmlformats.org/officeDocument/2006/relationships/image" Target="../media/image26.png"/><Relationship Id="rId59" Type="http://schemas.openxmlformats.org/officeDocument/2006/relationships/image" Target="../media/image34.png"/><Relationship Id="rId67" Type="http://schemas.openxmlformats.org/officeDocument/2006/relationships/image" Target="../media/image38.png"/><Relationship Id="rId20" Type="http://schemas.openxmlformats.org/officeDocument/2006/relationships/image" Target="../media/image14.svg"/><Relationship Id="rId41" Type="http://schemas.openxmlformats.org/officeDocument/2006/relationships/hyperlink" Target="https://bantufoundation.org/" TargetMode="External"/><Relationship Id="rId54" Type="http://schemas.openxmlformats.org/officeDocument/2006/relationships/hyperlink" Target="https://milsat.africa/" TargetMode="External"/><Relationship Id="rId62" Type="http://schemas.openxmlformats.org/officeDocument/2006/relationships/hyperlink" Target="https://polygon.technology/" TargetMode="External"/><Relationship Id="rId70" Type="http://schemas.openxmlformats.org/officeDocument/2006/relationships/image" Target="../media/image40.png"/><Relationship Id="rId75" Type="http://schemas.openxmlformats.org/officeDocument/2006/relationships/image" Target="../media/image43.jpeg"/><Relationship Id="rId83" Type="http://schemas.openxmlformats.org/officeDocument/2006/relationships/image" Target="../media/image51.svg"/><Relationship Id="rId88" Type="http://schemas.openxmlformats.org/officeDocument/2006/relationships/image" Target="../media/image56.png"/><Relationship Id="rId1" Type="http://schemas.openxmlformats.org/officeDocument/2006/relationships/slideLayout" Target="../slideLayouts/slideLayout14.xml"/><Relationship Id="rId6" Type="http://schemas.openxmlformats.org/officeDocument/2006/relationships/hyperlink" Target="https://interstellar.cm/" TargetMode="External"/><Relationship Id="rId15" Type="http://schemas.openxmlformats.org/officeDocument/2006/relationships/image" Target="../media/image10.png"/><Relationship Id="rId23" Type="http://schemas.openxmlformats.org/officeDocument/2006/relationships/hyperlink" Target="https://enaira.gov.ng/" TargetMode="External"/><Relationship Id="rId28" Type="http://schemas.openxmlformats.org/officeDocument/2006/relationships/image" Target="../media/image18.jpeg"/><Relationship Id="rId36" Type="http://schemas.openxmlformats.org/officeDocument/2006/relationships/hyperlink" Target="https://convexity.vc/" TargetMode="External"/><Relationship Id="rId49" Type="http://schemas.openxmlformats.org/officeDocument/2006/relationships/hyperlink" Target="https://www.unicef.org/innovation/giga" TargetMode="External"/><Relationship Id="rId57" Type="http://schemas.openxmlformats.org/officeDocument/2006/relationships/image" Target="../media/image32.png"/><Relationship Id="rId10" Type="http://schemas.openxmlformats.org/officeDocument/2006/relationships/image" Target="../media/image7.png"/><Relationship Id="rId31" Type="http://schemas.openxmlformats.org/officeDocument/2006/relationships/hyperlink" Target="https://www.wecoverai.com/" TargetMode="External"/><Relationship Id="rId44" Type="http://schemas.openxmlformats.org/officeDocument/2006/relationships/image" Target="../media/image25.png"/><Relationship Id="rId52" Type="http://schemas.openxmlformats.org/officeDocument/2006/relationships/image" Target="../media/image29.png"/><Relationship Id="rId60" Type="http://schemas.openxmlformats.org/officeDocument/2006/relationships/hyperlink" Target="https://worldcoin.org/" TargetMode="External"/><Relationship Id="rId65" Type="http://schemas.openxmlformats.org/officeDocument/2006/relationships/image" Target="../media/image37.png"/><Relationship Id="rId73" Type="http://schemas.openxmlformats.org/officeDocument/2006/relationships/image" Target="../media/image42.png"/><Relationship Id="rId78" Type="http://schemas.openxmlformats.org/officeDocument/2006/relationships/image" Target="../media/image46.png"/><Relationship Id="rId81" Type="http://schemas.openxmlformats.org/officeDocument/2006/relationships/image" Target="../media/image49.png"/><Relationship Id="rId86" Type="http://schemas.openxmlformats.org/officeDocument/2006/relationships/image" Target="../media/image54.png"/><Relationship Id="rId4" Type="http://schemas.openxmlformats.org/officeDocument/2006/relationships/image" Target="../media/image5.png"/><Relationship Id="rId9" Type="http://schemas.openxmlformats.org/officeDocument/2006/relationships/hyperlink" Target="https://vesseltrust.com/" TargetMode="External"/><Relationship Id="rId13" Type="http://schemas.openxmlformats.org/officeDocument/2006/relationships/image" Target="../media/image9.png"/><Relationship Id="rId18" Type="http://schemas.openxmlformats.org/officeDocument/2006/relationships/image" Target="../media/image12.png"/><Relationship Id="rId39" Type="http://schemas.openxmlformats.org/officeDocument/2006/relationships/image" Target="../media/image22.png"/><Relationship Id="rId34" Type="http://schemas.openxmlformats.org/officeDocument/2006/relationships/image" Target="../media/image21.png"/><Relationship Id="rId50" Type="http://schemas.openxmlformats.org/officeDocument/2006/relationships/image" Target="../media/image28.png"/><Relationship Id="rId55" Type="http://schemas.openxmlformats.org/officeDocument/2006/relationships/image" Target="../media/image31.png"/><Relationship Id="rId76" Type="http://schemas.openxmlformats.org/officeDocument/2006/relationships/image" Target="../media/image44.png"/><Relationship Id="rId7" Type="http://schemas.openxmlformats.org/officeDocument/2006/relationships/image" Target="../media/image6.png"/><Relationship Id="rId71" Type="http://schemas.openxmlformats.org/officeDocument/2006/relationships/hyperlink" Target="https://www.mercycorps.org/" TargetMode="External"/><Relationship Id="rId2" Type="http://schemas.openxmlformats.org/officeDocument/2006/relationships/hyperlink" Target="https://www.aeropaye.com/" TargetMode="External"/><Relationship Id="rId29" Type="http://schemas.openxmlformats.org/officeDocument/2006/relationships/hyperlink" Target="https://risevest.com/" TargetMode="External"/><Relationship Id="rId24" Type="http://schemas.openxmlformats.org/officeDocument/2006/relationships/image" Target="../media/image16.png"/><Relationship Id="rId40" Type="http://schemas.openxmlformats.org/officeDocument/2006/relationships/image" Target="../media/image23.png"/><Relationship Id="rId45" Type="http://schemas.openxmlformats.org/officeDocument/2006/relationships/hyperlink" Target="https://www.tradefada.com/" TargetMode="External"/><Relationship Id="rId66" Type="http://schemas.openxmlformats.org/officeDocument/2006/relationships/hyperlink" Target="https://www.adaverse.co/" TargetMode="External"/><Relationship Id="rId87" Type="http://schemas.openxmlformats.org/officeDocument/2006/relationships/image" Target="../media/image55.png"/><Relationship Id="rId61" Type="http://schemas.openxmlformats.org/officeDocument/2006/relationships/image" Target="../media/image35.png"/><Relationship Id="rId82" Type="http://schemas.openxmlformats.org/officeDocument/2006/relationships/image" Target="../media/image50.png"/><Relationship Id="rId19" Type="http://schemas.openxmlformats.org/officeDocument/2006/relationships/image" Target="../media/image13.png"/></Relationships>
</file>

<file path=ppt/slides/_rels/slide30.xml.rels><?xml version="1.0" encoding="UTF-8" standalone="yes"?>
<Relationships xmlns="http://schemas.openxmlformats.org/package/2006/relationships"><Relationship Id="rId3" Type="http://schemas.openxmlformats.org/officeDocument/2006/relationships/image" Target="../media/image109.jpg"/><Relationship Id="rId2" Type="http://schemas.openxmlformats.org/officeDocument/2006/relationships/notesSlide" Target="../notesSlides/notesSlide22.xml"/><Relationship Id="rId1" Type="http://schemas.openxmlformats.org/officeDocument/2006/relationships/slideLayout" Target="../slideLayouts/slideLayout25.xml"/><Relationship Id="rId4" Type="http://schemas.openxmlformats.org/officeDocument/2006/relationships/image" Target="../media/image110.png"/></Relationships>
</file>

<file path=ppt/slides/_rels/slide31.xml.rels><?xml version="1.0" encoding="UTF-8" standalone="yes"?>
<Relationships xmlns="http://schemas.openxmlformats.org/package/2006/relationships"><Relationship Id="rId3" Type="http://schemas.openxmlformats.org/officeDocument/2006/relationships/image" Target="../media/image111.jpg"/><Relationship Id="rId2" Type="http://schemas.openxmlformats.org/officeDocument/2006/relationships/notesSlide" Target="../notesSlides/notesSlide23.xml"/><Relationship Id="rId1" Type="http://schemas.openxmlformats.org/officeDocument/2006/relationships/slideLayout" Target="../slideLayouts/slideLayout2.xml"/><Relationship Id="rId4" Type="http://schemas.openxmlformats.org/officeDocument/2006/relationships/image" Target="../media/image59.jpeg"/></Relationships>
</file>

<file path=ppt/slides/_rels/slide32.xml.rels><?xml version="1.0" encoding="UTF-8" standalone="yes"?>
<Relationships xmlns="http://schemas.openxmlformats.org/package/2006/relationships"><Relationship Id="rId3" Type="http://schemas.openxmlformats.org/officeDocument/2006/relationships/image" Target="../media/image112.jpg"/><Relationship Id="rId2" Type="http://schemas.openxmlformats.org/officeDocument/2006/relationships/notesSlide" Target="../notesSlides/notesSlide24.xml"/><Relationship Id="rId1" Type="http://schemas.openxmlformats.org/officeDocument/2006/relationships/slideLayout" Target="../slideLayouts/slideLayout38.xml"/></Relationships>
</file>

<file path=ppt/slides/_rels/slide33.xml.rels><?xml version="1.0" encoding="UTF-8" standalone="yes"?>
<Relationships xmlns="http://schemas.openxmlformats.org/package/2006/relationships"><Relationship Id="rId3" Type="http://schemas.openxmlformats.org/officeDocument/2006/relationships/image" Target="../media/image113.png"/><Relationship Id="rId2" Type="http://schemas.openxmlformats.org/officeDocument/2006/relationships/notesSlide" Target="../notesSlides/notesSlide25.xml"/><Relationship Id="rId1" Type="http://schemas.openxmlformats.org/officeDocument/2006/relationships/slideLayout" Target="../slideLayouts/slideLayout51.xml"/><Relationship Id="rId4" Type="http://schemas.microsoft.com/office/2007/relationships/hdphoto" Target="../media/hdphoto3.wdp"/></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36.xml"/></Relationships>
</file>

<file path=ppt/slides/_rels/slide35.xml.rels><?xml version="1.0" encoding="UTF-8" standalone="yes"?>
<Relationships xmlns="http://schemas.openxmlformats.org/package/2006/relationships"><Relationship Id="rId3" Type="http://schemas.openxmlformats.org/officeDocument/2006/relationships/image" Target="../media/image114.png"/><Relationship Id="rId2" Type="http://schemas.openxmlformats.org/officeDocument/2006/relationships/notesSlide" Target="../notesSlides/notesSlide26.xml"/><Relationship Id="rId1" Type="http://schemas.openxmlformats.org/officeDocument/2006/relationships/slideLayout" Target="../slideLayouts/slideLayout2.xml"/><Relationship Id="rId4" Type="http://schemas.microsoft.com/office/2007/relationships/hdphoto" Target="../media/hdphoto4.wdp"/></Relationships>
</file>

<file path=ppt/slides/_rels/slide36.xml.rels><?xml version="1.0" encoding="UTF-8" standalone="yes"?>
<Relationships xmlns="http://schemas.openxmlformats.org/package/2006/relationships"><Relationship Id="rId3" Type="http://schemas.openxmlformats.org/officeDocument/2006/relationships/image" Target="../media/image115.png"/><Relationship Id="rId2" Type="http://schemas.openxmlformats.org/officeDocument/2006/relationships/notesSlide" Target="../notesSlides/notesSlide27.xml"/><Relationship Id="rId1" Type="http://schemas.openxmlformats.org/officeDocument/2006/relationships/slideLayout" Target="../slideLayouts/slideLayout51.xml"/><Relationship Id="rId4" Type="http://schemas.microsoft.com/office/2007/relationships/hdphoto" Target="../media/hdphoto5.wdp"/></Relationships>
</file>

<file path=ppt/slides/_rels/slide37.xml.rels><?xml version="1.0" encoding="UTF-8" standalone="yes"?>
<Relationships xmlns="http://schemas.openxmlformats.org/package/2006/relationships"><Relationship Id="rId3" Type="http://schemas.openxmlformats.org/officeDocument/2006/relationships/image" Target="../media/image116.png"/><Relationship Id="rId2" Type="http://schemas.openxmlformats.org/officeDocument/2006/relationships/notesSlide" Target="../notesSlides/notesSlide28.xml"/><Relationship Id="rId1" Type="http://schemas.openxmlformats.org/officeDocument/2006/relationships/slideLayout" Target="../slideLayouts/slideLayout2.xml"/><Relationship Id="rId4" Type="http://schemas.microsoft.com/office/2007/relationships/hdphoto" Target="../media/hdphoto6.wdp"/></Relationships>
</file>

<file path=ppt/slides/_rels/slide38.xml.rels><?xml version="1.0" encoding="UTF-8" standalone="yes"?>
<Relationships xmlns="http://schemas.openxmlformats.org/package/2006/relationships"><Relationship Id="rId3" Type="http://schemas.openxmlformats.org/officeDocument/2006/relationships/image" Target="../media/image117.jpeg"/><Relationship Id="rId2" Type="http://schemas.openxmlformats.org/officeDocument/2006/relationships/notesSlide" Target="../notesSlides/notesSlide29.xml"/><Relationship Id="rId1" Type="http://schemas.openxmlformats.org/officeDocument/2006/relationships/slideLayout" Target="../slideLayouts/slideLayout51.xml"/></Relationships>
</file>

<file path=ppt/slides/_rels/slide39.xml.rels><?xml version="1.0" encoding="UTF-8" standalone="yes"?>
<Relationships xmlns="http://schemas.openxmlformats.org/package/2006/relationships"><Relationship Id="rId3" Type="http://schemas.openxmlformats.org/officeDocument/2006/relationships/image" Target="../media/image118.jpe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9.jpe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60.png"/></Relationships>
</file>

<file path=ppt/slides/_rels/slide40.xml.rels><?xml version="1.0" encoding="UTF-8" standalone="yes"?>
<Relationships xmlns="http://schemas.openxmlformats.org/package/2006/relationships"><Relationship Id="rId3" Type="http://schemas.openxmlformats.org/officeDocument/2006/relationships/image" Target="../media/image118.jpeg"/><Relationship Id="rId2" Type="http://schemas.openxmlformats.org/officeDocument/2006/relationships/notesSlide" Target="../notesSlides/notesSlide31.xml"/><Relationship Id="rId1" Type="http://schemas.openxmlformats.org/officeDocument/2006/relationships/slideLayout" Target="../slideLayouts/slideLayout2.xml"/><Relationship Id="rId4" Type="http://schemas.openxmlformats.org/officeDocument/2006/relationships/image" Target="../media/image119.jpeg"/></Relationships>
</file>

<file path=ppt/slides/_rels/slide41.xml.rels><?xml version="1.0" encoding="UTF-8" standalone="yes"?>
<Relationships xmlns="http://schemas.openxmlformats.org/package/2006/relationships"><Relationship Id="rId3" Type="http://schemas.openxmlformats.org/officeDocument/2006/relationships/image" Target="../media/image120.png"/><Relationship Id="rId2" Type="http://schemas.openxmlformats.org/officeDocument/2006/relationships/notesSlide" Target="../notesSlides/notesSlide32.xml"/><Relationship Id="rId1" Type="http://schemas.openxmlformats.org/officeDocument/2006/relationships/slideLayout" Target="../slideLayouts/slideLayout51.xml"/><Relationship Id="rId4" Type="http://schemas.microsoft.com/office/2007/relationships/hdphoto" Target="../media/hdphoto7.wdp"/></Relationships>
</file>

<file path=ppt/slides/_rels/slide42.xml.rels><?xml version="1.0" encoding="UTF-8" standalone="yes"?>
<Relationships xmlns="http://schemas.openxmlformats.org/package/2006/relationships"><Relationship Id="rId3" Type="http://schemas.openxmlformats.org/officeDocument/2006/relationships/image" Target="../media/image121.png"/><Relationship Id="rId7" Type="http://schemas.openxmlformats.org/officeDocument/2006/relationships/hyperlink" Target="https://www.cbn.gov.ng/Out/2022/CCD/PSMD%20vision%202025%20EDITED%20FINAL.pdf" TargetMode="External"/><Relationship Id="rId2" Type="http://schemas.openxmlformats.org/officeDocument/2006/relationships/notesSlide" Target="../notesSlides/notesSlide33.xml"/><Relationship Id="rId1" Type="http://schemas.openxmlformats.org/officeDocument/2006/relationships/slideLayout" Target="../slideLayouts/slideLayout51.xml"/><Relationship Id="rId6" Type="http://schemas.openxmlformats.org/officeDocument/2006/relationships/hyperlink" Target="https://www.cbn.gov.ng/Out/2021/CCD/Volume%203%20Number%202%20CBN%20Update%20February%202021.pdf" TargetMode="External"/><Relationship Id="rId5" Type="http://schemas.openxmlformats.org/officeDocument/2006/relationships/hyperlink" Target="https://www.cbn.gov.ng/Out/2021/CCD/Letter%20on%20Crypto.pdf" TargetMode="External"/><Relationship Id="rId4" Type="http://schemas.microsoft.com/office/2007/relationships/hdphoto" Target="../media/hdphoto8.wdp"/></Relationships>
</file>

<file path=ppt/slides/_rels/slide43.xml.rels><?xml version="1.0" encoding="UTF-8" standalone="yes"?>
<Relationships xmlns="http://schemas.openxmlformats.org/package/2006/relationships"><Relationship Id="rId3" Type="http://schemas.openxmlformats.org/officeDocument/2006/relationships/image" Target="../media/image122.png"/><Relationship Id="rId2" Type="http://schemas.openxmlformats.org/officeDocument/2006/relationships/notesSlide" Target="../notesSlides/notesSlide34.xml"/><Relationship Id="rId1" Type="http://schemas.openxmlformats.org/officeDocument/2006/relationships/slideLayout" Target="../slideLayouts/slideLayout2.xml"/><Relationship Id="rId4" Type="http://schemas.microsoft.com/office/2007/relationships/hdphoto" Target="../media/hdphoto9.wdp"/></Relationships>
</file>

<file path=ppt/slides/_rels/slide44.xml.rels><?xml version="1.0" encoding="UTF-8" standalone="yes"?>
<Relationships xmlns="http://schemas.openxmlformats.org/package/2006/relationships"><Relationship Id="rId3" Type="http://schemas.openxmlformats.org/officeDocument/2006/relationships/image" Target="../media/image123.png"/><Relationship Id="rId2" Type="http://schemas.openxmlformats.org/officeDocument/2006/relationships/notesSlide" Target="../notesSlides/notesSlide35.xml"/><Relationship Id="rId1" Type="http://schemas.openxmlformats.org/officeDocument/2006/relationships/slideLayout" Target="../slideLayouts/slideLayout51.xml"/><Relationship Id="rId4" Type="http://schemas.microsoft.com/office/2007/relationships/hdphoto" Target="../media/hdphoto10.wdp"/></Relationships>
</file>

<file path=ppt/slides/_rels/slide45.xml.rels><?xml version="1.0" encoding="UTF-8" standalone="yes"?>
<Relationships xmlns="http://schemas.openxmlformats.org/package/2006/relationships"><Relationship Id="rId3" Type="http://schemas.openxmlformats.org/officeDocument/2006/relationships/image" Target="../media/image124.png"/><Relationship Id="rId2" Type="http://schemas.openxmlformats.org/officeDocument/2006/relationships/notesSlide" Target="../notesSlides/notesSlide36.xml"/><Relationship Id="rId1" Type="http://schemas.openxmlformats.org/officeDocument/2006/relationships/slideLayout" Target="../slideLayouts/slideLayout2.xml"/><Relationship Id="rId4" Type="http://schemas.microsoft.com/office/2007/relationships/hdphoto" Target="../media/hdphoto11.wdp"/></Relationships>
</file>

<file path=ppt/slides/_rels/slide46.xml.rels><?xml version="1.0" encoding="UTF-8" standalone="yes"?>
<Relationships xmlns="http://schemas.openxmlformats.org/package/2006/relationships"><Relationship Id="rId3" Type="http://schemas.openxmlformats.org/officeDocument/2006/relationships/image" Target="../media/image125.png"/><Relationship Id="rId2" Type="http://schemas.openxmlformats.org/officeDocument/2006/relationships/notesSlide" Target="../notesSlides/notesSlide37.xml"/><Relationship Id="rId1" Type="http://schemas.openxmlformats.org/officeDocument/2006/relationships/slideLayout" Target="../slideLayouts/slideLayout51.xml"/><Relationship Id="rId5" Type="http://schemas.openxmlformats.org/officeDocument/2006/relationships/hyperlink" Target="https://www.oc.gov.ma/sites/default/files/2018-05/communique%CC%81%20monnaies%20virtuelles%20fr.pdf" TargetMode="External"/><Relationship Id="rId4" Type="http://schemas.microsoft.com/office/2007/relationships/hdphoto" Target="../media/hdphoto12.wdp"/></Relationships>
</file>

<file path=ppt/slides/_rels/slide47.xml.rels><?xml version="1.0" encoding="UTF-8" standalone="yes"?>
<Relationships xmlns="http://schemas.openxmlformats.org/package/2006/relationships"><Relationship Id="rId3" Type="http://schemas.openxmlformats.org/officeDocument/2006/relationships/image" Target="../media/image126.png"/><Relationship Id="rId2" Type="http://schemas.openxmlformats.org/officeDocument/2006/relationships/notesSlide" Target="../notesSlides/notesSlide38.xml"/><Relationship Id="rId1" Type="http://schemas.openxmlformats.org/officeDocument/2006/relationships/slideLayout" Target="../slideLayouts/slideLayout2.xml"/><Relationship Id="rId4" Type="http://schemas.microsoft.com/office/2007/relationships/hdphoto" Target="../media/hdphoto13.wdp"/></Relationships>
</file>

<file path=ppt/slides/_rels/slide48.xml.rels><?xml version="1.0" encoding="UTF-8" standalone="yes"?>
<Relationships xmlns="http://schemas.openxmlformats.org/package/2006/relationships"><Relationship Id="rId3" Type="http://schemas.openxmlformats.org/officeDocument/2006/relationships/image" Target="../media/image127.png"/><Relationship Id="rId7" Type="http://schemas.openxmlformats.org/officeDocument/2006/relationships/hyperlink" Target="https://carthagemagazine.com/bitcoin-tunisia/" TargetMode="External"/><Relationship Id="rId2" Type="http://schemas.openxmlformats.org/officeDocument/2006/relationships/notesSlide" Target="../notesSlides/notesSlide39.xml"/><Relationship Id="rId1" Type="http://schemas.openxmlformats.org/officeDocument/2006/relationships/slideLayout" Target="../slideLayouts/slideLayout51.xml"/><Relationship Id="rId6" Type="http://schemas.openxmlformats.org/officeDocument/2006/relationships/hyperlink" Target="https://www.digitalinformationworld.com/2022/03/cryptocurrency-regulations-around-world.html" TargetMode="External"/><Relationship Id="rId5" Type="http://schemas.openxmlformats.org/officeDocument/2006/relationships/hyperlink" Target="https://www.coindesk.com/policy/2021/06/14/tunisian-finance-minister-says-bitcoin-ownership-should-be-decriminalized/" TargetMode="External"/><Relationship Id="rId4" Type="http://schemas.microsoft.com/office/2007/relationships/hdphoto" Target="../media/hdphoto14.wdp"/></Relationships>
</file>

<file path=ppt/slides/_rels/slide49.xml.rels><?xml version="1.0" encoding="UTF-8" standalone="yes"?>
<Relationships xmlns="http://schemas.openxmlformats.org/package/2006/relationships"><Relationship Id="rId3" Type="http://schemas.openxmlformats.org/officeDocument/2006/relationships/image" Target="../media/image128.jpeg"/><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59.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129.png"/><Relationship Id="rId2" Type="http://schemas.openxmlformats.org/officeDocument/2006/relationships/notesSlide" Target="../notesSlides/notesSlide41.xml"/><Relationship Id="rId1" Type="http://schemas.openxmlformats.org/officeDocument/2006/relationships/slideLayout" Target="../slideLayouts/slideLayout51.xml"/><Relationship Id="rId5" Type="http://schemas.openxmlformats.org/officeDocument/2006/relationships/hyperlink" Target="https://www.cbe.org.eg/ar/AboutCBE/Pages/BankingLaws.aspx" TargetMode="External"/><Relationship Id="rId4" Type="http://schemas.microsoft.com/office/2007/relationships/hdphoto" Target="../media/hdphoto15.wdp"/></Relationships>
</file>

<file path=ppt/slides/_rels/slide51.xml.rels><?xml version="1.0" encoding="UTF-8" standalone="yes"?>
<Relationships xmlns="http://schemas.openxmlformats.org/package/2006/relationships"><Relationship Id="rId3" Type="http://schemas.openxmlformats.org/officeDocument/2006/relationships/image" Target="../media/image130.png"/><Relationship Id="rId2" Type="http://schemas.openxmlformats.org/officeDocument/2006/relationships/notesSlide" Target="../notesSlides/notesSlide42.xml"/><Relationship Id="rId1" Type="http://schemas.openxmlformats.org/officeDocument/2006/relationships/slideLayout" Target="../slideLayouts/slideLayout2.xml"/><Relationship Id="rId4" Type="http://schemas.microsoft.com/office/2007/relationships/hdphoto" Target="../media/hdphoto16.wdp"/></Relationships>
</file>

<file path=ppt/slides/_rels/slide52.xml.rels><?xml version="1.0" encoding="UTF-8" standalone="yes"?>
<Relationships xmlns="http://schemas.openxmlformats.org/package/2006/relationships"><Relationship Id="rId3" Type="http://schemas.openxmlformats.org/officeDocument/2006/relationships/image" Target="../media/image131.png"/><Relationship Id="rId2" Type="http://schemas.openxmlformats.org/officeDocument/2006/relationships/notesSlide" Target="../notesSlides/notesSlide43.xml"/><Relationship Id="rId1" Type="http://schemas.openxmlformats.org/officeDocument/2006/relationships/slideLayout" Target="../slideLayouts/slideLayout51.xml"/><Relationship Id="rId6" Type="http://schemas.openxmlformats.org/officeDocument/2006/relationships/hyperlink" Target="https://sec.gov.gh/wp-content/uploads/Public-Notices/Public_Notice_Cryptocurrency_Regulatory_Warning.pdf" TargetMode="External"/><Relationship Id="rId5" Type="http://schemas.openxmlformats.org/officeDocument/2006/relationships/hyperlink" Target="https://www.bog.gov.gh/wp-content/uploads/2022/03/Notice-on-Digital-Virtual-Currency-Operations-in-Ghana-Called-Freedom-Coin-9th-March-2022.pdf" TargetMode="External"/><Relationship Id="rId4" Type="http://schemas.microsoft.com/office/2007/relationships/hdphoto" Target="../media/hdphoto17.wdp"/></Relationships>
</file>

<file path=ppt/slides/_rels/slide53.xml.rels><?xml version="1.0" encoding="UTF-8" standalone="yes"?>
<Relationships xmlns="http://schemas.openxmlformats.org/package/2006/relationships"><Relationship Id="rId3" Type="http://schemas.openxmlformats.org/officeDocument/2006/relationships/image" Target="../media/image132.png"/><Relationship Id="rId2" Type="http://schemas.openxmlformats.org/officeDocument/2006/relationships/notesSlide" Target="../notesSlides/notesSlide44.xml"/><Relationship Id="rId1" Type="http://schemas.openxmlformats.org/officeDocument/2006/relationships/slideLayout" Target="../slideLayouts/slideLayout2.xml"/><Relationship Id="rId4" Type="http://schemas.microsoft.com/office/2007/relationships/hdphoto" Target="../media/hdphoto18.wdp"/></Relationships>
</file>

<file path=ppt/slides/_rels/slide54.xml.rels><?xml version="1.0" encoding="UTF-8" standalone="yes"?>
<Relationships xmlns="http://schemas.openxmlformats.org/package/2006/relationships"><Relationship Id="rId3" Type="http://schemas.openxmlformats.org/officeDocument/2006/relationships/image" Target="../media/image133.png"/><Relationship Id="rId7" Type="http://schemas.openxmlformats.org/officeDocument/2006/relationships/hyperlink" Target="http://www.parliament.go.ke/sites/default/files/2022-11/Legal%20Notices%20No.%20193%2C%20194%2C%20195%20%26%20196%20%20-%20Statutory%20Instrument%20on%20Capital%20Markets%20%28Licensing%20Requirements%29%20%28General%29%20Regulations%2C%20Amendment%20%28No.2%29%202022.pdfhttp:/www.parliament.go.ke/sites/default/files/2022-11/Legal%20Notices%20No.%20193%2C%20194%2C%20195%20%26%20196%20%20-%20Statutory%20Instrument%20on%20Capital%20Markets%20%28Licensing%20Requirements%29%20%28General%29%20Regulations%2C%20Amendment%20%28No.2%29%202022.pdf" TargetMode="External"/><Relationship Id="rId2" Type="http://schemas.openxmlformats.org/officeDocument/2006/relationships/notesSlide" Target="../notesSlides/notesSlide45.xml"/><Relationship Id="rId1" Type="http://schemas.openxmlformats.org/officeDocument/2006/relationships/slideLayout" Target="../slideLayouts/slideLayout51.xml"/><Relationship Id="rId6" Type="http://schemas.openxmlformats.org/officeDocument/2006/relationships/hyperlink" Target="http://www.parliament.go.ke/sites/default/files/2020-12/The%20Income%20Tax%20%28Digital%20Service%20Tax%29%20Regulations%2C%202020.pdf" TargetMode="External"/><Relationship Id="rId5" Type="http://schemas.openxmlformats.org/officeDocument/2006/relationships/hyperlink" Target="http://www.parliament.go.ke/sites/default/files/2022-10/Legal%20Notice%20No.%2065%20of%202022%20relating%20to%20the%20Capital%20Markets%20%28Whistleblower%29%20Regulations%2C%202022%20and%20the%20Explanatory%20Memorandum%20from%20the%20National%20Treasury%20and%20Planning.pdf" TargetMode="External"/><Relationship Id="rId4" Type="http://schemas.microsoft.com/office/2007/relationships/hdphoto" Target="../media/hdphoto19.wdp"/></Relationships>
</file>

<file path=ppt/slides/_rels/slide55.xml.rels><?xml version="1.0" encoding="UTF-8" standalone="yes"?>
<Relationships xmlns="http://schemas.openxmlformats.org/package/2006/relationships"><Relationship Id="rId3" Type="http://schemas.openxmlformats.org/officeDocument/2006/relationships/image" Target="../media/image134.png"/><Relationship Id="rId2" Type="http://schemas.openxmlformats.org/officeDocument/2006/relationships/notesSlide" Target="../notesSlides/notesSlide46.xml"/><Relationship Id="rId1" Type="http://schemas.openxmlformats.org/officeDocument/2006/relationships/slideLayout" Target="../slideLayouts/slideLayout2.xml"/><Relationship Id="rId4" Type="http://schemas.microsoft.com/office/2007/relationships/hdphoto" Target="../media/hdphoto20.wdp"/></Relationships>
</file>

<file path=ppt/slides/_rels/slide56.xml.rels><?xml version="1.0" encoding="UTF-8" standalone="yes"?>
<Relationships xmlns="http://schemas.openxmlformats.org/package/2006/relationships"><Relationship Id="rId3" Type="http://schemas.openxmlformats.org/officeDocument/2006/relationships/image" Target="../media/image135.png"/><Relationship Id="rId7" Type="http://schemas.openxmlformats.org/officeDocument/2006/relationships/hyperlink" Target="https://technext24.com/2023/02/14/rwanda-african-ban-banks-crypto/" TargetMode="External"/><Relationship Id="rId2" Type="http://schemas.openxmlformats.org/officeDocument/2006/relationships/notesSlide" Target="../notesSlides/notesSlide47.xml"/><Relationship Id="rId1" Type="http://schemas.openxmlformats.org/officeDocument/2006/relationships/slideLayout" Target="../slideLayouts/slideLayout51.xml"/><Relationship Id="rId6" Type="http://schemas.openxmlformats.org/officeDocument/2006/relationships/hyperlink" Target="https://coinpri.com/uncategorized/rwandan-banks-banned-from-facilitating-crypto-transactions/" TargetMode="External"/><Relationship Id="rId5" Type="http://schemas.openxmlformats.org/officeDocument/2006/relationships/hyperlink" Target="https://umoja.finance/compliance-reports/the-state-of-crypto-rwanda" TargetMode="External"/><Relationship Id="rId4" Type="http://schemas.microsoft.com/office/2007/relationships/hdphoto" Target="../media/hdphoto21.wdp"/></Relationships>
</file>

<file path=ppt/slides/_rels/slide57.xml.rels><?xml version="1.0" encoding="UTF-8" standalone="yes"?>
<Relationships xmlns="http://schemas.openxmlformats.org/package/2006/relationships"><Relationship Id="rId3" Type="http://schemas.openxmlformats.org/officeDocument/2006/relationships/image" Target="../media/image136.png"/><Relationship Id="rId2" Type="http://schemas.openxmlformats.org/officeDocument/2006/relationships/notesSlide" Target="../notesSlides/notesSlide48.xml"/><Relationship Id="rId1" Type="http://schemas.openxmlformats.org/officeDocument/2006/relationships/slideLayout" Target="../slideLayouts/slideLayout2.xml"/><Relationship Id="rId4" Type="http://schemas.microsoft.com/office/2007/relationships/hdphoto" Target="../media/hdphoto22.wdp"/></Relationships>
</file>

<file path=ppt/slides/_rels/slide58.xml.rels><?xml version="1.0" encoding="UTF-8" standalone="yes"?>
<Relationships xmlns="http://schemas.openxmlformats.org/package/2006/relationships"><Relationship Id="rId3" Type="http://schemas.openxmlformats.org/officeDocument/2006/relationships/image" Target="../media/image137.png"/><Relationship Id="rId2" Type="http://schemas.openxmlformats.org/officeDocument/2006/relationships/notesSlide" Target="../notesSlides/notesSlide49.xml"/><Relationship Id="rId1" Type="http://schemas.openxmlformats.org/officeDocument/2006/relationships/slideLayout" Target="../slideLayouts/slideLayout51.xml"/><Relationship Id="rId5" Type="http://schemas.openxmlformats.org/officeDocument/2006/relationships/hyperlink" Target="https://www.bot.go.tz/Adverts/PressRelease/sw/2020031307240424208.pdf" TargetMode="External"/><Relationship Id="rId4" Type="http://schemas.microsoft.com/office/2007/relationships/hdphoto" Target="../media/hdphoto23.wdp"/></Relationships>
</file>

<file path=ppt/slides/_rels/slide59.xml.rels><?xml version="1.0" encoding="UTF-8" standalone="yes"?>
<Relationships xmlns="http://schemas.openxmlformats.org/package/2006/relationships"><Relationship Id="rId3" Type="http://schemas.openxmlformats.org/officeDocument/2006/relationships/image" Target="../media/image138.png"/><Relationship Id="rId2" Type="http://schemas.openxmlformats.org/officeDocument/2006/relationships/notesSlide" Target="../notesSlides/notesSlide50.xml"/><Relationship Id="rId1" Type="http://schemas.openxmlformats.org/officeDocument/2006/relationships/slideLayout" Target="../slideLayouts/slideLayout2.xml"/><Relationship Id="rId4" Type="http://schemas.microsoft.com/office/2007/relationships/hdphoto" Target="../media/hdphoto24.wdp"/></Relationships>
</file>

<file path=ppt/slides/_rels/slide6.xml.rels><?xml version="1.0" encoding="UTF-8" standalone="yes"?>
<Relationships xmlns="http://schemas.openxmlformats.org/package/2006/relationships"><Relationship Id="rId3" Type="http://schemas.openxmlformats.org/officeDocument/2006/relationships/image" Target="../media/image62.png"/><Relationship Id="rId7" Type="http://schemas.openxmlformats.org/officeDocument/2006/relationships/image" Target="../media/image66.png"/><Relationship Id="rId2" Type="http://schemas.openxmlformats.org/officeDocument/2006/relationships/image" Target="../media/image61.png"/><Relationship Id="rId1" Type="http://schemas.openxmlformats.org/officeDocument/2006/relationships/slideLayout" Target="../slideLayouts/slideLayout36.xml"/><Relationship Id="rId6" Type="http://schemas.openxmlformats.org/officeDocument/2006/relationships/image" Target="../media/image65.png"/><Relationship Id="rId5" Type="http://schemas.openxmlformats.org/officeDocument/2006/relationships/image" Target="../media/image64.png"/><Relationship Id="rId4" Type="http://schemas.openxmlformats.org/officeDocument/2006/relationships/image" Target="../media/image63.png"/></Relationships>
</file>

<file path=ppt/slides/_rels/slide60.xml.rels><?xml version="1.0" encoding="UTF-8" standalone="yes"?>
<Relationships xmlns="http://schemas.openxmlformats.org/package/2006/relationships"><Relationship Id="rId8" Type="http://schemas.openxmlformats.org/officeDocument/2006/relationships/hyperlink" Target="https://www.newsday.co.zw/theindependent/opinion-analysis/article/200008109/investing-in-crypto-in-zimbabwe-rules-and-regulations" TargetMode="External"/><Relationship Id="rId3" Type="http://schemas.openxmlformats.org/officeDocument/2006/relationships/image" Target="../media/image139.png"/><Relationship Id="rId7" Type="http://schemas.openxmlformats.org/officeDocument/2006/relationships/hyperlink" Target="https://www.ccn.com/breaking-zimbabwe-court-lifts-central-banks-banking-ban-on-bitcoin-exchanges/" TargetMode="External"/><Relationship Id="rId2" Type="http://schemas.openxmlformats.org/officeDocument/2006/relationships/notesSlide" Target="../notesSlides/notesSlide51.xml"/><Relationship Id="rId1" Type="http://schemas.openxmlformats.org/officeDocument/2006/relationships/slideLayout" Target="../slideLayouts/slideLayout51.xml"/><Relationship Id="rId6" Type="http://schemas.openxmlformats.org/officeDocument/2006/relationships/hyperlink" Target="https://www.reuters.com/article/us-crypto-currencies-zimbabwe/zimbabwe-bans-banks-from-processing-payments-for-cryptocurrencies-idUSKCN1IF0V4" TargetMode="External"/><Relationship Id="rId5" Type="http://schemas.openxmlformats.org/officeDocument/2006/relationships/hyperlink" Target="https://www.rbz.co.zw/documents/BLSS/BANK%20SUPERVISION/Press%20Releases%20&amp;%20Speeches/2018/PRESS%20STATEMENT%20ON%20WARNING%20AGAINST%20TRADING%20IN%20CRYPTOCURRENCIES%20%20%20-%2011%20May%202019.pdf" TargetMode="External"/><Relationship Id="rId10" Type="http://schemas.openxmlformats.org/officeDocument/2006/relationships/hyperlink" Target="https://news.bitcoin.com/zimbabwe-signs-agreement-enabling-collection-of-taxes-from-crypto-and-e-commerce-entities/" TargetMode="External"/><Relationship Id="rId4" Type="http://schemas.microsoft.com/office/2007/relationships/hdphoto" Target="../media/hdphoto25.wdp"/><Relationship Id="rId9" Type="http://schemas.openxmlformats.org/officeDocument/2006/relationships/hyperlink" Target="https://cointelegraph.com/news/zimbabwe-central-bank-close-introducing-gold-backed-digital-tokens-retail" TargetMode="External"/></Relationships>
</file>

<file path=ppt/slides/_rels/slide61.xml.rels><?xml version="1.0" encoding="UTF-8" standalone="yes"?>
<Relationships xmlns="http://schemas.openxmlformats.org/package/2006/relationships"><Relationship Id="rId3" Type="http://schemas.openxmlformats.org/officeDocument/2006/relationships/image" Target="../media/image140.png"/><Relationship Id="rId2" Type="http://schemas.openxmlformats.org/officeDocument/2006/relationships/notesSlide" Target="../notesSlides/notesSlide52.xml"/><Relationship Id="rId1" Type="http://schemas.openxmlformats.org/officeDocument/2006/relationships/slideLayout" Target="../slideLayouts/slideLayout2.xml"/><Relationship Id="rId4" Type="http://schemas.microsoft.com/office/2007/relationships/hdphoto" Target="../media/hdphoto26.wdp"/></Relationships>
</file>

<file path=ppt/slides/_rels/slide62.xml.rels><?xml version="1.0" encoding="UTF-8" standalone="yes"?>
<Relationships xmlns="http://schemas.openxmlformats.org/package/2006/relationships"><Relationship Id="rId3" Type="http://schemas.openxmlformats.org/officeDocument/2006/relationships/image" Target="../media/image141.png"/><Relationship Id="rId2" Type="http://schemas.openxmlformats.org/officeDocument/2006/relationships/notesSlide" Target="../notesSlides/notesSlide53.xml"/><Relationship Id="rId1" Type="http://schemas.openxmlformats.org/officeDocument/2006/relationships/slideLayout" Target="../slideLayouts/slideLayout51.xml"/><Relationship Id="rId4" Type="http://schemas.microsoft.com/office/2007/relationships/hdphoto" Target="../media/hdphoto27.wdp"/></Relationships>
</file>

<file path=ppt/slides/_rels/slide63.xml.rels><?xml version="1.0" encoding="UTF-8" standalone="yes"?>
<Relationships xmlns="http://schemas.openxmlformats.org/package/2006/relationships"><Relationship Id="rId3" Type="http://schemas.openxmlformats.org/officeDocument/2006/relationships/image" Target="../media/image142.png"/><Relationship Id="rId2" Type="http://schemas.openxmlformats.org/officeDocument/2006/relationships/notesSlide" Target="../notesSlides/notesSlide54.xml"/><Relationship Id="rId1" Type="http://schemas.openxmlformats.org/officeDocument/2006/relationships/slideLayout" Target="../slideLayouts/slideLayout2.xml"/><Relationship Id="rId4" Type="http://schemas.microsoft.com/office/2007/relationships/hdphoto" Target="../media/hdphoto28.wdp"/></Relationships>
</file>

<file path=ppt/slides/_rels/slide64.xml.rels><?xml version="1.0" encoding="UTF-8" standalone="yes"?>
<Relationships xmlns="http://schemas.openxmlformats.org/package/2006/relationships"><Relationship Id="rId3" Type="http://schemas.openxmlformats.org/officeDocument/2006/relationships/image" Target="../media/image143.png"/><Relationship Id="rId2" Type="http://schemas.openxmlformats.org/officeDocument/2006/relationships/notesSlide" Target="../notesSlides/notesSlide55.xml"/><Relationship Id="rId1" Type="http://schemas.openxmlformats.org/officeDocument/2006/relationships/slideLayout" Target="../slideLayouts/slideLayout51.xml"/><Relationship Id="rId4" Type="http://schemas.microsoft.com/office/2007/relationships/hdphoto" Target="../media/hdphoto29.wdp"/></Relationships>
</file>

<file path=ppt/slides/_rels/slide65.xml.rels><?xml version="1.0" encoding="UTF-8" standalone="yes"?>
<Relationships xmlns="http://schemas.openxmlformats.org/package/2006/relationships"><Relationship Id="rId3" Type="http://schemas.openxmlformats.org/officeDocument/2006/relationships/image" Target="../media/image59.jpeg"/><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14.xml"/></Relationships>
</file>

<file path=ppt/slides/_rels/slide67.xml.rels><?xml version="1.0" encoding="UTF-8" standalone="yes"?>
<Relationships xmlns="http://schemas.openxmlformats.org/package/2006/relationships"><Relationship Id="rId3" Type="http://schemas.openxmlformats.org/officeDocument/2006/relationships/image" Target="../media/image144.png"/><Relationship Id="rId2" Type="http://schemas.openxmlformats.org/officeDocument/2006/relationships/notesSlide" Target="../notesSlides/notesSlide58.xml"/><Relationship Id="rId1" Type="http://schemas.openxmlformats.org/officeDocument/2006/relationships/slideLayout" Target="../slideLayouts/slideLayout14.xml"/></Relationships>
</file>

<file path=ppt/slides/_rels/slide7.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notesSlide" Target="../notesSlides/notesSlide4.xml"/><Relationship Id="rId1" Type="http://schemas.openxmlformats.org/officeDocument/2006/relationships/slideLayout" Target="../slideLayouts/slideLayout36.xml"/></Relationships>
</file>

<file path=ppt/slides/_rels/slide8.xml.rels><?xml version="1.0" encoding="UTF-8" standalone="yes"?>
<Relationships xmlns="http://schemas.openxmlformats.org/package/2006/relationships"><Relationship Id="rId3" Type="http://schemas.openxmlformats.org/officeDocument/2006/relationships/image" Target="../media/image69.png"/><Relationship Id="rId7" Type="http://schemas.openxmlformats.org/officeDocument/2006/relationships/image" Target="../media/image73.png"/><Relationship Id="rId2" Type="http://schemas.openxmlformats.org/officeDocument/2006/relationships/image" Target="../media/image68.png"/><Relationship Id="rId1" Type="http://schemas.openxmlformats.org/officeDocument/2006/relationships/slideLayout" Target="../slideLayouts/slideLayout36.xml"/><Relationship Id="rId6" Type="http://schemas.openxmlformats.org/officeDocument/2006/relationships/image" Target="../media/image72.png"/><Relationship Id="rId5" Type="http://schemas.openxmlformats.org/officeDocument/2006/relationships/image" Target="../media/image71.png"/><Relationship Id="rId4" Type="http://schemas.openxmlformats.org/officeDocument/2006/relationships/image" Target="../media/image70.png"/></Relationships>
</file>

<file path=ppt/slides/_rels/slide9.xml.rels><?xml version="1.0" encoding="UTF-8" standalone="yes"?>
<Relationships xmlns="http://schemas.openxmlformats.org/package/2006/relationships"><Relationship Id="rId2" Type="http://schemas.openxmlformats.org/officeDocument/2006/relationships/image" Target="../media/image74.png"/><Relationship Id="rId1" Type="http://schemas.openxmlformats.org/officeDocument/2006/relationships/slideLayout" Target="../slideLayouts/slideLayout36.xml"/></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Shape 92"/>
        <p:cNvGrpSpPr/>
        <p:nvPr/>
      </p:nvGrpSpPr>
      <p:grpSpPr>
        <a:xfrm>
          <a:off x="0" y="0"/>
          <a:ext cx="0" cy="0"/>
          <a:chOff x="0" y="0"/>
          <a:chExt cx="0" cy="0"/>
        </a:xfrm>
      </p:grpSpPr>
      <p:pic>
        <p:nvPicPr>
          <p:cNvPr id="1026" name="Picture 2" descr="Crypto Is Quietly Thriving in Sub-Saharan Africa: Chainalysis Report">
            <a:extLst>
              <a:ext uri="{FF2B5EF4-FFF2-40B4-BE49-F238E27FC236}">
                <a16:creationId xmlns:a16="http://schemas.microsoft.com/office/drawing/2014/main" id="{6AFDB191-E32B-150F-2845-B09740BA16E1}"/>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24"/>
          <a:stretch/>
        </p:blipFill>
        <p:spPr bwMode="auto">
          <a:xfrm>
            <a:off x="5562600" y="0"/>
            <a:ext cx="6570646" cy="6858000"/>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2">
            <a:extLst>
              <a:ext uri="{FF2B5EF4-FFF2-40B4-BE49-F238E27FC236}">
                <a16:creationId xmlns:a16="http://schemas.microsoft.com/office/drawing/2014/main" id="{4F37D1FF-B6BB-53B3-E8E7-A7226DE5AD88}"/>
              </a:ext>
            </a:extLst>
          </p:cNvPr>
          <p:cNvPicPr>
            <a:picLocks noChangeAspect="1"/>
          </p:cNvPicPr>
          <p:nvPr/>
        </p:nvPicPr>
        <p:blipFill>
          <a:blip r:embed="rId4">
            <a:duotone>
              <a:schemeClr val="accent4">
                <a:shade val="45000"/>
                <a:satMod val="135000"/>
              </a:schemeClr>
              <a:prstClr val="white"/>
            </a:duotone>
            <a:extLst>
              <a:ext uri="{28A0092B-C50C-407E-A947-70E740481C1C}">
                <a14:useLocalDpi xmlns:a14="http://schemas.microsoft.com/office/drawing/2010/main" val="0"/>
              </a:ext>
            </a:extLst>
          </a:blip>
          <a:stretch>
            <a:fillRect/>
          </a:stretch>
        </p:blipFill>
        <p:spPr>
          <a:xfrm>
            <a:off x="58754" y="939800"/>
            <a:ext cx="10260303" cy="4735524"/>
          </a:xfrm>
          <a:prstGeom prst="rect">
            <a:avLst/>
          </a:prstGeom>
        </p:spPr>
      </p:pic>
      <p:sp>
        <p:nvSpPr>
          <p:cNvPr id="4" name="Rectangle 3">
            <a:extLst>
              <a:ext uri="{FF2B5EF4-FFF2-40B4-BE49-F238E27FC236}">
                <a16:creationId xmlns:a16="http://schemas.microsoft.com/office/drawing/2014/main" id="{D3A189B9-2483-6C5C-72F5-ED288E5E57C4}"/>
              </a:ext>
            </a:extLst>
          </p:cNvPr>
          <p:cNvSpPr/>
          <p:nvPr/>
        </p:nvSpPr>
        <p:spPr>
          <a:xfrm>
            <a:off x="0" y="0"/>
            <a:ext cx="12192000" cy="6858000"/>
          </a:xfrm>
          <a:prstGeom prst="rect">
            <a:avLst/>
          </a:prstGeom>
          <a:gradFill flip="none" rotWithShape="1">
            <a:gsLst>
              <a:gs pos="0">
                <a:schemeClr val="tx1">
                  <a:alpha val="0"/>
                </a:schemeClr>
              </a:gs>
              <a:gs pos="70000">
                <a:schemeClr val="tx1">
                  <a:alpha val="68000"/>
                </a:schemeClr>
              </a:gs>
            </a:gsLst>
            <a:lin ang="108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028" name="Picture 4" descr="Association of National Accountants of Nigeria | LinkedIn">
            <a:extLst>
              <a:ext uri="{FF2B5EF4-FFF2-40B4-BE49-F238E27FC236}">
                <a16:creationId xmlns:a16="http://schemas.microsoft.com/office/drawing/2014/main" id="{3C4F3A1E-4144-9FB1-01F6-729E2389C6C1}"/>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l="196" t="50" r="196" b="50"/>
          <a:stretch/>
        </p:blipFill>
        <p:spPr bwMode="auto">
          <a:xfrm>
            <a:off x="11256489" y="5747810"/>
            <a:ext cx="609600" cy="790876"/>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a:extLst>
              <a:ext uri="{FF2B5EF4-FFF2-40B4-BE49-F238E27FC236}">
                <a16:creationId xmlns:a16="http://schemas.microsoft.com/office/drawing/2014/main" id="{8C42DADB-48A9-96E0-770A-BF1F843C12F2}"/>
              </a:ext>
            </a:extLst>
          </p:cNvPr>
          <p:cNvSpPr txBox="1"/>
          <p:nvPr/>
        </p:nvSpPr>
        <p:spPr>
          <a:xfrm>
            <a:off x="416867" y="1182676"/>
            <a:ext cx="7260494" cy="3816429"/>
          </a:xfrm>
          <a:prstGeom prst="rect">
            <a:avLst/>
          </a:prstGeom>
          <a:noFill/>
        </p:spPr>
        <p:txBody>
          <a:bodyPr wrap="square">
            <a:spAutoFit/>
          </a:bodyPr>
          <a:lstStyle/>
          <a:p>
            <a:r>
              <a:rPr lang="en-GB" sz="6600" b="1" dirty="0">
                <a:solidFill>
                  <a:srgbClr val="FFC000"/>
                </a:solidFill>
                <a:latin typeface="Didact Gothic" panose="00000500000000000000" pitchFamily="2" charset="0"/>
              </a:rPr>
              <a:t>Cryptocurrency Regulations in Africa </a:t>
            </a:r>
          </a:p>
          <a:p>
            <a:r>
              <a:rPr lang="en-GB" sz="3600" b="1" dirty="0">
                <a:solidFill>
                  <a:schemeClr val="bg1"/>
                </a:solidFill>
                <a:latin typeface="Didact Gothic" panose="00000500000000000000" pitchFamily="2" charset="0"/>
              </a:rPr>
              <a:t>An In-Depth Study</a:t>
            </a:r>
          </a:p>
        </p:txBody>
      </p:sp>
      <p:sp>
        <p:nvSpPr>
          <p:cNvPr id="11" name="TextBox 10">
            <a:extLst>
              <a:ext uri="{FF2B5EF4-FFF2-40B4-BE49-F238E27FC236}">
                <a16:creationId xmlns:a16="http://schemas.microsoft.com/office/drawing/2014/main" id="{31992071-A98F-7708-2E64-948F35CCE96E}"/>
              </a:ext>
            </a:extLst>
          </p:cNvPr>
          <p:cNvSpPr txBox="1"/>
          <p:nvPr/>
        </p:nvSpPr>
        <p:spPr>
          <a:xfrm>
            <a:off x="1209743" y="5958582"/>
            <a:ext cx="1962082" cy="369332"/>
          </a:xfrm>
          <a:prstGeom prst="rect">
            <a:avLst/>
          </a:prstGeom>
          <a:noFill/>
        </p:spPr>
        <p:txBody>
          <a:bodyPr wrap="square">
            <a:spAutoFit/>
          </a:bodyPr>
          <a:lstStyle/>
          <a:p>
            <a:r>
              <a:rPr lang="en-GB" sz="1800" b="1" dirty="0">
                <a:solidFill>
                  <a:schemeClr val="bg1"/>
                </a:solidFill>
                <a:latin typeface="Didact Gothic" panose="00000500000000000000" pitchFamily="2" charset="0"/>
              </a:rPr>
              <a:t>Adedeji Owonibi</a:t>
            </a:r>
            <a:endParaRPr lang="en-GB" dirty="0"/>
          </a:p>
        </p:txBody>
      </p:sp>
      <p:sp>
        <p:nvSpPr>
          <p:cNvPr id="12" name="Arrow: Pentagon 11">
            <a:extLst>
              <a:ext uri="{FF2B5EF4-FFF2-40B4-BE49-F238E27FC236}">
                <a16:creationId xmlns:a16="http://schemas.microsoft.com/office/drawing/2014/main" id="{A92EA81B-ABFB-E6A8-123C-5B0BFEDC52C7}"/>
              </a:ext>
            </a:extLst>
          </p:cNvPr>
          <p:cNvSpPr/>
          <p:nvPr/>
        </p:nvSpPr>
        <p:spPr>
          <a:xfrm>
            <a:off x="633364" y="5997115"/>
            <a:ext cx="550389" cy="304800"/>
          </a:xfrm>
          <a:prstGeom prst="homePlate">
            <a:avLst>
              <a:gd name="adj" fmla="val 30469"/>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31" name="TextBox 30">
            <a:extLst>
              <a:ext uri="{FF2B5EF4-FFF2-40B4-BE49-F238E27FC236}">
                <a16:creationId xmlns:a16="http://schemas.microsoft.com/office/drawing/2014/main" id="{39017874-626E-3897-9104-C71168CEBDFE}"/>
              </a:ext>
            </a:extLst>
          </p:cNvPr>
          <p:cNvSpPr txBox="1"/>
          <p:nvPr/>
        </p:nvSpPr>
        <p:spPr>
          <a:xfrm>
            <a:off x="409664" y="0"/>
            <a:ext cx="6936015" cy="646331"/>
          </a:xfrm>
          <a:prstGeom prst="rect">
            <a:avLst/>
          </a:prstGeom>
          <a:noFill/>
        </p:spPr>
        <p:txBody>
          <a:bodyPr wrap="square">
            <a:spAutoFit/>
          </a:bodyPr>
          <a:lstStyle/>
          <a:p>
            <a:pPr rtl="0">
              <a:spcBef>
                <a:spcPts val="0"/>
              </a:spcBef>
              <a:spcAft>
                <a:spcPts val="0"/>
              </a:spcAft>
            </a:pPr>
            <a:r>
              <a:rPr lang="en-GB" sz="3600" b="1" i="0" u="none" strike="noStrike" dirty="0">
                <a:solidFill>
                  <a:srgbClr val="FFC000"/>
                </a:solidFill>
                <a:effectLst/>
                <a:latin typeface="Didact Gothic" panose="00000500000000000000" pitchFamily="2" charset="0"/>
              </a:rPr>
              <a:t>Cryptocurrency Adoption in Africa</a:t>
            </a:r>
            <a:endParaRPr lang="en-GB" sz="3200" b="1" dirty="0">
              <a:solidFill>
                <a:srgbClr val="FFC000"/>
              </a:solidFill>
              <a:effectLst/>
              <a:latin typeface="Didact Gothic" panose="00000500000000000000" pitchFamily="2" charset="0"/>
            </a:endParaRPr>
          </a:p>
        </p:txBody>
      </p:sp>
      <p:pic>
        <p:nvPicPr>
          <p:cNvPr id="4" name="Graphic 3">
            <a:extLst>
              <a:ext uri="{FF2B5EF4-FFF2-40B4-BE49-F238E27FC236}">
                <a16:creationId xmlns:a16="http://schemas.microsoft.com/office/drawing/2014/main" id="{6E42D022-138F-25FF-5D0D-9F6B4DE0F13E}"/>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804910" y="917234"/>
            <a:ext cx="2519082" cy="1259542"/>
          </a:xfrm>
          <a:prstGeom prst="rect">
            <a:avLst/>
          </a:prstGeom>
        </p:spPr>
      </p:pic>
      <p:pic>
        <p:nvPicPr>
          <p:cNvPr id="14340" name="Picture 4" descr="South Africa | History, Capital, Flag, Map, Population, &amp; Facts | Britannica">
            <a:extLst>
              <a:ext uri="{FF2B5EF4-FFF2-40B4-BE49-F238E27FC236}">
                <a16:creationId xmlns:a16="http://schemas.microsoft.com/office/drawing/2014/main" id="{99571C2A-8865-35FB-5FC5-AD6C3223105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314213" y="2278639"/>
            <a:ext cx="1683356" cy="1122584"/>
          </a:xfrm>
          <a:prstGeom prst="rect">
            <a:avLst/>
          </a:prstGeom>
          <a:noFill/>
          <a:ln>
            <a:solidFill>
              <a:schemeClr val="bg1">
                <a:lumMod val="50000"/>
              </a:schemeClr>
            </a:solidFill>
          </a:ln>
          <a:extLst>
            <a:ext uri="{909E8E84-426E-40DD-AFC4-6F175D3DCCD1}">
              <a14:hiddenFill xmlns:a14="http://schemas.microsoft.com/office/drawing/2010/main">
                <a:solidFill>
                  <a:srgbClr val="FFFFFF"/>
                </a:solidFill>
              </a14:hiddenFill>
            </a:ext>
          </a:extLst>
        </p:spPr>
      </p:pic>
      <p:pic>
        <p:nvPicPr>
          <p:cNvPr id="7" name="Picture 6">
            <a:extLst>
              <a:ext uri="{FF2B5EF4-FFF2-40B4-BE49-F238E27FC236}">
                <a16:creationId xmlns:a16="http://schemas.microsoft.com/office/drawing/2014/main" id="{1F8F7BC6-C077-276E-2C76-664697528DF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422175" y="3503086"/>
            <a:ext cx="1482672" cy="988942"/>
          </a:xfrm>
          <a:prstGeom prst="rect">
            <a:avLst/>
          </a:prstGeom>
          <a:ln>
            <a:solidFill>
              <a:schemeClr val="bg1">
                <a:lumMod val="50000"/>
              </a:schemeClr>
            </a:solidFill>
          </a:ln>
        </p:spPr>
      </p:pic>
      <p:pic>
        <p:nvPicPr>
          <p:cNvPr id="14344" name="Picture 8" descr="Flag of Mauritius - Wikipedia">
            <a:extLst>
              <a:ext uri="{FF2B5EF4-FFF2-40B4-BE49-F238E27FC236}">
                <a16:creationId xmlns:a16="http://schemas.microsoft.com/office/drawing/2014/main" id="{09EE3F82-BA2C-EE52-AD9D-B7C16F881936}"/>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9589490" y="4593890"/>
            <a:ext cx="1224243" cy="814678"/>
          </a:xfrm>
          <a:prstGeom prst="rect">
            <a:avLst/>
          </a:prstGeom>
          <a:noFill/>
          <a:ln>
            <a:solidFill>
              <a:schemeClr val="bg1">
                <a:lumMod val="50000"/>
              </a:schemeClr>
            </a:solidFill>
          </a:ln>
          <a:extLst>
            <a:ext uri="{909E8E84-426E-40DD-AFC4-6F175D3DCCD1}">
              <a14:hiddenFill xmlns:a14="http://schemas.microsoft.com/office/drawing/2010/main">
                <a:solidFill>
                  <a:srgbClr val="FFFFFF"/>
                </a:solidFill>
              </a14:hiddenFill>
            </a:ext>
          </a:extLst>
        </p:spPr>
      </p:pic>
      <p:pic>
        <p:nvPicPr>
          <p:cNvPr id="14348" name="Picture 12">
            <a:extLst>
              <a:ext uri="{FF2B5EF4-FFF2-40B4-BE49-F238E27FC236}">
                <a16:creationId xmlns:a16="http://schemas.microsoft.com/office/drawing/2014/main" id="{60C1D7E2-E84D-CB14-498D-728204397956}"/>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9700120" y="5510430"/>
            <a:ext cx="957262" cy="637014"/>
          </a:xfrm>
          <a:prstGeom prst="rect">
            <a:avLst/>
          </a:prstGeom>
          <a:noFill/>
          <a:ln>
            <a:solidFill>
              <a:schemeClr val="bg1">
                <a:lumMod val="50000"/>
              </a:schemeClr>
            </a:solidFill>
          </a:ln>
          <a:extLst>
            <a:ext uri="{909E8E84-426E-40DD-AFC4-6F175D3DCCD1}">
              <a14:hiddenFill xmlns:a14="http://schemas.microsoft.com/office/drawing/2010/main">
                <a:solidFill>
                  <a:srgbClr val="FFFFFF"/>
                </a:solidFill>
              </a14:hiddenFill>
            </a:ext>
          </a:extLst>
        </p:spPr>
      </p:pic>
      <p:grpSp>
        <p:nvGrpSpPr>
          <p:cNvPr id="2" name="Group 1">
            <a:extLst>
              <a:ext uri="{FF2B5EF4-FFF2-40B4-BE49-F238E27FC236}">
                <a16:creationId xmlns:a16="http://schemas.microsoft.com/office/drawing/2014/main" id="{8A9687AA-2D18-D4CA-24A0-DA73F3E7FBFC}"/>
              </a:ext>
            </a:extLst>
          </p:cNvPr>
          <p:cNvGrpSpPr/>
          <p:nvPr/>
        </p:nvGrpSpPr>
        <p:grpSpPr>
          <a:xfrm>
            <a:off x="11434761" y="6512309"/>
            <a:ext cx="447675" cy="243352"/>
            <a:chOff x="2105024" y="5749284"/>
            <a:chExt cx="447675" cy="243352"/>
          </a:xfrm>
        </p:grpSpPr>
        <p:sp>
          <p:nvSpPr>
            <p:cNvPr id="3" name="Oval 2">
              <a:extLst>
                <a:ext uri="{FF2B5EF4-FFF2-40B4-BE49-F238E27FC236}">
                  <a16:creationId xmlns:a16="http://schemas.microsoft.com/office/drawing/2014/main" id="{423A97EE-2D3F-49A4-EB32-073945AEB73E}"/>
                </a:ext>
              </a:extLst>
            </p:cNvPr>
            <p:cNvSpPr/>
            <p:nvPr/>
          </p:nvSpPr>
          <p:spPr>
            <a:xfrm>
              <a:off x="2207186" y="5749284"/>
              <a:ext cx="243352" cy="243352"/>
            </a:xfrm>
            <a:prstGeom prst="ellipse">
              <a:avLst/>
            </a:prstGeom>
            <a:solidFill>
              <a:srgbClr val="FFC000"/>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5" name="TextBox 4">
              <a:extLst>
                <a:ext uri="{FF2B5EF4-FFF2-40B4-BE49-F238E27FC236}">
                  <a16:creationId xmlns:a16="http://schemas.microsoft.com/office/drawing/2014/main" id="{16F99FB2-579B-3266-06FD-C191228B1707}"/>
                </a:ext>
              </a:extLst>
            </p:cNvPr>
            <p:cNvSpPr txBox="1"/>
            <p:nvPr/>
          </p:nvSpPr>
          <p:spPr>
            <a:xfrm>
              <a:off x="2105024" y="5777192"/>
              <a:ext cx="447675" cy="21544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326A2452-42B8-4B4F-8F2F-A25CC86A1417}" type="slidenum">
                <a:rPr kumimoji="0" lang="en-GB" sz="800" b="0" i="0" u="none" strike="noStrike" kern="1200" cap="none" spc="0" normalizeH="0" baseline="0" noProof="0" smtClean="0">
                  <a:ln>
                    <a:noFill/>
                  </a:ln>
                  <a:effectLst/>
                  <a:uLnTx/>
                  <a:uFillTx/>
                  <a:latin typeface="Calibri" panose="020F0502020204030204"/>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10</a:t>
              </a:fld>
              <a:endParaRPr kumimoji="0" lang="en-GB" sz="800" b="0" i="0" u="none" strike="noStrike" kern="1200" cap="none" spc="0" normalizeH="0" baseline="0" noProof="0" dirty="0">
                <a:ln>
                  <a:noFill/>
                </a:ln>
                <a:effectLst/>
                <a:uLnTx/>
                <a:uFillTx/>
                <a:latin typeface="Calibri" panose="020F0502020204030204"/>
                <a:ea typeface="+mn-ea"/>
                <a:cs typeface="+mn-cs"/>
              </a:endParaRPr>
            </a:p>
          </p:txBody>
        </p:sp>
      </p:grpSp>
      <p:sp>
        <p:nvSpPr>
          <p:cNvPr id="9" name="TextBox 8">
            <a:extLst>
              <a:ext uri="{FF2B5EF4-FFF2-40B4-BE49-F238E27FC236}">
                <a16:creationId xmlns:a16="http://schemas.microsoft.com/office/drawing/2014/main" id="{16CB88B0-E21F-F09F-86AF-01B91899327A}"/>
              </a:ext>
            </a:extLst>
          </p:cNvPr>
          <p:cNvSpPr txBox="1"/>
          <p:nvPr/>
        </p:nvSpPr>
        <p:spPr>
          <a:xfrm>
            <a:off x="207964" y="6509440"/>
            <a:ext cx="3485147" cy="246221"/>
          </a:xfrm>
          <a:prstGeom prst="rect">
            <a:avLst/>
          </a:prstGeom>
          <a:noFill/>
        </p:spPr>
        <p:txBody>
          <a:bodyPr wrap="square">
            <a:spAutoFit/>
          </a:bodyPr>
          <a:lstStyle/>
          <a:p>
            <a:r>
              <a:rPr lang="en-GB" sz="1000" b="1" dirty="0">
                <a:solidFill>
                  <a:srgbClr val="FFC000"/>
                </a:solidFill>
                <a:latin typeface="Didact Gothic" panose="00000500000000000000" pitchFamily="2" charset="0"/>
              </a:rPr>
              <a:t>Cryptocurrency Regulations in Africa : </a:t>
            </a:r>
            <a:r>
              <a:rPr lang="en-GB" sz="1000" b="1" dirty="0">
                <a:solidFill>
                  <a:schemeClr val="bg1"/>
                </a:solidFill>
                <a:latin typeface="Didact Gothic" panose="00000500000000000000" pitchFamily="2" charset="0"/>
              </a:rPr>
              <a:t>An In-Depth Study</a:t>
            </a:r>
          </a:p>
        </p:txBody>
      </p:sp>
      <p:pic>
        <p:nvPicPr>
          <p:cNvPr id="2052" name="Picture 4" descr="Sub-Saharan Africa Crypto Adoption Trends and Analysis">
            <a:extLst>
              <a:ext uri="{FF2B5EF4-FFF2-40B4-BE49-F238E27FC236}">
                <a16:creationId xmlns:a16="http://schemas.microsoft.com/office/drawing/2014/main" id="{316B973B-3518-14A6-7A9F-154ED0D406CB}"/>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4290" y="587330"/>
            <a:ext cx="8679180" cy="590178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520086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10242" name="Picture 2" descr="Sub-Saharan Africa Crypto Adoption Trends and Analysis">
            <a:extLst>
              <a:ext uri="{FF2B5EF4-FFF2-40B4-BE49-F238E27FC236}">
                <a16:creationId xmlns:a16="http://schemas.microsoft.com/office/drawing/2014/main" id="{7C23F7E1-54E3-FD97-2366-8F9C04FFA212}"/>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t="45" b="91"/>
          <a:stretch/>
        </p:blipFill>
        <p:spPr bwMode="auto">
          <a:xfrm>
            <a:off x="1492250" y="584200"/>
            <a:ext cx="9385300" cy="6273800"/>
          </a:xfrm>
          <a:prstGeom prst="rect">
            <a:avLst/>
          </a:prstGeom>
          <a:noFill/>
          <a:extLst>
            <a:ext uri="{909E8E84-426E-40DD-AFC4-6F175D3DCCD1}">
              <a14:hiddenFill xmlns:a14="http://schemas.microsoft.com/office/drawing/2010/main">
                <a:solidFill>
                  <a:srgbClr val="FFFFFF"/>
                </a:solidFill>
              </a14:hiddenFill>
            </a:ext>
          </a:extLst>
        </p:spPr>
      </p:pic>
      <p:grpSp>
        <p:nvGrpSpPr>
          <p:cNvPr id="2" name="Group 1">
            <a:extLst>
              <a:ext uri="{FF2B5EF4-FFF2-40B4-BE49-F238E27FC236}">
                <a16:creationId xmlns:a16="http://schemas.microsoft.com/office/drawing/2014/main" id="{2737B338-F073-3E02-49B1-A40BD3705FD1}"/>
              </a:ext>
            </a:extLst>
          </p:cNvPr>
          <p:cNvGrpSpPr/>
          <p:nvPr/>
        </p:nvGrpSpPr>
        <p:grpSpPr>
          <a:xfrm>
            <a:off x="11434761" y="6512309"/>
            <a:ext cx="447675" cy="243352"/>
            <a:chOff x="2105024" y="5749284"/>
            <a:chExt cx="447675" cy="243352"/>
          </a:xfrm>
        </p:grpSpPr>
        <p:sp>
          <p:nvSpPr>
            <p:cNvPr id="3" name="Oval 2">
              <a:extLst>
                <a:ext uri="{FF2B5EF4-FFF2-40B4-BE49-F238E27FC236}">
                  <a16:creationId xmlns:a16="http://schemas.microsoft.com/office/drawing/2014/main" id="{3449DA55-B97E-B69F-6E05-AC12EFE9339D}"/>
                </a:ext>
              </a:extLst>
            </p:cNvPr>
            <p:cNvSpPr/>
            <p:nvPr/>
          </p:nvSpPr>
          <p:spPr>
            <a:xfrm>
              <a:off x="2207186" y="5749284"/>
              <a:ext cx="243352" cy="243352"/>
            </a:xfrm>
            <a:prstGeom prst="ellipse">
              <a:avLst/>
            </a:prstGeom>
            <a:solidFill>
              <a:srgbClr val="FFC000"/>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4" name="TextBox 3">
              <a:extLst>
                <a:ext uri="{FF2B5EF4-FFF2-40B4-BE49-F238E27FC236}">
                  <a16:creationId xmlns:a16="http://schemas.microsoft.com/office/drawing/2014/main" id="{C6CBBE2C-36C9-D65C-9735-90C5449BD261}"/>
                </a:ext>
              </a:extLst>
            </p:cNvPr>
            <p:cNvSpPr txBox="1"/>
            <p:nvPr/>
          </p:nvSpPr>
          <p:spPr>
            <a:xfrm>
              <a:off x="2105024" y="5777192"/>
              <a:ext cx="447675" cy="21544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326A2452-42B8-4B4F-8F2F-A25CC86A1417}" type="slidenum">
                <a:rPr kumimoji="0" lang="en-GB" sz="800" b="0" i="0" u="none" strike="noStrike" kern="1200" cap="none" spc="0" normalizeH="0" baseline="0" noProof="0" smtClean="0">
                  <a:ln>
                    <a:noFill/>
                  </a:ln>
                  <a:effectLst/>
                  <a:uLnTx/>
                  <a:uFillTx/>
                  <a:latin typeface="Calibri" panose="020F0502020204030204"/>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11</a:t>
              </a:fld>
              <a:endParaRPr kumimoji="0" lang="en-GB" sz="800" b="0" i="0" u="none" strike="noStrike" kern="1200" cap="none" spc="0" normalizeH="0" baseline="0" noProof="0" dirty="0">
                <a:ln>
                  <a:noFill/>
                </a:ln>
                <a:effectLst/>
                <a:uLnTx/>
                <a:uFillTx/>
                <a:latin typeface="Calibri" panose="020F0502020204030204"/>
                <a:ea typeface="+mn-ea"/>
                <a:cs typeface="+mn-cs"/>
              </a:endParaRPr>
            </a:p>
          </p:txBody>
        </p:sp>
      </p:grpSp>
      <p:sp>
        <p:nvSpPr>
          <p:cNvPr id="5" name="TextBox 4">
            <a:extLst>
              <a:ext uri="{FF2B5EF4-FFF2-40B4-BE49-F238E27FC236}">
                <a16:creationId xmlns:a16="http://schemas.microsoft.com/office/drawing/2014/main" id="{2A7C3581-32D7-4D3F-BDF0-7EAA4BAE9D7C}"/>
              </a:ext>
            </a:extLst>
          </p:cNvPr>
          <p:cNvSpPr txBox="1"/>
          <p:nvPr/>
        </p:nvSpPr>
        <p:spPr>
          <a:xfrm>
            <a:off x="207964" y="6509440"/>
            <a:ext cx="3485147" cy="246221"/>
          </a:xfrm>
          <a:prstGeom prst="rect">
            <a:avLst/>
          </a:prstGeom>
          <a:noFill/>
        </p:spPr>
        <p:txBody>
          <a:bodyPr wrap="square">
            <a:spAutoFit/>
          </a:bodyPr>
          <a:lstStyle/>
          <a:p>
            <a:r>
              <a:rPr lang="en-GB" sz="1000" dirty="0">
                <a:latin typeface="Didact Gothic" panose="00000500000000000000" pitchFamily="2" charset="0"/>
              </a:rPr>
              <a:t>Cryptocurrency Regulations in Africa : An In-Depth Study</a:t>
            </a:r>
          </a:p>
        </p:txBody>
      </p:sp>
    </p:spTree>
    <p:extLst>
      <p:ext uri="{BB962C8B-B14F-4D97-AF65-F5344CB8AC3E}">
        <p14:creationId xmlns:p14="http://schemas.microsoft.com/office/powerpoint/2010/main" val="2608604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12290" name="Picture 2" descr="Sub-Saharan Africa Crypto Adoption Trends and Analysis">
            <a:extLst>
              <a:ext uri="{FF2B5EF4-FFF2-40B4-BE49-F238E27FC236}">
                <a16:creationId xmlns:a16="http://schemas.microsoft.com/office/drawing/2014/main" id="{0B1DC996-0C53-402A-B6BC-AA517B5B862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77912" y="0"/>
            <a:ext cx="10036175" cy="6858000"/>
          </a:xfrm>
          <a:prstGeom prst="rect">
            <a:avLst/>
          </a:prstGeom>
          <a:noFill/>
          <a:extLst>
            <a:ext uri="{909E8E84-426E-40DD-AFC4-6F175D3DCCD1}">
              <a14:hiddenFill xmlns:a14="http://schemas.microsoft.com/office/drawing/2010/main">
                <a:solidFill>
                  <a:srgbClr val="FFFFFF"/>
                </a:solidFill>
              </a14:hiddenFill>
            </a:ext>
          </a:extLst>
        </p:spPr>
      </p:pic>
      <p:grpSp>
        <p:nvGrpSpPr>
          <p:cNvPr id="2" name="Group 1">
            <a:extLst>
              <a:ext uri="{FF2B5EF4-FFF2-40B4-BE49-F238E27FC236}">
                <a16:creationId xmlns:a16="http://schemas.microsoft.com/office/drawing/2014/main" id="{3522EF77-C415-C3E7-8BDF-D87C6C5F32B8}"/>
              </a:ext>
            </a:extLst>
          </p:cNvPr>
          <p:cNvGrpSpPr/>
          <p:nvPr/>
        </p:nvGrpSpPr>
        <p:grpSpPr>
          <a:xfrm>
            <a:off x="11434761" y="6512309"/>
            <a:ext cx="447675" cy="243352"/>
            <a:chOff x="2105024" y="5749284"/>
            <a:chExt cx="447675" cy="243352"/>
          </a:xfrm>
        </p:grpSpPr>
        <p:sp>
          <p:nvSpPr>
            <p:cNvPr id="3" name="Oval 2">
              <a:extLst>
                <a:ext uri="{FF2B5EF4-FFF2-40B4-BE49-F238E27FC236}">
                  <a16:creationId xmlns:a16="http://schemas.microsoft.com/office/drawing/2014/main" id="{4D8A61DC-C6DB-82EC-A92B-BF787F075D88}"/>
                </a:ext>
              </a:extLst>
            </p:cNvPr>
            <p:cNvSpPr/>
            <p:nvPr/>
          </p:nvSpPr>
          <p:spPr>
            <a:xfrm>
              <a:off x="2207186" y="5749284"/>
              <a:ext cx="243352" cy="243352"/>
            </a:xfrm>
            <a:prstGeom prst="ellipse">
              <a:avLst/>
            </a:prstGeom>
            <a:solidFill>
              <a:srgbClr val="FFC000"/>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4" name="TextBox 3">
              <a:extLst>
                <a:ext uri="{FF2B5EF4-FFF2-40B4-BE49-F238E27FC236}">
                  <a16:creationId xmlns:a16="http://schemas.microsoft.com/office/drawing/2014/main" id="{FDBBA340-3DD6-7EFA-58A3-B07004C2180E}"/>
                </a:ext>
              </a:extLst>
            </p:cNvPr>
            <p:cNvSpPr txBox="1"/>
            <p:nvPr/>
          </p:nvSpPr>
          <p:spPr>
            <a:xfrm>
              <a:off x="2105024" y="5777192"/>
              <a:ext cx="447675" cy="21544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326A2452-42B8-4B4F-8F2F-A25CC86A1417}" type="slidenum">
                <a:rPr kumimoji="0" lang="en-GB" sz="800" b="0" i="0" u="none" strike="noStrike" kern="1200" cap="none" spc="0" normalizeH="0" baseline="0" noProof="0" smtClean="0">
                  <a:ln>
                    <a:noFill/>
                  </a:ln>
                  <a:effectLst/>
                  <a:uLnTx/>
                  <a:uFillTx/>
                  <a:latin typeface="Calibri" panose="020F0502020204030204"/>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12</a:t>
              </a:fld>
              <a:endParaRPr kumimoji="0" lang="en-GB" sz="800" b="0" i="0" u="none" strike="noStrike" kern="1200" cap="none" spc="0" normalizeH="0" baseline="0" noProof="0" dirty="0">
                <a:ln>
                  <a:noFill/>
                </a:ln>
                <a:effectLst/>
                <a:uLnTx/>
                <a:uFillTx/>
                <a:latin typeface="Calibri" panose="020F0502020204030204"/>
                <a:ea typeface="+mn-ea"/>
                <a:cs typeface="+mn-cs"/>
              </a:endParaRPr>
            </a:p>
          </p:txBody>
        </p:sp>
      </p:grpSp>
      <p:sp>
        <p:nvSpPr>
          <p:cNvPr id="5" name="TextBox 4">
            <a:extLst>
              <a:ext uri="{FF2B5EF4-FFF2-40B4-BE49-F238E27FC236}">
                <a16:creationId xmlns:a16="http://schemas.microsoft.com/office/drawing/2014/main" id="{63A581F4-A1A4-D4CB-38D3-64FE87B7BA59}"/>
              </a:ext>
            </a:extLst>
          </p:cNvPr>
          <p:cNvSpPr txBox="1"/>
          <p:nvPr/>
        </p:nvSpPr>
        <p:spPr>
          <a:xfrm>
            <a:off x="207964" y="6509440"/>
            <a:ext cx="3485147" cy="246221"/>
          </a:xfrm>
          <a:prstGeom prst="rect">
            <a:avLst/>
          </a:prstGeom>
          <a:noFill/>
        </p:spPr>
        <p:txBody>
          <a:bodyPr wrap="square">
            <a:spAutoFit/>
          </a:bodyPr>
          <a:lstStyle/>
          <a:p>
            <a:r>
              <a:rPr lang="en-GB" sz="1000" dirty="0">
                <a:latin typeface="Didact Gothic" panose="00000500000000000000" pitchFamily="2" charset="0"/>
              </a:rPr>
              <a:t>Cryptocurrency Regulations in Africa : An In-Depth Study</a:t>
            </a:r>
          </a:p>
        </p:txBody>
      </p:sp>
    </p:spTree>
    <p:extLst>
      <p:ext uri="{BB962C8B-B14F-4D97-AF65-F5344CB8AC3E}">
        <p14:creationId xmlns:p14="http://schemas.microsoft.com/office/powerpoint/2010/main" val="173864062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DD115115-CE72-26E6-205A-54264BB3549C}"/>
              </a:ext>
            </a:extLst>
          </p:cNvPr>
          <p:cNvSpPr txBox="1"/>
          <p:nvPr/>
        </p:nvSpPr>
        <p:spPr>
          <a:xfrm>
            <a:off x="295990" y="1765853"/>
            <a:ext cx="4783397" cy="2585323"/>
          </a:xfrm>
          <a:prstGeom prst="rect">
            <a:avLst/>
          </a:prstGeom>
          <a:noFill/>
        </p:spPr>
        <p:txBody>
          <a:bodyPr wrap="square">
            <a:spAutoFit/>
          </a:bodyPr>
          <a:lstStyle/>
          <a:p>
            <a:pPr rtl="0">
              <a:spcBef>
                <a:spcPts val="0"/>
              </a:spcBef>
              <a:spcAft>
                <a:spcPts val="0"/>
              </a:spcAft>
            </a:pPr>
            <a:r>
              <a:rPr lang="en-GB" sz="5400" b="1" i="0" u="none" strike="noStrike" dirty="0">
                <a:solidFill>
                  <a:srgbClr val="000000"/>
                </a:solidFill>
                <a:effectLst/>
                <a:latin typeface="Didact Gothic" panose="00000500000000000000" pitchFamily="2" charset="0"/>
              </a:rPr>
              <a:t>Importance of Cryptocurrency Regulation</a:t>
            </a:r>
          </a:p>
        </p:txBody>
      </p:sp>
      <p:grpSp>
        <p:nvGrpSpPr>
          <p:cNvPr id="69" name="Group 68">
            <a:extLst>
              <a:ext uri="{FF2B5EF4-FFF2-40B4-BE49-F238E27FC236}">
                <a16:creationId xmlns:a16="http://schemas.microsoft.com/office/drawing/2014/main" id="{E17FC311-7CE9-2794-DDF0-3860574D5A59}"/>
              </a:ext>
            </a:extLst>
          </p:cNvPr>
          <p:cNvGrpSpPr/>
          <p:nvPr/>
        </p:nvGrpSpPr>
        <p:grpSpPr>
          <a:xfrm>
            <a:off x="5866720" y="191651"/>
            <a:ext cx="5385480" cy="4716754"/>
            <a:chOff x="5442857" y="176513"/>
            <a:chExt cx="6233206" cy="5459217"/>
          </a:xfrm>
        </p:grpSpPr>
        <p:sp>
          <p:nvSpPr>
            <p:cNvPr id="7" name="Freeform: Shape 6">
              <a:extLst>
                <a:ext uri="{FF2B5EF4-FFF2-40B4-BE49-F238E27FC236}">
                  <a16:creationId xmlns:a16="http://schemas.microsoft.com/office/drawing/2014/main" id="{A77D33AC-18F2-AC75-0CC9-9CDD60559994}"/>
                </a:ext>
              </a:extLst>
            </p:cNvPr>
            <p:cNvSpPr/>
            <p:nvPr/>
          </p:nvSpPr>
          <p:spPr>
            <a:xfrm>
              <a:off x="6859885" y="443833"/>
              <a:ext cx="4816178" cy="1164784"/>
            </a:xfrm>
            <a:custGeom>
              <a:avLst/>
              <a:gdLst>
                <a:gd name="connsiteX0" fmla="*/ 3676031 w 3676030"/>
                <a:gd name="connsiteY0" fmla="*/ 518703 h 1037396"/>
                <a:gd name="connsiteX1" fmla="*/ 3676031 w 3676030"/>
                <a:gd name="connsiteY1" fmla="*/ 518703 h 1037396"/>
                <a:gd name="connsiteX2" fmla="*/ 3157337 w 3676030"/>
                <a:gd name="connsiteY2" fmla="*/ 1037396 h 1037396"/>
                <a:gd name="connsiteX3" fmla="*/ 86 w 3676030"/>
                <a:gd name="connsiteY3" fmla="*/ 1037396 h 1037396"/>
                <a:gd name="connsiteX4" fmla="*/ 21174 w 3676030"/>
                <a:gd name="connsiteY4" fmla="*/ 1025233 h 1037396"/>
                <a:gd name="connsiteX5" fmla="*/ 161392 w 3676030"/>
                <a:gd name="connsiteY5" fmla="*/ 782631 h 1037396"/>
                <a:gd name="connsiteX6" fmla="*/ 161392 w 3676030"/>
                <a:gd name="connsiteY6" fmla="*/ 254756 h 1037396"/>
                <a:gd name="connsiteX7" fmla="*/ 21346 w 3676030"/>
                <a:gd name="connsiteY7" fmla="*/ 12325 h 1037396"/>
                <a:gd name="connsiteX8" fmla="*/ 0 w 3676030"/>
                <a:gd name="connsiteY8" fmla="*/ 0 h 1037396"/>
                <a:gd name="connsiteX9" fmla="*/ 3157337 w 3676030"/>
                <a:gd name="connsiteY9" fmla="*/ 0 h 1037396"/>
                <a:gd name="connsiteX10" fmla="*/ 3676031 w 3676030"/>
                <a:gd name="connsiteY10" fmla="*/ 518703 h 10373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676030" h="1037396">
                  <a:moveTo>
                    <a:pt x="3676031" y="518703"/>
                  </a:moveTo>
                  <a:lnTo>
                    <a:pt x="3676031" y="518703"/>
                  </a:lnTo>
                  <a:cubicBezTo>
                    <a:pt x="3676031" y="805167"/>
                    <a:pt x="3443802" y="1037396"/>
                    <a:pt x="3157337" y="1037396"/>
                  </a:cubicBezTo>
                  <a:lnTo>
                    <a:pt x="86" y="1037396"/>
                  </a:lnTo>
                  <a:lnTo>
                    <a:pt x="21174" y="1025233"/>
                  </a:lnTo>
                  <a:cubicBezTo>
                    <a:pt x="107652" y="975493"/>
                    <a:pt x="161392" y="882548"/>
                    <a:pt x="161392" y="782631"/>
                  </a:cubicBezTo>
                  <a:lnTo>
                    <a:pt x="161392" y="254756"/>
                  </a:lnTo>
                  <a:cubicBezTo>
                    <a:pt x="161392" y="154838"/>
                    <a:pt x="107652" y="61903"/>
                    <a:pt x="21346" y="12325"/>
                  </a:cubicBezTo>
                  <a:lnTo>
                    <a:pt x="0" y="0"/>
                  </a:lnTo>
                  <a:lnTo>
                    <a:pt x="3157337" y="0"/>
                  </a:lnTo>
                  <a:cubicBezTo>
                    <a:pt x="3443802" y="0"/>
                    <a:pt x="3676031" y="232229"/>
                    <a:pt x="3676031" y="518703"/>
                  </a:cubicBezTo>
                  <a:close/>
                </a:path>
              </a:pathLst>
            </a:custGeom>
            <a:solidFill>
              <a:schemeClr val="tx1"/>
            </a:solidFill>
            <a:ln w="9525" cap="flat">
              <a:noFill/>
              <a:prstDash val="solid"/>
              <a:miter/>
            </a:ln>
          </p:spPr>
          <p:txBody>
            <a:bodyPr rtlCol="0" anchor="ctr"/>
            <a:lstStyle/>
            <a:p>
              <a:endParaRPr lang="en-GB"/>
            </a:p>
          </p:txBody>
        </p:sp>
        <p:sp>
          <p:nvSpPr>
            <p:cNvPr id="8" name="Freeform: Shape 7">
              <a:extLst>
                <a:ext uri="{FF2B5EF4-FFF2-40B4-BE49-F238E27FC236}">
                  <a16:creationId xmlns:a16="http://schemas.microsoft.com/office/drawing/2014/main" id="{0BF7C60E-D083-9D8F-C48F-0EA8D9EE0885}"/>
                </a:ext>
              </a:extLst>
            </p:cNvPr>
            <p:cNvSpPr/>
            <p:nvPr/>
          </p:nvSpPr>
          <p:spPr>
            <a:xfrm>
              <a:off x="5604988" y="351180"/>
              <a:ext cx="1216716" cy="1350089"/>
            </a:xfrm>
            <a:custGeom>
              <a:avLst/>
              <a:gdLst>
                <a:gd name="connsiteX0" fmla="*/ 1083650 w 1083649"/>
                <a:gd name="connsiteY0" fmla="*/ 379366 h 1202435"/>
                <a:gd name="connsiteX1" fmla="*/ 1083650 w 1083649"/>
                <a:gd name="connsiteY1" fmla="*/ 823070 h 1202435"/>
                <a:gd name="connsiteX2" fmla="*/ 1004821 w 1083649"/>
                <a:gd name="connsiteY2" fmla="*/ 959458 h 1202435"/>
                <a:gd name="connsiteX3" fmla="*/ 620563 w 1083649"/>
                <a:gd name="connsiteY3" fmla="*/ 1181391 h 1202435"/>
                <a:gd name="connsiteX4" fmla="*/ 463086 w 1083649"/>
                <a:gd name="connsiteY4" fmla="*/ 1181391 h 1202435"/>
                <a:gd name="connsiteX5" fmla="*/ 78829 w 1083649"/>
                <a:gd name="connsiteY5" fmla="*/ 959458 h 1202435"/>
                <a:gd name="connsiteX6" fmla="*/ 0 w 1083649"/>
                <a:gd name="connsiteY6" fmla="*/ 823070 h 1202435"/>
                <a:gd name="connsiteX7" fmla="*/ 0 w 1083649"/>
                <a:gd name="connsiteY7" fmla="*/ 379366 h 1202435"/>
                <a:gd name="connsiteX8" fmla="*/ 78829 w 1083649"/>
                <a:gd name="connsiteY8" fmla="*/ 242978 h 1202435"/>
                <a:gd name="connsiteX9" fmla="*/ 463086 w 1083649"/>
                <a:gd name="connsiteY9" fmla="*/ 21046 h 1202435"/>
                <a:gd name="connsiteX10" fmla="*/ 620563 w 1083649"/>
                <a:gd name="connsiteY10" fmla="*/ 21046 h 1202435"/>
                <a:gd name="connsiteX11" fmla="*/ 1004821 w 1083649"/>
                <a:gd name="connsiteY11" fmla="*/ 242978 h 1202435"/>
                <a:gd name="connsiteX12" fmla="*/ 1083650 w 1083649"/>
                <a:gd name="connsiteY12" fmla="*/ 379366 h 1202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83649" h="1202435">
                  <a:moveTo>
                    <a:pt x="1083650" y="379366"/>
                  </a:moveTo>
                  <a:lnTo>
                    <a:pt x="1083650" y="823070"/>
                  </a:lnTo>
                  <a:cubicBezTo>
                    <a:pt x="1083650" y="879362"/>
                    <a:pt x="1053637" y="931397"/>
                    <a:pt x="1004821" y="959458"/>
                  </a:cubicBezTo>
                  <a:lnTo>
                    <a:pt x="620563" y="1181391"/>
                  </a:lnTo>
                  <a:cubicBezTo>
                    <a:pt x="571843" y="1209451"/>
                    <a:pt x="511807" y="1209451"/>
                    <a:pt x="463086" y="1181391"/>
                  </a:cubicBezTo>
                  <a:lnTo>
                    <a:pt x="78829" y="959458"/>
                  </a:lnTo>
                  <a:cubicBezTo>
                    <a:pt x="30023" y="931397"/>
                    <a:pt x="0" y="879353"/>
                    <a:pt x="0" y="823070"/>
                  </a:cubicBezTo>
                  <a:lnTo>
                    <a:pt x="0" y="379366"/>
                  </a:lnTo>
                  <a:cubicBezTo>
                    <a:pt x="0" y="323074"/>
                    <a:pt x="30013" y="271039"/>
                    <a:pt x="78829" y="242978"/>
                  </a:cubicBezTo>
                  <a:lnTo>
                    <a:pt x="463086" y="21046"/>
                  </a:lnTo>
                  <a:cubicBezTo>
                    <a:pt x="511807" y="-7015"/>
                    <a:pt x="571843" y="-7015"/>
                    <a:pt x="620563" y="21046"/>
                  </a:cubicBezTo>
                  <a:lnTo>
                    <a:pt x="1004821" y="242978"/>
                  </a:lnTo>
                  <a:cubicBezTo>
                    <a:pt x="1053627" y="271039"/>
                    <a:pt x="1083650" y="323083"/>
                    <a:pt x="1083650" y="379366"/>
                  </a:cubicBezTo>
                  <a:close/>
                </a:path>
              </a:pathLst>
            </a:custGeom>
            <a:gradFill>
              <a:gsLst>
                <a:gs pos="0">
                  <a:schemeClr val="bg1"/>
                </a:gs>
                <a:gs pos="99760">
                  <a:schemeClr val="bg1"/>
                </a:gs>
              </a:gsLst>
              <a:lin ang="0" scaled="1"/>
            </a:gradFill>
            <a:ln w="9525" cap="flat">
              <a:noFill/>
              <a:prstDash val="solid"/>
              <a:miter/>
            </a:ln>
          </p:spPr>
          <p:txBody>
            <a:bodyPr rtlCol="0" anchor="ctr"/>
            <a:lstStyle/>
            <a:p>
              <a:endParaRPr lang="en-GB"/>
            </a:p>
          </p:txBody>
        </p:sp>
        <p:sp>
          <p:nvSpPr>
            <p:cNvPr id="9" name="Freeform: Shape 8">
              <a:extLst>
                <a:ext uri="{FF2B5EF4-FFF2-40B4-BE49-F238E27FC236}">
                  <a16:creationId xmlns:a16="http://schemas.microsoft.com/office/drawing/2014/main" id="{99BDF72D-AEDD-2B3E-2ECC-9F3C19C9E4BB}"/>
                </a:ext>
              </a:extLst>
            </p:cNvPr>
            <p:cNvSpPr/>
            <p:nvPr/>
          </p:nvSpPr>
          <p:spPr>
            <a:xfrm>
              <a:off x="5442857" y="176513"/>
              <a:ext cx="1540967" cy="1699425"/>
            </a:xfrm>
            <a:custGeom>
              <a:avLst/>
              <a:gdLst>
                <a:gd name="connsiteX0" fmla="*/ 686200 w 1372438"/>
                <a:gd name="connsiteY0" fmla="*/ 1513567 h 1513566"/>
                <a:gd name="connsiteX1" fmla="*/ 571786 w 1372438"/>
                <a:gd name="connsiteY1" fmla="*/ 1483077 h 1513566"/>
                <a:gd name="connsiteX2" fmla="*/ 114567 w 1372438"/>
                <a:gd name="connsiteY2" fmla="*/ 1219006 h 1513566"/>
                <a:gd name="connsiteX3" fmla="*/ 0 w 1372438"/>
                <a:gd name="connsiteY3" fmla="*/ 1020724 h 1513566"/>
                <a:gd name="connsiteX4" fmla="*/ 0 w 1372438"/>
                <a:gd name="connsiteY4" fmla="*/ 492839 h 1513566"/>
                <a:gd name="connsiteX5" fmla="*/ 114643 w 1372438"/>
                <a:gd name="connsiteY5" fmla="*/ 294519 h 1513566"/>
                <a:gd name="connsiteX6" fmla="*/ 571748 w 1372438"/>
                <a:gd name="connsiteY6" fmla="*/ 30515 h 1513566"/>
                <a:gd name="connsiteX7" fmla="*/ 800653 w 1372438"/>
                <a:gd name="connsiteY7" fmla="*/ 30486 h 1513566"/>
                <a:gd name="connsiteX8" fmla="*/ 1257872 w 1372438"/>
                <a:gd name="connsiteY8" fmla="*/ 294557 h 1513566"/>
                <a:gd name="connsiteX9" fmla="*/ 1372438 w 1372438"/>
                <a:gd name="connsiteY9" fmla="*/ 492839 h 1513566"/>
                <a:gd name="connsiteX10" fmla="*/ 1372438 w 1372438"/>
                <a:gd name="connsiteY10" fmla="*/ 1020724 h 1513566"/>
                <a:gd name="connsiteX11" fmla="*/ 1257795 w 1372438"/>
                <a:gd name="connsiteY11" fmla="*/ 1219044 h 1513566"/>
                <a:gd name="connsiteX12" fmla="*/ 800691 w 1372438"/>
                <a:gd name="connsiteY12" fmla="*/ 1483048 h 1513566"/>
                <a:gd name="connsiteX13" fmla="*/ 686200 w 1372438"/>
                <a:gd name="connsiteY13" fmla="*/ 1513567 h 1513566"/>
                <a:gd name="connsiteX14" fmla="*/ 686238 w 1372438"/>
                <a:gd name="connsiteY14" fmla="*/ 83131 h 1513566"/>
                <a:gd name="connsiteX15" fmla="*/ 613296 w 1372438"/>
                <a:gd name="connsiteY15" fmla="*/ 102562 h 1513566"/>
                <a:gd name="connsiteX16" fmla="*/ 156172 w 1372438"/>
                <a:gd name="connsiteY16" fmla="*/ 366576 h 1513566"/>
                <a:gd name="connsiteX17" fmla="*/ 83172 w 1372438"/>
                <a:gd name="connsiteY17" fmla="*/ 492839 h 1513566"/>
                <a:gd name="connsiteX18" fmla="*/ 83172 w 1372438"/>
                <a:gd name="connsiteY18" fmla="*/ 1020724 h 1513566"/>
                <a:gd name="connsiteX19" fmla="*/ 156096 w 1372438"/>
                <a:gd name="connsiteY19" fmla="*/ 1146940 h 1513566"/>
                <a:gd name="connsiteX20" fmla="*/ 613343 w 1372438"/>
                <a:gd name="connsiteY20" fmla="*/ 1411030 h 1513566"/>
                <a:gd name="connsiteX21" fmla="*/ 759143 w 1372438"/>
                <a:gd name="connsiteY21" fmla="*/ 1411001 h 1513566"/>
                <a:gd name="connsiteX22" fmla="*/ 1216266 w 1372438"/>
                <a:gd name="connsiteY22" fmla="*/ 1146978 h 1513566"/>
                <a:gd name="connsiteX23" fmla="*/ 1289266 w 1372438"/>
                <a:gd name="connsiteY23" fmla="*/ 1020714 h 1513566"/>
                <a:gd name="connsiteX24" fmla="*/ 1289266 w 1372438"/>
                <a:gd name="connsiteY24" fmla="*/ 492839 h 1513566"/>
                <a:gd name="connsiteX25" fmla="*/ 1216343 w 1372438"/>
                <a:gd name="connsiteY25" fmla="*/ 366623 h 1513566"/>
                <a:gd name="connsiteX26" fmla="*/ 759095 w 1372438"/>
                <a:gd name="connsiteY26" fmla="*/ 102533 h 1513566"/>
                <a:gd name="connsiteX27" fmla="*/ 686238 w 1372438"/>
                <a:gd name="connsiteY27" fmla="*/ 83131 h 15135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372438" h="1513566">
                  <a:moveTo>
                    <a:pt x="686200" y="1513567"/>
                  </a:moveTo>
                  <a:cubicBezTo>
                    <a:pt x="646633" y="1513567"/>
                    <a:pt x="607066" y="1503403"/>
                    <a:pt x="571786" y="1483077"/>
                  </a:cubicBezTo>
                  <a:lnTo>
                    <a:pt x="114567" y="1219006"/>
                  </a:lnTo>
                  <a:cubicBezTo>
                    <a:pt x="43929" y="1178391"/>
                    <a:pt x="0" y="1102391"/>
                    <a:pt x="0" y="1020724"/>
                  </a:cubicBezTo>
                  <a:lnTo>
                    <a:pt x="0" y="492839"/>
                  </a:lnTo>
                  <a:cubicBezTo>
                    <a:pt x="0" y="411162"/>
                    <a:pt x="43929" y="335172"/>
                    <a:pt x="114643" y="294519"/>
                  </a:cubicBezTo>
                  <a:lnTo>
                    <a:pt x="571748" y="30515"/>
                  </a:lnTo>
                  <a:cubicBezTo>
                    <a:pt x="642385" y="-10167"/>
                    <a:pt x="730072" y="-10167"/>
                    <a:pt x="800653" y="30486"/>
                  </a:cubicBezTo>
                  <a:lnTo>
                    <a:pt x="1257872" y="294557"/>
                  </a:lnTo>
                  <a:cubicBezTo>
                    <a:pt x="1328509" y="335172"/>
                    <a:pt x="1372438" y="411162"/>
                    <a:pt x="1372438" y="492839"/>
                  </a:cubicBezTo>
                  <a:lnTo>
                    <a:pt x="1372438" y="1020724"/>
                  </a:lnTo>
                  <a:cubicBezTo>
                    <a:pt x="1372438" y="1102391"/>
                    <a:pt x="1328509" y="1178391"/>
                    <a:pt x="1257795" y="1219044"/>
                  </a:cubicBezTo>
                  <a:lnTo>
                    <a:pt x="800691" y="1483048"/>
                  </a:lnTo>
                  <a:cubicBezTo>
                    <a:pt x="765372" y="1503403"/>
                    <a:pt x="725786" y="1513567"/>
                    <a:pt x="686200" y="1513567"/>
                  </a:cubicBezTo>
                  <a:close/>
                  <a:moveTo>
                    <a:pt x="686238" y="83131"/>
                  </a:moveTo>
                  <a:cubicBezTo>
                    <a:pt x="661016" y="83131"/>
                    <a:pt x="635794" y="89608"/>
                    <a:pt x="613296" y="102562"/>
                  </a:cubicBezTo>
                  <a:lnTo>
                    <a:pt x="156172" y="366576"/>
                  </a:lnTo>
                  <a:cubicBezTo>
                    <a:pt x="111119" y="392474"/>
                    <a:pt x="83172" y="440842"/>
                    <a:pt x="83172" y="492839"/>
                  </a:cubicBezTo>
                  <a:lnTo>
                    <a:pt x="83172" y="1020724"/>
                  </a:lnTo>
                  <a:cubicBezTo>
                    <a:pt x="83172" y="1072712"/>
                    <a:pt x="111109" y="1121079"/>
                    <a:pt x="156096" y="1146940"/>
                  </a:cubicBezTo>
                  <a:lnTo>
                    <a:pt x="613343" y="1411030"/>
                  </a:lnTo>
                  <a:cubicBezTo>
                    <a:pt x="658282" y="1436909"/>
                    <a:pt x="714165" y="1436909"/>
                    <a:pt x="759143" y="1411001"/>
                  </a:cubicBezTo>
                  <a:lnTo>
                    <a:pt x="1216266" y="1146978"/>
                  </a:lnTo>
                  <a:cubicBezTo>
                    <a:pt x="1261320" y="1121079"/>
                    <a:pt x="1289266" y="1072712"/>
                    <a:pt x="1289266" y="1020714"/>
                  </a:cubicBezTo>
                  <a:lnTo>
                    <a:pt x="1289266" y="492839"/>
                  </a:lnTo>
                  <a:cubicBezTo>
                    <a:pt x="1289266" y="440842"/>
                    <a:pt x="1261329" y="392484"/>
                    <a:pt x="1216343" y="366623"/>
                  </a:cubicBezTo>
                  <a:lnTo>
                    <a:pt x="759095" y="102533"/>
                  </a:lnTo>
                  <a:cubicBezTo>
                    <a:pt x="736635" y="89598"/>
                    <a:pt x="711441" y="83131"/>
                    <a:pt x="686238" y="83131"/>
                  </a:cubicBezTo>
                  <a:close/>
                </a:path>
              </a:pathLst>
            </a:custGeom>
            <a:solidFill>
              <a:srgbClr val="FFC000"/>
            </a:solidFill>
            <a:ln w="9525" cap="flat">
              <a:noFill/>
              <a:prstDash val="solid"/>
              <a:miter/>
            </a:ln>
          </p:spPr>
          <p:txBody>
            <a:bodyPr rtlCol="0" anchor="ctr"/>
            <a:lstStyle/>
            <a:p>
              <a:endParaRPr lang="en-GB"/>
            </a:p>
          </p:txBody>
        </p:sp>
        <p:sp>
          <p:nvSpPr>
            <p:cNvPr id="10" name="TextBox 9">
              <a:extLst>
                <a:ext uri="{FF2B5EF4-FFF2-40B4-BE49-F238E27FC236}">
                  <a16:creationId xmlns:a16="http://schemas.microsoft.com/office/drawing/2014/main" id="{A1D9CBE2-8CD0-3065-2689-FA0C303861D7}"/>
                </a:ext>
              </a:extLst>
            </p:cNvPr>
            <p:cNvSpPr txBox="1"/>
            <p:nvPr/>
          </p:nvSpPr>
          <p:spPr>
            <a:xfrm>
              <a:off x="5788164" y="727726"/>
              <a:ext cx="761747" cy="715581"/>
            </a:xfrm>
            <a:prstGeom prst="rect">
              <a:avLst/>
            </a:prstGeom>
            <a:noFill/>
          </p:spPr>
          <p:txBody>
            <a:bodyPr wrap="none" rtlCol="0">
              <a:spAutoFit/>
            </a:bodyPr>
            <a:lstStyle/>
            <a:p>
              <a:pPr algn="l"/>
              <a:r>
                <a:rPr lang="en-GB" sz="4050" spc="0" baseline="0" dirty="0">
                  <a:ln/>
                  <a:latin typeface="Arial"/>
                  <a:cs typeface="Arial"/>
                  <a:sym typeface="Arial"/>
                  <a:rtl val="0"/>
                </a:rPr>
                <a:t>01</a:t>
              </a:r>
            </a:p>
          </p:txBody>
        </p:sp>
        <p:sp>
          <p:nvSpPr>
            <p:cNvPr id="11" name="TextBox 10">
              <a:extLst>
                <a:ext uri="{FF2B5EF4-FFF2-40B4-BE49-F238E27FC236}">
                  <a16:creationId xmlns:a16="http://schemas.microsoft.com/office/drawing/2014/main" id="{B5FEC466-A416-D9F0-A8DC-361A63A8B7FF}"/>
                </a:ext>
              </a:extLst>
            </p:cNvPr>
            <p:cNvSpPr txBox="1"/>
            <p:nvPr/>
          </p:nvSpPr>
          <p:spPr>
            <a:xfrm>
              <a:off x="7167000" y="625981"/>
              <a:ext cx="3414961" cy="369332"/>
            </a:xfrm>
            <a:prstGeom prst="rect">
              <a:avLst/>
            </a:prstGeom>
            <a:noFill/>
          </p:spPr>
          <p:txBody>
            <a:bodyPr wrap="square" rtlCol="0">
              <a:spAutoFit/>
            </a:bodyPr>
            <a:lstStyle/>
            <a:p>
              <a:pPr algn="l"/>
              <a:r>
                <a:rPr lang="en-GB" b="1" spc="0" baseline="0" dirty="0">
                  <a:ln/>
                  <a:solidFill>
                    <a:schemeClr val="bg1"/>
                  </a:solidFill>
                  <a:latin typeface="Didact Gothic" panose="00000500000000000000" pitchFamily="2" charset="0"/>
                  <a:cs typeface="Arial"/>
                  <a:sym typeface="Arial"/>
                  <a:rtl val="0"/>
                </a:rPr>
                <a:t>Market Stability</a:t>
              </a:r>
            </a:p>
          </p:txBody>
        </p:sp>
        <p:sp>
          <p:nvSpPr>
            <p:cNvPr id="12" name="TextBox 11">
              <a:extLst>
                <a:ext uri="{FF2B5EF4-FFF2-40B4-BE49-F238E27FC236}">
                  <a16:creationId xmlns:a16="http://schemas.microsoft.com/office/drawing/2014/main" id="{C1D04733-61DD-11CD-9B31-5694B8F49B27}"/>
                </a:ext>
              </a:extLst>
            </p:cNvPr>
            <p:cNvSpPr txBox="1"/>
            <p:nvPr/>
          </p:nvSpPr>
          <p:spPr>
            <a:xfrm>
              <a:off x="5928196" y="625813"/>
              <a:ext cx="184731" cy="253916"/>
            </a:xfrm>
            <a:prstGeom prst="rect">
              <a:avLst/>
            </a:prstGeom>
            <a:noFill/>
          </p:spPr>
          <p:txBody>
            <a:bodyPr wrap="none" rtlCol="0">
              <a:spAutoFit/>
            </a:bodyPr>
            <a:lstStyle/>
            <a:p>
              <a:pPr algn="l"/>
              <a:endParaRPr lang="en-GB" sz="1050" spc="0" baseline="0" dirty="0">
                <a:ln/>
                <a:solidFill>
                  <a:srgbClr val="FFFFFF"/>
                </a:solidFill>
                <a:latin typeface="Arial"/>
                <a:cs typeface="Arial"/>
                <a:sym typeface="Arial"/>
                <a:rtl val="0"/>
              </a:endParaRPr>
            </a:p>
          </p:txBody>
        </p:sp>
        <p:sp>
          <p:nvSpPr>
            <p:cNvPr id="13" name="Freeform: Shape 12">
              <a:extLst>
                <a:ext uri="{FF2B5EF4-FFF2-40B4-BE49-F238E27FC236}">
                  <a16:creationId xmlns:a16="http://schemas.microsoft.com/office/drawing/2014/main" id="{B7AF1281-B3D0-E0AA-8C33-51B2376A09E4}"/>
                </a:ext>
              </a:extLst>
            </p:cNvPr>
            <p:cNvSpPr/>
            <p:nvPr/>
          </p:nvSpPr>
          <p:spPr>
            <a:xfrm>
              <a:off x="7271937" y="1003310"/>
              <a:ext cx="2365288" cy="376771"/>
            </a:xfrm>
            <a:custGeom>
              <a:avLst/>
              <a:gdLst>
                <a:gd name="connsiteX0" fmla="*/ 0 w 2106606"/>
                <a:gd name="connsiteY0" fmla="*/ 0 h 335565"/>
                <a:gd name="connsiteX1" fmla="*/ 2106606 w 2106606"/>
                <a:gd name="connsiteY1" fmla="*/ 0 h 335565"/>
                <a:gd name="connsiteX2" fmla="*/ 2106606 w 2106606"/>
                <a:gd name="connsiteY2" fmla="*/ 335566 h 335565"/>
                <a:gd name="connsiteX3" fmla="*/ 0 w 2106606"/>
                <a:gd name="connsiteY3" fmla="*/ 335566 h 335565"/>
              </a:gdLst>
              <a:ahLst/>
              <a:cxnLst>
                <a:cxn ang="0">
                  <a:pos x="connsiteX0" y="connsiteY0"/>
                </a:cxn>
                <a:cxn ang="0">
                  <a:pos x="connsiteX1" y="connsiteY1"/>
                </a:cxn>
                <a:cxn ang="0">
                  <a:pos x="connsiteX2" y="connsiteY2"/>
                </a:cxn>
                <a:cxn ang="0">
                  <a:pos x="connsiteX3" y="connsiteY3"/>
                </a:cxn>
              </a:cxnLst>
              <a:rect l="l" t="t" r="r" b="b"/>
              <a:pathLst>
                <a:path w="2106606" h="335565">
                  <a:moveTo>
                    <a:pt x="0" y="0"/>
                  </a:moveTo>
                  <a:lnTo>
                    <a:pt x="2106606" y="0"/>
                  </a:lnTo>
                  <a:lnTo>
                    <a:pt x="2106606" y="335566"/>
                  </a:lnTo>
                  <a:lnTo>
                    <a:pt x="0" y="335566"/>
                  </a:lnTo>
                  <a:close/>
                </a:path>
              </a:pathLst>
            </a:custGeom>
            <a:noFill/>
            <a:ln w="9525" cap="flat">
              <a:noFill/>
              <a:prstDash val="solid"/>
              <a:miter/>
            </a:ln>
          </p:spPr>
          <p:txBody>
            <a:bodyPr rtlCol="0" anchor="ctr"/>
            <a:lstStyle/>
            <a:p>
              <a:endParaRPr lang="en-GB"/>
            </a:p>
          </p:txBody>
        </p:sp>
        <p:grpSp>
          <p:nvGrpSpPr>
            <p:cNvPr id="14" name="Graphic 161">
              <a:extLst>
                <a:ext uri="{FF2B5EF4-FFF2-40B4-BE49-F238E27FC236}">
                  <a16:creationId xmlns:a16="http://schemas.microsoft.com/office/drawing/2014/main" id="{F4E4E115-9D4E-531C-4066-EBC82473C160}"/>
                </a:ext>
              </a:extLst>
            </p:cNvPr>
            <p:cNvGrpSpPr/>
            <p:nvPr/>
          </p:nvGrpSpPr>
          <p:grpSpPr>
            <a:xfrm>
              <a:off x="11029068" y="812147"/>
              <a:ext cx="421811" cy="421784"/>
              <a:chOff x="7833137" y="1566872"/>
              <a:chExt cx="375679" cy="375655"/>
            </a:xfrm>
            <a:solidFill>
              <a:srgbClr val="FFC000"/>
            </a:solidFill>
          </p:grpSpPr>
          <p:sp>
            <p:nvSpPr>
              <p:cNvPr id="15" name="Freeform: Shape 14">
                <a:extLst>
                  <a:ext uri="{FF2B5EF4-FFF2-40B4-BE49-F238E27FC236}">
                    <a16:creationId xmlns:a16="http://schemas.microsoft.com/office/drawing/2014/main" id="{C3665CB3-6A0B-6392-B446-7B1A513BB5E5}"/>
                  </a:ext>
                </a:extLst>
              </p:cNvPr>
              <p:cNvSpPr/>
              <p:nvPr/>
            </p:nvSpPr>
            <p:spPr>
              <a:xfrm>
                <a:off x="8021184" y="1586465"/>
                <a:ext cx="168203" cy="168070"/>
              </a:xfrm>
              <a:custGeom>
                <a:avLst/>
                <a:gdLst>
                  <a:gd name="connsiteX0" fmla="*/ 2056 w 168203"/>
                  <a:gd name="connsiteY0" fmla="*/ 166078 h 168070"/>
                  <a:gd name="connsiteX1" fmla="*/ 11991 w 168203"/>
                  <a:gd name="connsiteY1" fmla="*/ 166078 h 168070"/>
                  <a:gd name="connsiteX2" fmla="*/ 166191 w 168203"/>
                  <a:gd name="connsiteY2" fmla="*/ 11858 h 168070"/>
                  <a:gd name="connsiteX3" fmla="*/ 166057 w 168203"/>
                  <a:gd name="connsiteY3" fmla="*/ 1809 h 168070"/>
                  <a:gd name="connsiteX4" fmla="*/ 164695 w 168203"/>
                  <a:gd name="connsiteY4" fmla="*/ 771 h 168070"/>
                  <a:gd name="connsiteX5" fmla="*/ 155713 w 168203"/>
                  <a:gd name="connsiteY5" fmla="*/ 2467 h 168070"/>
                  <a:gd name="connsiteX6" fmla="*/ 2066 w 168203"/>
                  <a:gd name="connsiteY6" fmla="*/ 156143 h 168070"/>
                  <a:gd name="connsiteX7" fmla="*/ 2056 w 168203"/>
                  <a:gd name="connsiteY7" fmla="*/ 166078 h 1680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68203" h="168070">
                    <a:moveTo>
                      <a:pt x="2056" y="166078"/>
                    </a:moveTo>
                    <a:cubicBezTo>
                      <a:pt x="4838" y="168735"/>
                      <a:pt x="9210" y="168735"/>
                      <a:pt x="11991" y="166078"/>
                    </a:cubicBezTo>
                    <a:lnTo>
                      <a:pt x="166191" y="11858"/>
                    </a:lnTo>
                    <a:cubicBezTo>
                      <a:pt x="168925" y="9048"/>
                      <a:pt x="168868" y="4553"/>
                      <a:pt x="166057" y="1809"/>
                    </a:cubicBezTo>
                    <a:cubicBezTo>
                      <a:pt x="165648" y="1409"/>
                      <a:pt x="165191" y="1057"/>
                      <a:pt x="164695" y="771"/>
                    </a:cubicBezTo>
                    <a:cubicBezTo>
                      <a:pt x="161657" y="-705"/>
                      <a:pt x="158009" y="-19"/>
                      <a:pt x="155713" y="2467"/>
                    </a:cubicBezTo>
                    <a:lnTo>
                      <a:pt x="2066" y="156143"/>
                    </a:lnTo>
                    <a:cubicBezTo>
                      <a:pt x="-687" y="158886"/>
                      <a:pt x="-687" y="163334"/>
                      <a:pt x="2056" y="166078"/>
                    </a:cubicBezTo>
                    <a:close/>
                  </a:path>
                </a:pathLst>
              </a:custGeom>
              <a:grpFill/>
              <a:ln w="9525" cap="flat">
                <a:noFill/>
                <a:prstDash val="solid"/>
                <a:miter/>
              </a:ln>
            </p:spPr>
            <p:txBody>
              <a:bodyPr rtlCol="0" anchor="ctr"/>
              <a:lstStyle/>
              <a:p>
                <a:endParaRPr lang="en-GB"/>
              </a:p>
            </p:txBody>
          </p:sp>
          <p:sp>
            <p:nvSpPr>
              <p:cNvPr id="16" name="Freeform: Shape 15">
                <a:extLst>
                  <a:ext uri="{FF2B5EF4-FFF2-40B4-BE49-F238E27FC236}">
                    <a16:creationId xmlns:a16="http://schemas.microsoft.com/office/drawing/2014/main" id="{F33C394E-96C2-EE9C-814D-9AC92E956458}"/>
                  </a:ext>
                </a:extLst>
              </p:cNvPr>
              <p:cNvSpPr/>
              <p:nvPr/>
            </p:nvSpPr>
            <p:spPr>
              <a:xfrm>
                <a:off x="7833137" y="1566872"/>
                <a:ext cx="375618" cy="375655"/>
              </a:xfrm>
              <a:custGeom>
                <a:avLst/>
                <a:gdLst>
                  <a:gd name="connsiteX0" fmla="*/ 350448 w 375618"/>
                  <a:gd name="connsiteY0" fmla="*/ 103956 h 375655"/>
                  <a:gd name="connsiteX1" fmla="*/ 343952 w 375618"/>
                  <a:gd name="connsiteY1" fmla="*/ 102898 h 375655"/>
                  <a:gd name="connsiteX2" fmla="*/ 312281 w 375618"/>
                  <a:gd name="connsiteY2" fmla="*/ 92373 h 375655"/>
                  <a:gd name="connsiteX3" fmla="*/ 305575 w 375618"/>
                  <a:gd name="connsiteY3" fmla="*/ 99079 h 375655"/>
                  <a:gd name="connsiteX4" fmla="*/ 276667 w 375618"/>
                  <a:gd name="connsiteY4" fmla="*/ 306267 h 375655"/>
                  <a:gd name="connsiteX5" fmla="*/ 69479 w 375618"/>
                  <a:gd name="connsiteY5" fmla="*/ 277358 h 375655"/>
                  <a:gd name="connsiteX6" fmla="*/ 98388 w 375618"/>
                  <a:gd name="connsiteY6" fmla="*/ 70170 h 375655"/>
                  <a:gd name="connsiteX7" fmla="*/ 276686 w 375618"/>
                  <a:gd name="connsiteY7" fmla="*/ 70189 h 375655"/>
                  <a:gd name="connsiteX8" fmla="*/ 283392 w 375618"/>
                  <a:gd name="connsiteY8" fmla="*/ 63484 h 375655"/>
                  <a:gd name="connsiteX9" fmla="*/ 272838 w 375618"/>
                  <a:gd name="connsiteY9" fmla="*/ 31813 h 375655"/>
                  <a:gd name="connsiteX10" fmla="*/ 272466 w 375618"/>
                  <a:gd name="connsiteY10" fmla="*/ 20193 h 375655"/>
                  <a:gd name="connsiteX11" fmla="*/ 20197 w 375618"/>
                  <a:gd name="connsiteY11" fmla="*/ 103194 h 375655"/>
                  <a:gd name="connsiteX12" fmla="*/ 103198 w 375618"/>
                  <a:gd name="connsiteY12" fmla="*/ 355463 h 375655"/>
                  <a:gd name="connsiteX13" fmla="*/ 355467 w 375618"/>
                  <a:gd name="connsiteY13" fmla="*/ 272462 h 375655"/>
                  <a:gd name="connsiteX14" fmla="*/ 355515 w 375618"/>
                  <a:gd name="connsiteY14" fmla="*/ 103289 h 375655"/>
                  <a:gd name="connsiteX15" fmla="*/ 350448 w 375618"/>
                  <a:gd name="connsiteY15" fmla="*/ 103956 h 3756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75618" h="375655">
                    <a:moveTo>
                      <a:pt x="350448" y="103956"/>
                    </a:moveTo>
                    <a:cubicBezTo>
                      <a:pt x="348238" y="103956"/>
                      <a:pt x="346047" y="103594"/>
                      <a:pt x="343952" y="102898"/>
                    </a:cubicBezTo>
                    <a:lnTo>
                      <a:pt x="312281" y="92373"/>
                    </a:lnTo>
                    <a:lnTo>
                      <a:pt x="305575" y="99079"/>
                    </a:lnTo>
                    <a:cubicBezTo>
                      <a:pt x="354800" y="164277"/>
                      <a:pt x="341866" y="257032"/>
                      <a:pt x="276667" y="306267"/>
                    </a:cubicBezTo>
                    <a:cubicBezTo>
                      <a:pt x="211468" y="355492"/>
                      <a:pt x="118714" y="342557"/>
                      <a:pt x="69479" y="277358"/>
                    </a:cubicBezTo>
                    <a:cubicBezTo>
                      <a:pt x="20254" y="212160"/>
                      <a:pt x="33189" y="119405"/>
                      <a:pt x="98388" y="70170"/>
                    </a:cubicBezTo>
                    <a:cubicBezTo>
                      <a:pt x="151147" y="30327"/>
                      <a:pt x="223937" y="30337"/>
                      <a:pt x="276686" y="70189"/>
                    </a:cubicBezTo>
                    <a:lnTo>
                      <a:pt x="283392" y="63484"/>
                    </a:lnTo>
                    <a:lnTo>
                      <a:pt x="272838" y="31813"/>
                    </a:lnTo>
                    <a:cubicBezTo>
                      <a:pt x="271590" y="28060"/>
                      <a:pt x="271457" y="24022"/>
                      <a:pt x="272466" y="20193"/>
                    </a:cubicBezTo>
                    <a:cubicBezTo>
                      <a:pt x="179883" y="-26547"/>
                      <a:pt x="66946" y="10610"/>
                      <a:pt x="20197" y="103194"/>
                    </a:cubicBezTo>
                    <a:cubicBezTo>
                      <a:pt x="-26552" y="195777"/>
                      <a:pt x="10615" y="308714"/>
                      <a:pt x="103198" y="355463"/>
                    </a:cubicBezTo>
                    <a:cubicBezTo>
                      <a:pt x="195781" y="402202"/>
                      <a:pt x="308719" y="365045"/>
                      <a:pt x="355467" y="272462"/>
                    </a:cubicBezTo>
                    <a:cubicBezTo>
                      <a:pt x="382318" y="219275"/>
                      <a:pt x="382338" y="156495"/>
                      <a:pt x="355515" y="103289"/>
                    </a:cubicBezTo>
                    <a:cubicBezTo>
                      <a:pt x="353867" y="103727"/>
                      <a:pt x="352162" y="103956"/>
                      <a:pt x="350448" y="103956"/>
                    </a:cubicBezTo>
                    <a:close/>
                  </a:path>
                </a:pathLst>
              </a:custGeom>
              <a:grpFill/>
              <a:ln w="9525"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A48E582C-0E42-A7E4-A027-45294C6EBE0A}"/>
                  </a:ext>
                </a:extLst>
              </p:cNvPr>
              <p:cNvSpPr/>
              <p:nvPr/>
            </p:nvSpPr>
            <p:spPr>
              <a:xfrm>
                <a:off x="8118335" y="1567031"/>
                <a:ext cx="44912" cy="52742"/>
              </a:xfrm>
              <a:custGeom>
                <a:avLst/>
                <a:gdLst>
                  <a:gd name="connsiteX0" fmla="*/ 44913 w 44912"/>
                  <a:gd name="connsiteY0" fmla="*/ 16643 h 52742"/>
                  <a:gd name="connsiteX1" fmla="*/ 30235 w 44912"/>
                  <a:gd name="connsiteY1" fmla="*/ 1993 h 52742"/>
                  <a:gd name="connsiteX2" fmla="*/ 20310 w 44912"/>
                  <a:gd name="connsiteY2" fmla="*/ 1993 h 52742"/>
                  <a:gd name="connsiteX3" fmla="*/ 2060 w 44912"/>
                  <a:gd name="connsiteY3" fmla="*/ 20243 h 52742"/>
                  <a:gd name="connsiteX4" fmla="*/ 365 w 44912"/>
                  <a:gd name="connsiteY4" fmla="*/ 27415 h 52742"/>
                  <a:gd name="connsiteX5" fmla="*/ 8794 w 44912"/>
                  <a:gd name="connsiteY5" fmla="*/ 52742 h 52742"/>
                  <a:gd name="connsiteX6" fmla="*/ 44913 w 44912"/>
                  <a:gd name="connsiteY6" fmla="*/ 16643 h 527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912" h="52742">
                    <a:moveTo>
                      <a:pt x="44913" y="16643"/>
                    </a:moveTo>
                    <a:lnTo>
                      <a:pt x="30235" y="1993"/>
                    </a:lnTo>
                    <a:cubicBezTo>
                      <a:pt x="27463" y="-664"/>
                      <a:pt x="23082" y="-664"/>
                      <a:pt x="20310" y="1993"/>
                    </a:cubicBezTo>
                    <a:lnTo>
                      <a:pt x="2060" y="20243"/>
                    </a:lnTo>
                    <a:cubicBezTo>
                      <a:pt x="174" y="22119"/>
                      <a:pt x="-483" y="24891"/>
                      <a:pt x="365" y="27415"/>
                    </a:cubicBezTo>
                    <a:lnTo>
                      <a:pt x="8794" y="52742"/>
                    </a:lnTo>
                    <a:lnTo>
                      <a:pt x="44913" y="16643"/>
                    </a:lnTo>
                    <a:close/>
                  </a:path>
                </a:pathLst>
              </a:custGeom>
              <a:grpFill/>
              <a:ln w="9525" cap="flat">
                <a:noFill/>
                <a:prstDash val="solid"/>
                <a:miter/>
              </a:ln>
            </p:spPr>
            <p:txBody>
              <a:bodyPr rtlCol="0" anchor="ctr"/>
              <a:lstStyle/>
              <a:p>
                <a:endParaRPr lang="en-GB"/>
              </a:p>
            </p:txBody>
          </p:sp>
          <p:sp>
            <p:nvSpPr>
              <p:cNvPr id="18" name="Freeform: Shape 17">
                <a:extLst>
                  <a:ext uri="{FF2B5EF4-FFF2-40B4-BE49-F238E27FC236}">
                    <a16:creationId xmlns:a16="http://schemas.microsoft.com/office/drawing/2014/main" id="{F51A48DB-AB7E-31A8-3CA7-D3738E372AFB}"/>
                  </a:ext>
                </a:extLst>
              </p:cNvPr>
              <p:cNvSpPr/>
              <p:nvPr/>
            </p:nvSpPr>
            <p:spPr>
              <a:xfrm>
                <a:off x="8156019" y="1612534"/>
                <a:ext cx="52796" cy="44917"/>
              </a:xfrm>
              <a:custGeom>
                <a:avLst/>
                <a:gdLst>
                  <a:gd name="connsiteX0" fmla="*/ 25317 w 52796"/>
                  <a:gd name="connsiteY0" fmla="*/ 44548 h 44917"/>
                  <a:gd name="connsiteX1" fmla="*/ 32489 w 52796"/>
                  <a:gd name="connsiteY1" fmla="*/ 42891 h 44917"/>
                  <a:gd name="connsiteX2" fmla="*/ 50739 w 52796"/>
                  <a:gd name="connsiteY2" fmla="*/ 24641 h 44917"/>
                  <a:gd name="connsiteX3" fmla="*/ 50739 w 52796"/>
                  <a:gd name="connsiteY3" fmla="*/ 14716 h 44917"/>
                  <a:gd name="connsiteX4" fmla="*/ 50739 w 52796"/>
                  <a:gd name="connsiteY4" fmla="*/ 14716 h 44917"/>
                  <a:gd name="connsiteX5" fmla="*/ 36090 w 52796"/>
                  <a:gd name="connsiteY5" fmla="*/ 0 h 44917"/>
                  <a:gd name="connsiteX6" fmla="*/ 0 w 52796"/>
                  <a:gd name="connsiteY6" fmla="*/ 36090 h 44917"/>
                  <a:gd name="connsiteX7" fmla="*/ 25317 w 52796"/>
                  <a:gd name="connsiteY7" fmla="*/ 44548 h 449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2796" h="44917">
                    <a:moveTo>
                      <a:pt x="25317" y="44548"/>
                    </a:moveTo>
                    <a:cubicBezTo>
                      <a:pt x="27832" y="45396"/>
                      <a:pt x="30603" y="44758"/>
                      <a:pt x="32489" y="42891"/>
                    </a:cubicBezTo>
                    <a:lnTo>
                      <a:pt x="50739" y="24641"/>
                    </a:lnTo>
                    <a:cubicBezTo>
                      <a:pt x="53483" y="21898"/>
                      <a:pt x="53483" y="17459"/>
                      <a:pt x="50739" y="14716"/>
                    </a:cubicBezTo>
                    <a:cubicBezTo>
                      <a:pt x="50739" y="14716"/>
                      <a:pt x="50739" y="14716"/>
                      <a:pt x="50739" y="14716"/>
                    </a:cubicBezTo>
                    <a:lnTo>
                      <a:pt x="36090" y="0"/>
                    </a:lnTo>
                    <a:lnTo>
                      <a:pt x="0" y="36090"/>
                    </a:lnTo>
                    <a:lnTo>
                      <a:pt x="25317" y="44548"/>
                    </a:lnTo>
                    <a:close/>
                  </a:path>
                </a:pathLst>
              </a:custGeom>
              <a:grpFill/>
              <a:ln w="9525" cap="flat">
                <a:noFill/>
                <a:prstDash val="solid"/>
                <a:miter/>
              </a:ln>
            </p:spPr>
            <p:txBody>
              <a:bodyPr rtlCol="0" anchor="ctr"/>
              <a:lstStyle/>
              <a:p>
                <a:endParaRPr lang="en-GB"/>
              </a:p>
            </p:txBody>
          </p:sp>
          <p:sp>
            <p:nvSpPr>
              <p:cNvPr id="19" name="Freeform: Shape 18">
                <a:extLst>
                  <a:ext uri="{FF2B5EF4-FFF2-40B4-BE49-F238E27FC236}">
                    <a16:creationId xmlns:a16="http://schemas.microsoft.com/office/drawing/2014/main" id="{213767AB-622D-FFC9-BD86-56D45809897A}"/>
                  </a:ext>
                </a:extLst>
              </p:cNvPr>
              <p:cNvSpPr/>
              <p:nvPr/>
            </p:nvSpPr>
            <p:spPr>
              <a:xfrm>
                <a:off x="7987674" y="1721091"/>
                <a:ext cx="67017" cy="67017"/>
              </a:xfrm>
              <a:custGeom>
                <a:avLst/>
                <a:gdLst>
                  <a:gd name="connsiteX0" fmla="*/ 37833 w 67017"/>
                  <a:gd name="connsiteY0" fmla="*/ 305 h 67017"/>
                  <a:gd name="connsiteX1" fmla="*/ 33509 w 67017"/>
                  <a:gd name="connsiteY1" fmla="*/ 0 h 67017"/>
                  <a:gd name="connsiteX2" fmla="*/ 0 w 67017"/>
                  <a:gd name="connsiteY2" fmla="*/ 33509 h 67017"/>
                  <a:gd name="connsiteX3" fmla="*/ 33509 w 67017"/>
                  <a:gd name="connsiteY3" fmla="*/ 67018 h 67017"/>
                  <a:gd name="connsiteX4" fmla="*/ 67018 w 67017"/>
                  <a:gd name="connsiteY4" fmla="*/ 33509 h 67017"/>
                  <a:gd name="connsiteX5" fmla="*/ 66713 w 67017"/>
                  <a:gd name="connsiteY5" fmla="*/ 29185 h 67017"/>
                  <a:gd name="connsiteX6" fmla="*/ 54950 w 67017"/>
                  <a:gd name="connsiteY6" fmla="*/ 40929 h 67017"/>
                  <a:gd name="connsiteX7" fmla="*/ 26070 w 67017"/>
                  <a:gd name="connsiteY7" fmla="*/ 40481 h 67017"/>
                  <a:gd name="connsiteX8" fmla="*/ 26070 w 67017"/>
                  <a:gd name="connsiteY8" fmla="*/ 12049 h 67017"/>
                  <a:gd name="connsiteX9" fmla="*/ 37833 w 67017"/>
                  <a:gd name="connsiteY9" fmla="*/ 305 h 670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7017" h="67017">
                    <a:moveTo>
                      <a:pt x="37833" y="305"/>
                    </a:moveTo>
                    <a:cubicBezTo>
                      <a:pt x="36404" y="114"/>
                      <a:pt x="34957" y="10"/>
                      <a:pt x="33509" y="0"/>
                    </a:cubicBezTo>
                    <a:cubicBezTo>
                      <a:pt x="15002" y="0"/>
                      <a:pt x="0" y="15002"/>
                      <a:pt x="0" y="33509"/>
                    </a:cubicBezTo>
                    <a:cubicBezTo>
                      <a:pt x="0" y="52016"/>
                      <a:pt x="15002" y="67018"/>
                      <a:pt x="33509" y="67018"/>
                    </a:cubicBezTo>
                    <a:cubicBezTo>
                      <a:pt x="52016" y="67018"/>
                      <a:pt x="67018" y="52016"/>
                      <a:pt x="67018" y="33509"/>
                    </a:cubicBezTo>
                    <a:cubicBezTo>
                      <a:pt x="67008" y="32061"/>
                      <a:pt x="66903" y="30623"/>
                      <a:pt x="66713" y="29185"/>
                    </a:cubicBezTo>
                    <a:lnTo>
                      <a:pt x="54950" y="40929"/>
                    </a:lnTo>
                    <a:cubicBezTo>
                      <a:pt x="46853" y="48778"/>
                      <a:pt x="33918" y="48577"/>
                      <a:pt x="26070" y="40481"/>
                    </a:cubicBezTo>
                    <a:cubicBezTo>
                      <a:pt x="18393" y="32556"/>
                      <a:pt x="18393" y="19974"/>
                      <a:pt x="26070" y="12049"/>
                    </a:cubicBezTo>
                    <a:lnTo>
                      <a:pt x="37833" y="305"/>
                    </a:lnTo>
                    <a:close/>
                  </a:path>
                </a:pathLst>
              </a:custGeom>
              <a:grpFill/>
              <a:ln w="9525" cap="flat">
                <a:noFill/>
                <a:prstDash val="solid"/>
                <a:miter/>
              </a:ln>
            </p:spPr>
            <p:txBody>
              <a:bodyPr rtlCol="0" anchor="ctr"/>
              <a:lstStyle/>
              <a:p>
                <a:endParaRPr lang="en-GB"/>
              </a:p>
            </p:txBody>
          </p:sp>
          <p:sp>
            <p:nvSpPr>
              <p:cNvPr id="20" name="Freeform: Shape 19">
                <a:extLst>
                  <a:ext uri="{FF2B5EF4-FFF2-40B4-BE49-F238E27FC236}">
                    <a16:creationId xmlns:a16="http://schemas.microsoft.com/office/drawing/2014/main" id="{35103990-2322-8DBD-79EB-036FCD45F562}"/>
                  </a:ext>
                </a:extLst>
              </p:cNvPr>
              <p:cNvSpPr/>
              <p:nvPr/>
            </p:nvSpPr>
            <p:spPr>
              <a:xfrm>
                <a:off x="7940773" y="1674180"/>
                <a:ext cx="160820" cy="160820"/>
              </a:xfrm>
              <a:custGeom>
                <a:avLst/>
                <a:gdLst>
                  <a:gd name="connsiteX0" fmla="*/ 120901 w 160820"/>
                  <a:gd name="connsiteY0" fmla="*/ 11040 h 160820"/>
                  <a:gd name="connsiteX1" fmla="*/ 80410 w 160820"/>
                  <a:gd name="connsiteY1" fmla="*/ 0 h 160820"/>
                  <a:gd name="connsiteX2" fmla="*/ 0 w 160820"/>
                  <a:gd name="connsiteY2" fmla="*/ 80410 h 160820"/>
                  <a:gd name="connsiteX3" fmla="*/ 80410 w 160820"/>
                  <a:gd name="connsiteY3" fmla="*/ 160820 h 160820"/>
                  <a:gd name="connsiteX4" fmla="*/ 160820 w 160820"/>
                  <a:gd name="connsiteY4" fmla="*/ 80410 h 160820"/>
                  <a:gd name="connsiteX5" fmla="*/ 149781 w 160820"/>
                  <a:gd name="connsiteY5" fmla="*/ 39919 h 160820"/>
                  <a:gd name="connsiteX6" fmla="*/ 124711 w 160820"/>
                  <a:gd name="connsiteY6" fmla="*/ 64999 h 160820"/>
                  <a:gd name="connsiteX7" fmla="*/ 95831 w 160820"/>
                  <a:gd name="connsiteY7" fmla="*/ 124720 h 160820"/>
                  <a:gd name="connsiteX8" fmla="*/ 36109 w 160820"/>
                  <a:gd name="connsiteY8" fmla="*/ 95841 h 160820"/>
                  <a:gd name="connsiteX9" fmla="*/ 64989 w 160820"/>
                  <a:gd name="connsiteY9" fmla="*/ 36119 h 160820"/>
                  <a:gd name="connsiteX10" fmla="*/ 95831 w 160820"/>
                  <a:gd name="connsiteY10" fmla="*/ 36119 h 160820"/>
                  <a:gd name="connsiteX11" fmla="*/ 120901 w 160820"/>
                  <a:gd name="connsiteY11" fmla="*/ 11040 h 1608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60820" h="160820">
                    <a:moveTo>
                      <a:pt x="120901" y="11040"/>
                    </a:moveTo>
                    <a:cubicBezTo>
                      <a:pt x="108633" y="3791"/>
                      <a:pt x="94650" y="-19"/>
                      <a:pt x="80410" y="0"/>
                    </a:cubicBezTo>
                    <a:cubicBezTo>
                      <a:pt x="35995" y="0"/>
                      <a:pt x="0" y="36005"/>
                      <a:pt x="0" y="80410"/>
                    </a:cubicBezTo>
                    <a:cubicBezTo>
                      <a:pt x="0" y="124825"/>
                      <a:pt x="36004" y="160820"/>
                      <a:pt x="80410" y="160820"/>
                    </a:cubicBezTo>
                    <a:cubicBezTo>
                      <a:pt x="124816" y="160820"/>
                      <a:pt x="160820" y="124816"/>
                      <a:pt x="160820" y="80410"/>
                    </a:cubicBezTo>
                    <a:cubicBezTo>
                      <a:pt x="160839" y="66170"/>
                      <a:pt x="157029" y="52178"/>
                      <a:pt x="149781" y="39919"/>
                    </a:cubicBezTo>
                    <a:lnTo>
                      <a:pt x="124711" y="64999"/>
                    </a:lnTo>
                    <a:cubicBezTo>
                      <a:pt x="133226" y="89468"/>
                      <a:pt x="120291" y="116205"/>
                      <a:pt x="95831" y="124720"/>
                    </a:cubicBezTo>
                    <a:cubicBezTo>
                      <a:pt x="71361" y="133236"/>
                      <a:pt x="44625" y="120301"/>
                      <a:pt x="36109" y="95841"/>
                    </a:cubicBezTo>
                    <a:cubicBezTo>
                      <a:pt x="27594" y="71371"/>
                      <a:pt x="40529" y="44634"/>
                      <a:pt x="64989" y="36119"/>
                    </a:cubicBezTo>
                    <a:cubicBezTo>
                      <a:pt x="74971" y="32642"/>
                      <a:pt x="85839" y="32642"/>
                      <a:pt x="95831" y="36119"/>
                    </a:cubicBezTo>
                    <a:lnTo>
                      <a:pt x="120901" y="11040"/>
                    </a:lnTo>
                    <a:close/>
                  </a:path>
                </a:pathLst>
              </a:custGeom>
              <a:grpFill/>
              <a:ln w="9525" cap="flat">
                <a:noFill/>
                <a:prstDash val="solid"/>
                <a:miter/>
              </a:ln>
            </p:spPr>
            <p:txBody>
              <a:bodyPr rtlCol="0" anchor="ctr"/>
              <a:lstStyle/>
              <a:p>
                <a:endParaRPr lang="en-GB"/>
              </a:p>
            </p:txBody>
          </p:sp>
          <p:sp>
            <p:nvSpPr>
              <p:cNvPr id="21" name="Freeform: Shape 20">
                <a:extLst>
                  <a:ext uri="{FF2B5EF4-FFF2-40B4-BE49-F238E27FC236}">
                    <a16:creationId xmlns:a16="http://schemas.microsoft.com/office/drawing/2014/main" id="{AD79E83B-6BD1-D175-C084-AA66A621B67B}"/>
                  </a:ext>
                </a:extLst>
              </p:cNvPr>
              <p:cNvSpPr/>
              <p:nvPr/>
            </p:nvSpPr>
            <p:spPr>
              <a:xfrm>
                <a:off x="7886070" y="1620535"/>
                <a:ext cx="269121" cy="269130"/>
              </a:xfrm>
              <a:custGeom>
                <a:avLst/>
                <a:gdLst>
                  <a:gd name="connsiteX0" fmla="*/ 214180 w 269121"/>
                  <a:gd name="connsiteY0" fmla="*/ 26090 h 269130"/>
                  <a:gd name="connsiteX1" fmla="*/ 26090 w 269121"/>
                  <a:gd name="connsiteY1" fmla="*/ 54950 h 269130"/>
                  <a:gd name="connsiteX2" fmla="*/ 54950 w 269121"/>
                  <a:gd name="connsiteY2" fmla="*/ 243041 h 269130"/>
                  <a:gd name="connsiteX3" fmla="*/ 243041 w 269121"/>
                  <a:gd name="connsiteY3" fmla="*/ 214180 h 269130"/>
                  <a:gd name="connsiteX4" fmla="*/ 243060 w 269121"/>
                  <a:gd name="connsiteY4" fmla="*/ 54979 h 269130"/>
                  <a:gd name="connsiteX5" fmla="*/ 214247 w 269121"/>
                  <a:gd name="connsiteY5" fmla="*/ 83830 h 269130"/>
                  <a:gd name="connsiteX6" fmla="*/ 228924 w 269121"/>
                  <a:gd name="connsiteY6" fmla="*/ 134065 h 269130"/>
                  <a:gd name="connsiteX7" fmla="*/ 135113 w 269121"/>
                  <a:gd name="connsiteY7" fmla="*/ 227877 h 269130"/>
                  <a:gd name="connsiteX8" fmla="*/ 41301 w 269121"/>
                  <a:gd name="connsiteY8" fmla="*/ 134065 h 269130"/>
                  <a:gd name="connsiteX9" fmla="*/ 135113 w 269121"/>
                  <a:gd name="connsiteY9" fmla="*/ 40253 h 269130"/>
                  <a:gd name="connsiteX10" fmla="*/ 185367 w 269121"/>
                  <a:gd name="connsiteY10" fmla="*/ 54950 h 269130"/>
                  <a:gd name="connsiteX11" fmla="*/ 214180 w 269121"/>
                  <a:gd name="connsiteY11" fmla="*/ 26090 h 2691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9121" h="269130">
                    <a:moveTo>
                      <a:pt x="214180" y="26090"/>
                    </a:moveTo>
                    <a:cubicBezTo>
                      <a:pt x="154268" y="-17878"/>
                      <a:pt x="70057" y="-4962"/>
                      <a:pt x="26090" y="54950"/>
                    </a:cubicBezTo>
                    <a:cubicBezTo>
                      <a:pt x="-17878" y="114863"/>
                      <a:pt x="-4962" y="199073"/>
                      <a:pt x="54950" y="243041"/>
                    </a:cubicBezTo>
                    <a:cubicBezTo>
                      <a:pt x="114863" y="287008"/>
                      <a:pt x="199073" y="274092"/>
                      <a:pt x="243041" y="214180"/>
                    </a:cubicBezTo>
                    <a:cubicBezTo>
                      <a:pt x="277807" y="166812"/>
                      <a:pt x="277817" y="102356"/>
                      <a:pt x="243060" y="54979"/>
                    </a:cubicBezTo>
                    <a:lnTo>
                      <a:pt x="214247" y="83830"/>
                    </a:lnTo>
                    <a:cubicBezTo>
                      <a:pt x="223867" y="98813"/>
                      <a:pt x="228953" y="116253"/>
                      <a:pt x="228924" y="134065"/>
                    </a:cubicBezTo>
                    <a:cubicBezTo>
                      <a:pt x="228924" y="185881"/>
                      <a:pt x="186919" y="227877"/>
                      <a:pt x="135113" y="227877"/>
                    </a:cubicBezTo>
                    <a:cubicBezTo>
                      <a:pt x="83306" y="227877"/>
                      <a:pt x="41301" y="185872"/>
                      <a:pt x="41301" y="134065"/>
                    </a:cubicBezTo>
                    <a:cubicBezTo>
                      <a:pt x="41301" y="82249"/>
                      <a:pt x="83306" y="40253"/>
                      <a:pt x="135113" y="40253"/>
                    </a:cubicBezTo>
                    <a:cubicBezTo>
                      <a:pt x="152934" y="40225"/>
                      <a:pt x="170375" y="45321"/>
                      <a:pt x="185367" y="54950"/>
                    </a:cubicBezTo>
                    <a:lnTo>
                      <a:pt x="214180" y="26090"/>
                    </a:lnTo>
                    <a:close/>
                  </a:path>
                </a:pathLst>
              </a:custGeom>
              <a:grpFill/>
              <a:ln w="9525" cap="flat">
                <a:noFill/>
                <a:prstDash val="solid"/>
                <a:miter/>
              </a:ln>
            </p:spPr>
            <p:txBody>
              <a:bodyPr rtlCol="0" anchor="ctr"/>
              <a:lstStyle/>
              <a:p>
                <a:endParaRPr lang="en-GB"/>
              </a:p>
            </p:txBody>
          </p:sp>
        </p:grpSp>
        <p:sp>
          <p:nvSpPr>
            <p:cNvPr id="23" name="Freeform: Shape 22">
              <a:extLst>
                <a:ext uri="{FF2B5EF4-FFF2-40B4-BE49-F238E27FC236}">
                  <a16:creationId xmlns:a16="http://schemas.microsoft.com/office/drawing/2014/main" id="{2E41D6EF-B0A1-927C-AC6A-06E8DFCFB0A4}"/>
                </a:ext>
              </a:extLst>
            </p:cNvPr>
            <p:cNvSpPr/>
            <p:nvPr/>
          </p:nvSpPr>
          <p:spPr>
            <a:xfrm>
              <a:off x="6859885" y="2323723"/>
              <a:ext cx="4816178" cy="1164783"/>
            </a:xfrm>
            <a:custGeom>
              <a:avLst/>
              <a:gdLst>
                <a:gd name="connsiteX0" fmla="*/ 3676031 w 3676030"/>
                <a:gd name="connsiteY0" fmla="*/ 518703 h 1037396"/>
                <a:gd name="connsiteX1" fmla="*/ 3676031 w 3676030"/>
                <a:gd name="connsiteY1" fmla="*/ 518703 h 1037396"/>
                <a:gd name="connsiteX2" fmla="*/ 3157337 w 3676030"/>
                <a:gd name="connsiteY2" fmla="*/ 1037396 h 1037396"/>
                <a:gd name="connsiteX3" fmla="*/ 86 w 3676030"/>
                <a:gd name="connsiteY3" fmla="*/ 1037396 h 1037396"/>
                <a:gd name="connsiteX4" fmla="*/ 21174 w 3676030"/>
                <a:gd name="connsiteY4" fmla="*/ 1025233 h 1037396"/>
                <a:gd name="connsiteX5" fmla="*/ 161392 w 3676030"/>
                <a:gd name="connsiteY5" fmla="*/ 782631 h 1037396"/>
                <a:gd name="connsiteX6" fmla="*/ 161392 w 3676030"/>
                <a:gd name="connsiteY6" fmla="*/ 254756 h 1037396"/>
                <a:gd name="connsiteX7" fmla="*/ 21346 w 3676030"/>
                <a:gd name="connsiteY7" fmla="*/ 12325 h 1037396"/>
                <a:gd name="connsiteX8" fmla="*/ 0 w 3676030"/>
                <a:gd name="connsiteY8" fmla="*/ 0 h 1037396"/>
                <a:gd name="connsiteX9" fmla="*/ 3157337 w 3676030"/>
                <a:gd name="connsiteY9" fmla="*/ 0 h 1037396"/>
                <a:gd name="connsiteX10" fmla="*/ 3676031 w 3676030"/>
                <a:gd name="connsiteY10" fmla="*/ 518703 h 10373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676030" h="1037396">
                  <a:moveTo>
                    <a:pt x="3676031" y="518703"/>
                  </a:moveTo>
                  <a:lnTo>
                    <a:pt x="3676031" y="518703"/>
                  </a:lnTo>
                  <a:cubicBezTo>
                    <a:pt x="3676031" y="805167"/>
                    <a:pt x="3443802" y="1037396"/>
                    <a:pt x="3157337" y="1037396"/>
                  </a:cubicBezTo>
                  <a:lnTo>
                    <a:pt x="86" y="1037396"/>
                  </a:lnTo>
                  <a:lnTo>
                    <a:pt x="21174" y="1025233"/>
                  </a:lnTo>
                  <a:cubicBezTo>
                    <a:pt x="107652" y="975493"/>
                    <a:pt x="161392" y="882548"/>
                    <a:pt x="161392" y="782631"/>
                  </a:cubicBezTo>
                  <a:lnTo>
                    <a:pt x="161392" y="254756"/>
                  </a:lnTo>
                  <a:cubicBezTo>
                    <a:pt x="161392" y="154839"/>
                    <a:pt x="107652" y="61903"/>
                    <a:pt x="21346" y="12325"/>
                  </a:cubicBezTo>
                  <a:lnTo>
                    <a:pt x="0" y="0"/>
                  </a:lnTo>
                  <a:lnTo>
                    <a:pt x="3157337" y="0"/>
                  </a:lnTo>
                  <a:cubicBezTo>
                    <a:pt x="3443802" y="10"/>
                    <a:pt x="3676031" y="232238"/>
                    <a:pt x="3676031" y="518703"/>
                  </a:cubicBezTo>
                  <a:close/>
                </a:path>
              </a:pathLst>
            </a:custGeom>
            <a:solidFill>
              <a:schemeClr val="tx1"/>
            </a:solidFill>
            <a:ln w="9525" cap="flat">
              <a:noFill/>
              <a:prstDash val="solid"/>
              <a:miter/>
            </a:ln>
          </p:spPr>
          <p:txBody>
            <a:bodyPr rtlCol="0" anchor="ctr"/>
            <a:lstStyle/>
            <a:p>
              <a:endParaRPr lang="en-GB"/>
            </a:p>
          </p:txBody>
        </p:sp>
        <p:sp>
          <p:nvSpPr>
            <p:cNvPr id="24" name="Freeform: Shape 23">
              <a:extLst>
                <a:ext uri="{FF2B5EF4-FFF2-40B4-BE49-F238E27FC236}">
                  <a16:creationId xmlns:a16="http://schemas.microsoft.com/office/drawing/2014/main" id="{E556E78A-0ADD-76FC-69E0-BD52447A6A32}"/>
                </a:ext>
              </a:extLst>
            </p:cNvPr>
            <p:cNvSpPr/>
            <p:nvPr/>
          </p:nvSpPr>
          <p:spPr>
            <a:xfrm>
              <a:off x="5604988" y="2231080"/>
              <a:ext cx="1216716" cy="1350090"/>
            </a:xfrm>
            <a:custGeom>
              <a:avLst/>
              <a:gdLst>
                <a:gd name="connsiteX0" fmla="*/ 1083650 w 1083649"/>
                <a:gd name="connsiteY0" fmla="*/ 379367 h 1202436"/>
                <a:gd name="connsiteX1" fmla="*/ 1083650 w 1083649"/>
                <a:gd name="connsiteY1" fmla="*/ 823070 h 1202436"/>
                <a:gd name="connsiteX2" fmla="*/ 1004821 w 1083649"/>
                <a:gd name="connsiteY2" fmla="*/ 959458 h 1202436"/>
                <a:gd name="connsiteX3" fmla="*/ 620563 w 1083649"/>
                <a:gd name="connsiteY3" fmla="*/ 1181391 h 1202436"/>
                <a:gd name="connsiteX4" fmla="*/ 463086 w 1083649"/>
                <a:gd name="connsiteY4" fmla="*/ 1181391 h 1202436"/>
                <a:gd name="connsiteX5" fmla="*/ 78829 w 1083649"/>
                <a:gd name="connsiteY5" fmla="*/ 959458 h 1202436"/>
                <a:gd name="connsiteX6" fmla="*/ 0 w 1083649"/>
                <a:gd name="connsiteY6" fmla="*/ 823070 h 1202436"/>
                <a:gd name="connsiteX7" fmla="*/ 0 w 1083649"/>
                <a:gd name="connsiteY7" fmla="*/ 379367 h 1202436"/>
                <a:gd name="connsiteX8" fmla="*/ 78829 w 1083649"/>
                <a:gd name="connsiteY8" fmla="*/ 242978 h 1202436"/>
                <a:gd name="connsiteX9" fmla="*/ 463086 w 1083649"/>
                <a:gd name="connsiteY9" fmla="*/ 21045 h 1202436"/>
                <a:gd name="connsiteX10" fmla="*/ 620563 w 1083649"/>
                <a:gd name="connsiteY10" fmla="*/ 21045 h 1202436"/>
                <a:gd name="connsiteX11" fmla="*/ 1004821 w 1083649"/>
                <a:gd name="connsiteY11" fmla="*/ 242978 h 1202436"/>
                <a:gd name="connsiteX12" fmla="*/ 1083650 w 1083649"/>
                <a:gd name="connsiteY12" fmla="*/ 379367 h 12024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83649" h="1202436">
                  <a:moveTo>
                    <a:pt x="1083650" y="379367"/>
                  </a:moveTo>
                  <a:lnTo>
                    <a:pt x="1083650" y="823070"/>
                  </a:lnTo>
                  <a:cubicBezTo>
                    <a:pt x="1083650" y="879362"/>
                    <a:pt x="1053637" y="931398"/>
                    <a:pt x="1004821" y="959458"/>
                  </a:cubicBezTo>
                  <a:lnTo>
                    <a:pt x="620563" y="1181391"/>
                  </a:lnTo>
                  <a:cubicBezTo>
                    <a:pt x="571843" y="1209451"/>
                    <a:pt x="511807" y="1209451"/>
                    <a:pt x="463086" y="1181391"/>
                  </a:cubicBezTo>
                  <a:lnTo>
                    <a:pt x="78829" y="959458"/>
                  </a:lnTo>
                  <a:cubicBezTo>
                    <a:pt x="30023" y="931398"/>
                    <a:pt x="0" y="879353"/>
                    <a:pt x="0" y="823070"/>
                  </a:cubicBezTo>
                  <a:lnTo>
                    <a:pt x="0" y="379367"/>
                  </a:lnTo>
                  <a:cubicBezTo>
                    <a:pt x="0" y="323074"/>
                    <a:pt x="30013" y="271039"/>
                    <a:pt x="78829" y="242978"/>
                  </a:cubicBezTo>
                  <a:lnTo>
                    <a:pt x="463086" y="21045"/>
                  </a:lnTo>
                  <a:cubicBezTo>
                    <a:pt x="511807" y="-7015"/>
                    <a:pt x="571843" y="-7015"/>
                    <a:pt x="620563" y="21045"/>
                  </a:cubicBezTo>
                  <a:lnTo>
                    <a:pt x="1004821" y="242978"/>
                  </a:lnTo>
                  <a:cubicBezTo>
                    <a:pt x="1053627" y="271029"/>
                    <a:pt x="1083650" y="323074"/>
                    <a:pt x="1083650" y="379367"/>
                  </a:cubicBezTo>
                  <a:close/>
                </a:path>
              </a:pathLst>
            </a:custGeom>
            <a:gradFill>
              <a:gsLst>
                <a:gs pos="240">
                  <a:schemeClr val="bg1"/>
                </a:gs>
                <a:gs pos="100000">
                  <a:schemeClr val="bg1"/>
                </a:gs>
              </a:gsLst>
              <a:lin ang="0" scaled="1"/>
            </a:gradFill>
            <a:ln w="9525" cap="flat">
              <a:noFill/>
              <a:prstDash val="solid"/>
              <a:miter/>
            </a:ln>
          </p:spPr>
          <p:txBody>
            <a:bodyPr rtlCol="0" anchor="ctr"/>
            <a:lstStyle/>
            <a:p>
              <a:endParaRPr lang="en-GB"/>
            </a:p>
          </p:txBody>
        </p:sp>
        <p:sp>
          <p:nvSpPr>
            <p:cNvPr id="25" name="Freeform: Shape 24">
              <a:extLst>
                <a:ext uri="{FF2B5EF4-FFF2-40B4-BE49-F238E27FC236}">
                  <a16:creationId xmlns:a16="http://schemas.microsoft.com/office/drawing/2014/main" id="{FF86B903-0E6B-D6E1-FAAE-B4535B1831B2}"/>
                </a:ext>
              </a:extLst>
            </p:cNvPr>
            <p:cNvSpPr/>
            <p:nvPr/>
          </p:nvSpPr>
          <p:spPr>
            <a:xfrm>
              <a:off x="5442857" y="2056415"/>
              <a:ext cx="1540967" cy="1699425"/>
            </a:xfrm>
            <a:custGeom>
              <a:avLst/>
              <a:gdLst>
                <a:gd name="connsiteX0" fmla="*/ 686200 w 1372438"/>
                <a:gd name="connsiteY0" fmla="*/ 1513567 h 1513566"/>
                <a:gd name="connsiteX1" fmla="*/ 571786 w 1372438"/>
                <a:gd name="connsiteY1" fmla="*/ 1483077 h 1513566"/>
                <a:gd name="connsiteX2" fmla="*/ 114567 w 1372438"/>
                <a:gd name="connsiteY2" fmla="*/ 1219006 h 1513566"/>
                <a:gd name="connsiteX3" fmla="*/ 0 w 1372438"/>
                <a:gd name="connsiteY3" fmla="*/ 1020724 h 1513566"/>
                <a:gd name="connsiteX4" fmla="*/ 0 w 1372438"/>
                <a:gd name="connsiteY4" fmla="*/ 492839 h 1513566"/>
                <a:gd name="connsiteX5" fmla="*/ 114643 w 1372438"/>
                <a:gd name="connsiteY5" fmla="*/ 294519 h 1513566"/>
                <a:gd name="connsiteX6" fmla="*/ 571748 w 1372438"/>
                <a:gd name="connsiteY6" fmla="*/ 30515 h 1513566"/>
                <a:gd name="connsiteX7" fmla="*/ 800653 w 1372438"/>
                <a:gd name="connsiteY7" fmla="*/ 30486 h 1513566"/>
                <a:gd name="connsiteX8" fmla="*/ 1257872 w 1372438"/>
                <a:gd name="connsiteY8" fmla="*/ 294557 h 1513566"/>
                <a:gd name="connsiteX9" fmla="*/ 1372438 w 1372438"/>
                <a:gd name="connsiteY9" fmla="*/ 492839 h 1513566"/>
                <a:gd name="connsiteX10" fmla="*/ 1372438 w 1372438"/>
                <a:gd name="connsiteY10" fmla="*/ 1020724 h 1513566"/>
                <a:gd name="connsiteX11" fmla="*/ 1257795 w 1372438"/>
                <a:gd name="connsiteY11" fmla="*/ 1219044 h 1513566"/>
                <a:gd name="connsiteX12" fmla="*/ 800691 w 1372438"/>
                <a:gd name="connsiteY12" fmla="*/ 1483048 h 1513566"/>
                <a:gd name="connsiteX13" fmla="*/ 686200 w 1372438"/>
                <a:gd name="connsiteY13" fmla="*/ 1513567 h 1513566"/>
                <a:gd name="connsiteX14" fmla="*/ 686238 w 1372438"/>
                <a:gd name="connsiteY14" fmla="*/ 83121 h 1513566"/>
                <a:gd name="connsiteX15" fmla="*/ 613296 w 1372438"/>
                <a:gd name="connsiteY15" fmla="*/ 102552 h 1513566"/>
                <a:gd name="connsiteX16" fmla="*/ 156172 w 1372438"/>
                <a:gd name="connsiteY16" fmla="*/ 366576 h 1513566"/>
                <a:gd name="connsiteX17" fmla="*/ 83172 w 1372438"/>
                <a:gd name="connsiteY17" fmla="*/ 492839 h 1513566"/>
                <a:gd name="connsiteX18" fmla="*/ 83172 w 1372438"/>
                <a:gd name="connsiteY18" fmla="*/ 1020724 h 1513566"/>
                <a:gd name="connsiteX19" fmla="*/ 156096 w 1372438"/>
                <a:gd name="connsiteY19" fmla="*/ 1146940 h 1513566"/>
                <a:gd name="connsiteX20" fmla="*/ 613343 w 1372438"/>
                <a:gd name="connsiteY20" fmla="*/ 1411030 h 1513566"/>
                <a:gd name="connsiteX21" fmla="*/ 759143 w 1372438"/>
                <a:gd name="connsiteY21" fmla="*/ 1411001 h 1513566"/>
                <a:gd name="connsiteX22" fmla="*/ 1216266 w 1372438"/>
                <a:gd name="connsiteY22" fmla="*/ 1146978 h 1513566"/>
                <a:gd name="connsiteX23" fmla="*/ 1289266 w 1372438"/>
                <a:gd name="connsiteY23" fmla="*/ 1020714 h 1513566"/>
                <a:gd name="connsiteX24" fmla="*/ 1289266 w 1372438"/>
                <a:gd name="connsiteY24" fmla="*/ 492829 h 1513566"/>
                <a:gd name="connsiteX25" fmla="*/ 1216343 w 1372438"/>
                <a:gd name="connsiteY25" fmla="*/ 366614 h 1513566"/>
                <a:gd name="connsiteX26" fmla="*/ 759095 w 1372438"/>
                <a:gd name="connsiteY26" fmla="*/ 102523 h 1513566"/>
                <a:gd name="connsiteX27" fmla="*/ 686238 w 1372438"/>
                <a:gd name="connsiteY27" fmla="*/ 83121 h 15135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372438" h="1513566">
                  <a:moveTo>
                    <a:pt x="686200" y="1513567"/>
                  </a:moveTo>
                  <a:cubicBezTo>
                    <a:pt x="646633" y="1513567"/>
                    <a:pt x="607066" y="1503403"/>
                    <a:pt x="571786" y="1483077"/>
                  </a:cubicBezTo>
                  <a:lnTo>
                    <a:pt x="114567" y="1219006"/>
                  </a:lnTo>
                  <a:cubicBezTo>
                    <a:pt x="43929" y="1178391"/>
                    <a:pt x="0" y="1102391"/>
                    <a:pt x="0" y="1020724"/>
                  </a:cubicBezTo>
                  <a:lnTo>
                    <a:pt x="0" y="492839"/>
                  </a:lnTo>
                  <a:cubicBezTo>
                    <a:pt x="0" y="411162"/>
                    <a:pt x="43929" y="335172"/>
                    <a:pt x="114643" y="294519"/>
                  </a:cubicBezTo>
                  <a:lnTo>
                    <a:pt x="571748" y="30515"/>
                  </a:lnTo>
                  <a:cubicBezTo>
                    <a:pt x="642385" y="-10167"/>
                    <a:pt x="730072" y="-10167"/>
                    <a:pt x="800653" y="30486"/>
                  </a:cubicBezTo>
                  <a:lnTo>
                    <a:pt x="1257872" y="294557"/>
                  </a:lnTo>
                  <a:cubicBezTo>
                    <a:pt x="1328509" y="335172"/>
                    <a:pt x="1372438" y="411162"/>
                    <a:pt x="1372438" y="492839"/>
                  </a:cubicBezTo>
                  <a:lnTo>
                    <a:pt x="1372438" y="1020724"/>
                  </a:lnTo>
                  <a:cubicBezTo>
                    <a:pt x="1372438" y="1102391"/>
                    <a:pt x="1328509" y="1178391"/>
                    <a:pt x="1257795" y="1219044"/>
                  </a:cubicBezTo>
                  <a:lnTo>
                    <a:pt x="800691" y="1483048"/>
                  </a:lnTo>
                  <a:cubicBezTo>
                    <a:pt x="765372" y="1503394"/>
                    <a:pt x="725786" y="1513567"/>
                    <a:pt x="686200" y="1513567"/>
                  </a:cubicBezTo>
                  <a:close/>
                  <a:moveTo>
                    <a:pt x="686238" y="83121"/>
                  </a:moveTo>
                  <a:cubicBezTo>
                    <a:pt x="661016" y="83121"/>
                    <a:pt x="635794" y="89598"/>
                    <a:pt x="613296" y="102552"/>
                  </a:cubicBezTo>
                  <a:lnTo>
                    <a:pt x="156172" y="366576"/>
                  </a:lnTo>
                  <a:cubicBezTo>
                    <a:pt x="111119" y="392474"/>
                    <a:pt x="83172" y="440842"/>
                    <a:pt x="83172" y="492839"/>
                  </a:cubicBezTo>
                  <a:lnTo>
                    <a:pt x="83172" y="1020724"/>
                  </a:lnTo>
                  <a:cubicBezTo>
                    <a:pt x="83172" y="1072712"/>
                    <a:pt x="111109" y="1121080"/>
                    <a:pt x="156096" y="1146940"/>
                  </a:cubicBezTo>
                  <a:lnTo>
                    <a:pt x="613343" y="1411030"/>
                  </a:lnTo>
                  <a:cubicBezTo>
                    <a:pt x="658282" y="1436909"/>
                    <a:pt x="714165" y="1436909"/>
                    <a:pt x="759143" y="1411001"/>
                  </a:cubicBezTo>
                  <a:lnTo>
                    <a:pt x="1216266" y="1146978"/>
                  </a:lnTo>
                  <a:cubicBezTo>
                    <a:pt x="1261320" y="1121080"/>
                    <a:pt x="1289266" y="1072712"/>
                    <a:pt x="1289266" y="1020714"/>
                  </a:cubicBezTo>
                  <a:lnTo>
                    <a:pt x="1289266" y="492829"/>
                  </a:lnTo>
                  <a:cubicBezTo>
                    <a:pt x="1289266" y="440832"/>
                    <a:pt x="1261329" y="392474"/>
                    <a:pt x="1216343" y="366614"/>
                  </a:cubicBezTo>
                  <a:lnTo>
                    <a:pt x="759095" y="102523"/>
                  </a:lnTo>
                  <a:cubicBezTo>
                    <a:pt x="736635" y="89589"/>
                    <a:pt x="711441" y="83121"/>
                    <a:pt x="686238" y="83121"/>
                  </a:cubicBezTo>
                  <a:close/>
                </a:path>
              </a:pathLst>
            </a:custGeom>
            <a:solidFill>
              <a:srgbClr val="FFC000"/>
            </a:solidFill>
            <a:ln w="9525" cap="flat">
              <a:noFill/>
              <a:prstDash val="solid"/>
              <a:miter/>
            </a:ln>
          </p:spPr>
          <p:txBody>
            <a:bodyPr rtlCol="0" anchor="ctr"/>
            <a:lstStyle/>
            <a:p>
              <a:endParaRPr lang="en-GB"/>
            </a:p>
          </p:txBody>
        </p:sp>
        <p:sp>
          <p:nvSpPr>
            <p:cNvPr id="26" name="TextBox 25">
              <a:extLst>
                <a:ext uri="{FF2B5EF4-FFF2-40B4-BE49-F238E27FC236}">
                  <a16:creationId xmlns:a16="http://schemas.microsoft.com/office/drawing/2014/main" id="{2892840D-9932-32A1-CF86-69CBB510E096}"/>
                </a:ext>
              </a:extLst>
            </p:cNvPr>
            <p:cNvSpPr txBox="1"/>
            <p:nvPr/>
          </p:nvSpPr>
          <p:spPr>
            <a:xfrm>
              <a:off x="5788164" y="2607619"/>
              <a:ext cx="761747" cy="715581"/>
            </a:xfrm>
            <a:prstGeom prst="rect">
              <a:avLst/>
            </a:prstGeom>
            <a:noFill/>
          </p:spPr>
          <p:txBody>
            <a:bodyPr wrap="none" rtlCol="0">
              <a:spAutoFit/>
            </a:bodyPr>
            <a:lstStyle/>
            <a:p>
              <a:pPr algn="l"/>
              <a:r>
                <a:rPr lang="en-GB" sz="4050" spc="0" baseline="0">
                  <a:ln/>
                  <a:latin typeface="Arial"/>
                  <a:cs typeface="Arial"/>
                  <a:sym typeface="Arial"/>
                  <a:rtl val="0"/>
                </a:rPr>
                <a:t>02</a:t>
              </a:r>
            </a:p>
          </p:txBody>
        </p:sp>
        <p:sp>
          <p:nvSpPr>
            <p:cNvPr id="27" name="TextBox 26">
              <a:extLst>
                <a:ext uri="{FF2B5EF4-FFF2-40B4-BE49-F238E27FC236}">
                  <a16:creationId xmlns:a16="http://schemas.microsoft.com/office/drawing/2014/main" id="{1394BB07-FE6C-E6DE-8C22-31B18294D407}"/>
                </a:ext>
              </a:extLst>
            </p:cNvPr>
            <p:cNvSpPr txBox="1"/>
            <p:nvPr/>
          </p:nvSpPr>
          <p:spPr>
            <a:xfrm>
              <a:off x="5928196" y="2505707"/>
              <a:ext cx="184731" cy="253916"/>
            </a:xfrm>
            <a:prstGeom prst="rect">
              <a:avLst/>
            </a:prstGeom>
            <a:noFill/>
          </p:spPr>
          <p:txBody>
            <a:bodyPr wrap="none" rtlCol="0">
              <a:spAutoFit/>
            </a:bodyPr>
            <a:lstStyle/>
            <a:p>
              <a:pPr algn="l"/>
              <a:endParaRPr lang="en-GB" sz="1050" spc="0" baseline="0" dirty="0">
                <a:ln/>
                <a:solidFill>
                  <a:srgbClr val="FFFFFF"/>
                </a:solidFill>
                <a:latin typeface="Arial"/>
                <a:cs typeface="Arial"/>
                <a:sym typeface="Arial"/>
                <a:rtl val="0"/>
              </a:endParaRPr>
            </a:p>
          </p:txBody>
        </p:sp>
        <p:sp>
          <p:nvSpPr>
            <p:cNvPr id="34" name="Freeform: Shape 33">
              <a:extLst>
                <a:ext uri="{FF2B5EF4-FFF2-40B4-BE49-F238E27FC236}">
                  <a16:creationId xmlns:a16="http://schemas.microsoft.com/office/drawing/2014/main" id="{456EE7AF-10A0-2B60-6ED7-AE2CBDCE95DA}"/>
                </a:ext>
              </a:extLst>
            </p:cNvPr>
            <p:cNvSpPr/>
            <p:nvPr/>
          </p:nvSpPr>
          <p:spPr>
            <a:xfrm>
              <a:off x="6859884" y="4203624"/>
              <a:ext cx="4816177" cy="1164772"/>
            </a:xfrm>
            <a:custGeom>
              <a:avLst/>
              <a:gdLst>
                <a:gd name="connsiteX0" fmla="*/ 3676031 w 3676030"/>
                <a:gd name="connsiteY0" fmla="*/ 518693 h 1037386"/>
                <a:gd name="connsiteX1" fmla="*/ 3676031 w 3676030"/>
                <a:gd name="connsiteY1" fmla="*/ 518693 h 1037386"/>
                <a:gd name="connsiteX2" fmla="*/ 3157337 w 3676030"/>
                <a:gd name="connsiteY2" fmla="*/ 1037387 h 1037386"/>
                <a:gd name="connsiteX3" fmla="*/ 86 w 3676030"/>
                <a:gd name="connsiteY3" fmla="*/ 1037387 h 1037386"/>
                <a:gd name="connsiteX4" fmla="*/ 21174 w 3676030"/>
                <a:gd name="connsiteY4" fmla="*/ 1025223 h 1037386"/>
                <a:gd name="connsiteX5" fmla="*/ 161392 w 3676030"/>
                <a:gd name="connsiteY5" fmla="*/ 782631 h 1037386"/>
                <a:gd name="connsiteX6" fmla="*/ 161392 w 3676030"/>
                <a:gd name="connsiteY6" fmla="*/ 254756 h 1037386"/>
                <a:gd name="connsiteX7" fmla="*/ 21346 w 3676030"/>
                <a:gd name="connsiteY7" fmla="*/ 12325 h 1037386"/>
                <a:gd name="connsiteX8" fmla="*/ 0 w 3676030"/>
                <a:gd name="connsiteY8" fmla="*/ 0 h 1037386"/>
                <a:gd name="connsiteX9" fmla="*/ 3157337 w 3676030"/>
                <a:gd name="connsiteY9" fmla="*/ 0 h 1037386"/>
                <a:gd name="connsiteX10" fmla="*/ 3676031 w 3676030"/>
                <a:gd name="connsiteY10" fmla="*/ 518693 h 10373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676030" h="1037386">
                  <a:moveTo>
                    <a:pt x="3676031" y="518693"/>
                  </a:moveTo>
                  <a:lnTo>
                    <a:pt x="3676031" y="518693"/>
                  </a:lnTo>
                  <a:cubicBezTo>
                    <a:pt x="3676031" y="805158"/>
                    <a:pt x="3443802" y="1037387"/>
                    <a:pt x="3157337" y="1037387"/>
                  </a:cubicBezTo>
                  <a:lnTo>
                    <a:pt x="86" y="1037387"/>
                  </a:lnTo>
                  <a:lnTo>
                    <a:pt x="21174" y="1025223"/>
                  </a:lnTo>
                  <a:cubicBezTo>
                    <a:pt x="107652" y="975484"/>
                    <a:pt x="161392" y="882539"/>
                    <a:pt x="161392" y="782631"/>
                  </a:cubicBezTo>
                  <a:lnTo>
                    <a:pt x="161392" y="254756"/>
                  </a:lnTo>
                  <a:cubicBezTo>
                    <a:pt x="161392" y="154839"/>
                    <a:pt x="107652" y="61903"/>
                    <a:pt x="21346" y="12325"/>
                  </a:cubicBezTo>
                  <a:lnTo>
                    <a:pt x="0" y="0"/>
                  </a:lnTo>
                  <a:lnTo>
                    <a:pt x="3157337" y="0"/>
                  </a:lnTo>
                  <a:cubicBezTo>
                    <a:pt x="3443802" y="0"/>
                    <a:pt x="3676031" y="232229"/>
                    <a:pt x="3676031" y="518693"/>
                  </a:cubicBezTo>
                  <a:close/>
                </a:path>
              </a:pathLst>
            </a:custGeom>
            <a:solidFill>
              <a:schemeClr val="tx1"/>
            </a:solidFill>
            <a:ln w="9525" cap="flat">
              <a:noFill/>
              <a:prstDash val="solid"/>
              <a:miter/>
            </a:ln>
          </p:spPr>
          <p:txBody>
            <a:bodyPr rtlCol="0" anchor="ctr"/>
            <a:lstStyle/>
            <a:p>
              <a:endParaRPr lang="en-GB"/>
            </a:p>
          </p:txBody>
        </p:sp>
        <p:sp>
          <p:nvSpPr>
            <p:cNvPr id="35" name="Freeform: Shape 34">
              <a:extLst>
                <a:ext uri="{FF2B5EF4-FFF2-40B4-BE49-F238E27FC236}">
                  <a16:creationId xmlns:a16="http://schemas.microsoft.com/office/drawing/2014/main" id="{74FCA631-ABE8-24AA-235B-25EE82D53F3A}"/>
                </a:ext>
              </a:extLst>
            </p:cNvPr>
            <p:cNvSpPr/>
            <p:nvPr/>
          </p:nvSpPr>
          <p:spPr>
            <a:xfrm>
              <a:off x="5604988" y="4110970"/>
              <a:ext cx="1216716" cy="1350089"/>
            </a:xfrm>
            <a:custGeom>
              <a:avLst/>
              <a:gdLst>
                <a:gd name="connsiteX0" fmla="*/ 1083650 w 1083649"/>
                <a:gd name="connsiteY0" fmla="*/ 379367 h 1202435"/>
                <a:gd name="connsiteX1" fmla="*/ 1083650 w 1083649"/>
                <a:gd name="connsiteY1" fmla="*/ 823070 h 1202435"/>
                <a:gd name="connsiteX2" fmla="*/ 1004821 w 1083649"/>
                <a:gd name="connsiteY2" fmla="*/ 959458 h 1202435"/>
                <a:gd name="connsiteX3" fmla="*/ 620563 w 1083649"/>
                <a:gd name="connsiteY3" fmla="*/ 1181391 h 1202435"/>
                <a:gd name="connsiteX4" fmla="*/ 463086 w 1083649"/>
                <a:gd name="connsiteY4" fmla="*/ 1181391 h 1202435"/>
                <a:gd name="connsiteX5" fmla="*/ 78829 w 1083649"/>
                <a:gd name="connsiteY5" fmla="*/ 959458 h 1202435"/>
                <a:gd name="connsiteX6" fmla="*/ 0 w 1083649"/>
                <a:gd name="connsiteY6" fmla="*/ 823070 h 1202435"/>
                <a:gd name="connsiteX7" fmla="*/ 0 w 1083649"/>
                <a:gd name="connsiteY7" fmla="*/ 379367 h 1202435"/>
                <a:gd name="connsiteX8" fmla="*/ 78829 w 1083649"/>
                <a:gd name="connsiteY8" fmla="*/ 242978 h 1202435"/>
                <a:gd name="connsiteX9" fmla="*/ 463086 w 1083649"/>
                <a:gd name="connsiteY9" fmla="*/ 21045 h 1202435"/>
                <a:gd name="connsiteX10" fmla="*/ 620563 w 1083649"/>
                <a:gd name="connsiteY10" fmla="*/ 21045 h 1202435"/>
                <a:gd name="connsiteX11" fmla="*/ 1004821 w 1083649"/>
                <a:gd name="connsiteY11" fmla="*/ 242978 h 1202435"/>
                <a:gd name="connsiteX12" fmla="*/ 1083650 w 1083649"/>
                <a:gd name="connsiteY12" fmla="*/ 379367 h 1202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83649" h="1202435">
                  <a:moveTo>
                    <a:pt x="1083650" y="379367"/>
                  </a:moveTo>
                  <a:lnTo>
                    <a:pt x="1083650" y="823070"/>
                  </a:lnTo>
                  <a:cubicBezTo>
                    <a:pt x="1083650" y="879362"/>
                    <a:pt x="1053637" y="931397"/>
                    <a:pt x="1004821" y="959458"/>
                  </a:cubicBezTo>
                  <a:lnTo>
                    <a:pt x="620563" y="1181391"/>
                  </a:lnTo>
                  <a:cubicBezTo>
                    <a:pt x="571843" y="1209451"/>
                    <a:pt x="511807" y="1209451"/>
                    <a:pt x="463086" y="1181391"/>
                  </a:cubicBezTo>
                  <a:lnTo>
                    <a:pt x="78829" y="959458"/>
                  </a:lnTo>
                  <a:cubicBezTo>
                    <a:pt x="30023" y="931397"/>
                    <a:pt x="0" y="879353"/>
                    <a:pt x="0" y="823070"/>
                  </a:cubicBezTo>
                  <a:lnTo>
                    <a:pt x="0" y="379367"/>
                  </a:lnTo>
                  <a:cubicBezTo>
                    <a:pt x="0" y="323074"/>
                    <a:pt x="30013" y="271039"/>
                    <a:pt x="78829" y="242978"/>
                  </a:cubicBezTo>
                  <a:lnTo>
                    <a:pt x="463086" y="21045"/>
                  </a:lnTo>
                  <a:cubicBezTo>
                    <a:pt x="511807" y="-7015"/>
                    <a:pt x="571843" y="-7015"/>
                    <a:pt x="620563" y="21045"/>
                  </a:cubicBezTo>
                  <a:lnTo>
                    <a:pt x="1004821" y="242978"/>
                  </a:lnTo>
                  <a:cubicBezTo>
                    <a:pt x="1053627" y="271039"/>
                    <a:pt x="1083650" y="323074"/>
                    <a:pt x="1083650" y="379367"/>
                  </a:cubicBezTo>
                  <a:close/>
                </a:path>
              </a:pathLst>
            </a:custGeom>
            <a:gradFill>
              <a:gsLst>
                <a:gs pos="240">
                  <a:schemeClr val="bg1"/>
                </a:gs>
                <a:gs pos="100000">
                  <a:schemeClr val="bg1"/>
                </a:gs>
              </a:gsLst>
              <a:lin ang="0" scaled="1"/>
            </a:gradFill>
            <a:ln w="9525" cap="flat">
              <a:noFill/>
              <a:prstDash val="solid"/>
              <a:miter/>
            </a:ln>
          </p:spPr>
          <p:txBody>
            <a:bodyPr rtlCol="0" anchor="ctr"/>
            <a:lstStyle/>
            <a:p>
              <a:endParaRPr lang="en-GB"/>
            </a:p>
          </p:txBody>
        </p:sp>
        <p:sp>
          <p:nvSpPr>
            <p:cNvPr id="36" name="Freeform: Shape 35">
              <a:extLst>
                <a:ext uri="{FF2B5EF4-FFF2-40B4-BE49-F238E27FC236}">
                  <a16:creationId xmlns:a16="http://schemas.microsoft.com/office/drawing/2014/main" id="{863BF1FD-1E9B-73FB-1FE6-4A43D982EFE6}"/>
                </a:ext>
              </a:extLst>
            </p:cNvPr>
            <p:cNvSpPr/>
            <p:nvPr/>
          </p:nvSpPr>
          <p:spPr>
            <a:xfrm>
              <a:off x="5442857" y="3936305"/>
              <a:ext cx="1540968" cy="1699425"/>
            </a:xfrm>
            <a:custGeom>
              <a:avLst/>
              <a:gdLst>
                <a:gd name="connsiteX0" fmla="*/ 686200 w 1372438"/>
                <a:gd name="connsiteY0" fmla="*/ 1513566 h 1513566"/>
                <a:gd name="connsiteX1" fmla="*/ 571786 w 1372438"/>
                <a:gd name="connsiteY1" fmla="*/ 1483077 h 1513566"/>
                <a:gd name="connsiteX2" fmla="*/ 114567 w 1372438"/>
                <a:gd name="connsiteY2" fmla="*/ 1219006 h 1513566"/>
                <a:gd name="connsiteX3" fmla="*/ 0 w 1372438"/>
                <a:gd name="connsiteY3" fmla="*/ 1020724 h 1513566"/>
                <a:gd name="connsiteX4" fmla="*/ 0 w 1372438"/>
                <a:gd name="connsiteY4" fmla="*/ 492839 h 1513566"/>
                <a:gd name="connsiteX5" fmla="*/ 114643 w 1372438"/>
                <a:gd name="connsiteY5" fmla="*/ 294519 h 1513566"/>
                <a:gd name="connsiteX6" fmla="*/ 571748 w 1372438"/>
                <a:gd name="connsiteY6" fmla="*/ 30514 h 1513566"/>
                <a:gd name="connsiteX7" fmla="*/ 800653 w 1372438"/>
                <a:gd name="connsiteY7" fmla="*/ 30486 h 1513566"/>
                <a:gd name="connsiteX8" fmla="*/ 1257872 w 1372438"/>
                <a:gd name="connsiteY8" fmla="*/ 294557 h 1513566"/>
                <a:gd name="connsiteX9" fmla="*/ 1372438 w 1372438"/>
                <a:gd name="connsiteY9" fmla="*/ 492839 h 1513566"/>
                <a:gd name="connsiteX10" fmla="*/ 1372438 w 1372438"/>
                <a:gd name="connsiteY10" fmla="*/ 1020724 h 1513566"/>
                <a:gd name="connsiteX11" fmla="*/ 1257795 w 1372438"/>
                <a:gd name="connsiteY11" fmla="*/ 1219044 h 1513566"/>
                <a:gd name="connsiteX12" fmla="*/ 800691 w 1372438"/>
                <a:gd name="connsiteY12" fmla="*/ 1483049 h 1513566"/>
                <a:gd name="connsiteX13" fmla="*/ 686200 w 1372438"/>
                <a:gd name="connsiteY13" fmla="*/ 1513566 h 1513566"/>
                <a:gd name="connsiteX14" fmla="*/ 686238 w 1372438"/>
                <a:gd name="connsiteY14" fmla="*/ 83130 h 1513566"/>
                <a:gd name="connsiteX15" fmla="*/ 613296 w 1372438"/>
                <a:gd name="connsiteY15" fmla="*/ 102562 h 1513566"/>
                <a:gd name="connsiteX16" fmla="*/ 156172 w 1372438"/>
                <a:gd name="connsiteY16" fmla="*/ 366585 h 1513566"/>
                <a:gd name="connsiteX17" fmla="*/ 83172 w 1372438"/>
                <a:gd name="connsiteY17" fmla="*/ 492848 h 1513566"/>
                <a:gd name="connsiteX18" fmla="*/ 83172 w 1372438"/>
                <a:gd name="connsiteY18" fmla="*/ 1020733 h 1513566"/>
                <a:gd name="connsiteX19" fmla="*/ 156096 w 1372438"/>
                <a:gd name="connsiteY19" fmla="*/ 1146949 h 1513566"/>
                <a:gd name="connsiteX20" fmla="*/ 613343 w 1372438"/>
                <a:gd name="connsiteY20" fmla="*/ 1411040 h 1513566"/>
                <a:gd name="connsiteX21" fmla="*/ 759143 w 1372438"/>
                <a:gd name="connsiteY21" fmla="*/ 1411011 h 1513566"/>
                <a:gd name="connsiteX22" fmla="*/ 1216266 w 1372438"/>
                <a:gd name="connsiteY22" fmla="*/ 1146987 h 1513566"/>
                <a:gd name="connsiteX23" fmla="*/ 1289266 w 1372438"/>
                <a:gd name="connsiteY23" fmla="*/ 1020724 h 1513566"/>
                <a:gd name="connsiteX24" fmla="*/ 1289266 w 1372438"/>
                <a:gd name="connsiteY24" fmla="*/ 492839 h 1513566"/>
                <a:gd name="connsiteX25" fmla="*/ 1216343 w 1372438"/>
                <a:gd name="connsiteY25" fmla="*/ 366623 h 1513566"/>
                <a:gd name="connsiteX26" fmla="*/ 759095 w 1372438"/>
                <a:gd name="connsiteY26" fmla="*/ 102533 h 1513566"/>
                <a:gd name="connsiteX27" fmla="*/ 686238 w 1372438"/>
                <a:gd name="connsiteY27" fmla="*/ 83130 h 15135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372438" h="1513566">
                  <a:moveTo>
                    <a:pt x="686200" y="1513566"/>
                  </a:moveTo>
                  <a:cubicBezTo>
                    <a:pt x="646633" y="1513566"/>
                    <a:pt x="607066" y="1503403"/>
                    <a:pt x="571786" y="1483077"/>
                  </a:cubicBezTo>
                  <a:lnTo>
                    <a:pt x="114567" y="1219006"/>
                  </a:lnTo>
                  <a:cubicBezTo>
                    <a:pt x="43929" y="1178392"/>
                    <a:pt x="0" y="1102392"/>
                    <a:pt x="0" y="1020724"/>
                  </a:cubicBezTo>
                  <a:lnTo>
                    <a:pt x="0" y="492839"/>
                  </a:lnTo>
                  <a:cubicBezTo>
                    <a:pt x="0" y="411162"/>
                    <a:pt x="43929" y="335171"/>
                    <a:pt x="114643" y="294519"/>
                  </a:cubicBezTo>
                  <a:lnTo>
                    <a:pt x="571748" y="30514"/>
                  </a:lnTo>
                  <a:cubicBezTo>
                    <a:pt x="642385" y="-10167"/>
                    <a:pt x="730072" y="-10167"/>
                    <a:pt x="800653" y="30486"/>
                  </a:cubicBezTo>
                  <a:lnTo>
                    <a:pt x="1257872" y="294557"/>
                  </a:lnTo>
                  <a:cubicBezTo>
                    <a:pt x="1328509" y="335171"/>
                    <a:pt x="1372438" y="411162"/>
                    <a:pt x="1372438" y="492839"/>
                  </a:cubicBezTo>
                  <a:lnTo>
                    <a:pt x="1372438" y="1020724"/>
                  </a:lnTo>
                  <a:cubicBezTo>
                    <a:pt x="1372438" y="1102392"/>
                    <a:pt x="1328509" y="1178392"/>
                    <a:pt x="1257795" y="1219044"/>
                  </a:cubicBezTo>
                  <a:lnTo>
                    <a:pt x="800691" y="1483049"/>
                  </a:lnTo>
                  <a:cubicBezTo>
                    <a:pt x="765372" y="1503394"/>
                    <a:pt x="725786" y="1513566"/>
                    <a:pt x="686200" y="1513566"/>
                  </a:cubicBezTo>
                  <a:close/>
                  <a:moveTo>
                    <a:pt x="686238" y="83130"/>
                  </a:moveTo>
                  <a:cubicBezTo>
                    <a:pt x="661016" y="83130"/>
                    <a:pt x="635794" y="89607"/>
                    <a:pt x="613296" y="102562"/>
                  </a:cubicBezTo>
                  <a:lnTo>
                    <a:pt x="156172" y="366585"/>
                  </a:lnTo>
                  <a:cubicBezTo>
                    <a:pt x="111119" y="392483"/>
                    <a:pt x="83172" y="440851"/>
                    <a:pt x="83172" y="492848"/>
                  </a:cubicBezTo>
                  <a:lnTo>
                    <a:pt x="83172" y="1020733"/>
                  </a:lnTo>
                  <a:cubicBezTo>
                    <a:pt x="83172" y="1072721"/>
                    <a:pt x="111109" y="1121089"/>
                    <a:pt x="156096" y="1146949"/>
                  </a:cubicBezTo>
                  <a:lnTo>
                    <a:pt x="613343" y="1411040"/>
                  </a:lnTo>
                  <a:cubicBezTo>
                    <a:pt x="658282" y="1436919"/>
                    <a:pt x="714165" y="1436919"/>
                    <a:pt x="759143" y="1411011"/>
                  </a:cubicBezTo>
                  <a:lnTo>
                    <a:pt x="1216266" y="1146987"/>
                  </a:lnTo>
                  <a:cubicBezTo>
                    <a:pt x="1261320" y="1121089"/>
                    <a:pt x="1289266" y="1072721"/>
                    <a:pt x="1289266" y="1020724"/>
                  </a:cubicBezTo>
                  <a:lnTo>
                    <a:pt x="1289266" y="492839"/>
                  </a:lnTo>
                  <a:cubicBezTo>
                    <a:pt x="1289266" y="440842"/>
                    <a:pt x="1261329" y="392483"/>
                    <a:pt x="1216343" y="366623"/>
                  </a:cubicBezTo>
                  <a:lnTo>
                    <a:pt x="759095" y="102533"/>
                  </a:lnTo>
                  <a:cubicBezTo>
                    <a:pt x="736635" y="89598"/>
                    <a:pt x="711441" y="83130"/>
                    <a:pt x="686238" y="83130"/>
                  </a:cubicBezTo>
                  <a:close/>
                </a:path>
              </a:pathLst>
            </a:custGeom>
            <a:solidFill>
              <a:srgbClr val="FFC000"/>
            </a:solidFill>
            <a:ln w="9525" cap="flat">
              <a:noFill/>
              <a:prstDash val="solid"/>
              <a:miter/>
            </a:ln>
          </p:spPr>
          <p:txBody>
            <a:bodyPr rtlCol="0" anchor="ctr"/>
            <a:lstStyle/>
            <a:p>
              <a:endParaRPr lang="en-GB"/>
            </a:p>
          </p:txBody>
        </p:sp>
        <p:sp>
          <p:nvSpPr>
            <p:cNvPr id="37" name="TextBox 36">
              <a:extLst>
                <a:ext uri="{FF2B5EF4-FFF2-40B4-BE49-F238E27FC236}">
                  <a16:creationId xmlns:a16="http://schemas.microsoft.com/office/drawing/2014/main" id="{96179C28-43F9-4000-06FA-EBAE091A49CA}"/>
                </a:ext>
              </a:extLst>
            </p:cNvPr>
            <p:cNvSpPr txBox="1"/>
            <p:nvPr/>
          </p:nvSpPr>
          <p:spPr>
            <a:xfrm>
              <a:off x="5788164" y="4487512"/>
              <a:ext cx="761747" cy="715581"/>
            </a:xfrm>
            <a:prstGeom prst="rect">
              <a:avLst/>
            </a:prstGeom>
            <a:noFill/>
          </p:spPr>
          <p:txBody>
            <a:bodyPr wrap="none" rtlCol="0">
              <a:spAutoFit/>
            </a:bodyPr>
            <a:lstStyle/>
            <a:p>
              <a:pPr algn="l"/>
              <a:r>
                <a:rPr lang="en-GB" sz="4050" spc="0" baseline="0" dirty="0">
                  <a:ln/>
                  <a:latin typeface="Arial"/>
                  <a:cs typeface="Arial"/>
                  <a:sym typeface="Arial"/>
                  <a:rtl val="0"/>
                </a:rPr>
                <a:t>03</a:t>
              </a:r>
            </a:p>
          </p:txBody>
        </p:sp>
        <p:sp>
          <p:nvSpPr>
            <p:cNvPr id="38" name="TextBox 37">
              <a:extLst>
                <a:ext uri="{FF2B5EF4-FFF2-40B4-BE49-F238E27FC236}">
                  <a16:creationId xmlns:a16="http://schemas.microsoft.com/office/drawing/2014/main" id="{95BA2D1B-C2E8-C833-A81F-8AFD107F48AB}"/>
                </a:ext>
              </a:extLst>
            </p:cNvPr>
            <p:cNvSpPr txBox="1"/>
            <p:nvPr/>
          </p:nvSpPr>
          <p:spPr>
            <a:xfrm>
              <a:off x="5928196" y="4385601"/>
              <a:ext cx="184731" cy="253916"/>
            </a:xfrm>
            <a:prstGeom prst="rect">
              <a:avLst/>
            </a:prstGeom>
            <a:noFill/>
          </p:spPr>
          <p:txBody>
            <a:bodyPr wrap="none" rtlCol="0">
              <a:spAutoFit/>
            </a:bodyPr>
            <a:lstStyle/>
            <a:p>
              <a:pPr algn="l"/>
              <a:endParaRPr lang="en-GB" sz="1050" spc="0" baseline="0" dirty="0">
                <a:ln/>
                <a:solidFill>
                  <a:srgbClr val="FFFFFF"/>
                </a:solidFill>
                <a:latin typeface="Arial"/>
                <a:cs typeface="Arial"/>
                <a:sym typeface="Arial"/>
                <a:rtl val="0"/>
              </a:endParaRPr>
            </a:p>
          </p:txBody>
        </p:sp>
        <p:grpSp>
          <p:nvGrpSpPr>
            <p:cNvPr id="44" name="Graphic 161">
              <a:extLst>
                <a:ext uri="{FF2B5EF4-FFF2-40B4-BE49-F238E27FC236}">
                  <a16:creationId xmlns:a16="http://schemas.microsoft.com/office/drawing/2014/main" id="{3E170D32-9DE8-3219-C558-907CD7D2DE69}"/>
                </a:ext>
              </a:extLst>
            </p:cNvPr>
            <p:cNvGrpSpPr/>
            <p:nvPr/>
          </p:nvGrpSpPr>
          <p:grpSpPr>
            <a:xfrm>
              <a:off x="11029068" y="2693099"/>
              <a:ext cx="421811" cy="421784"/>
              <a:chOff x="7833137" y="1566872"/>
              <a:chExt cx="375679" cy="375655"/>
            </a:xfrm>
            <a:solidFill>
              <a:srgbClr val="FFC000"/>
            </a:solidFill>
          </p:grpSpPr>
          <p:sp>
            <p:nvSpPr>
              <p:cNvPr id="45" name="Freeform: Shape 44">
                <a:extLst>
                  <a:ext uri="{FF2B5EF4-FFF2-40B4-BE49-F238E27FC236}">
                    <a16:creationId xmlns:a16="http://schemas.microsoft.com/office/drawing/2014/main" id="{A1EDAFDF-320D-AF54-6A51-6A2595469073}"/>
                  </a:ext>
                </a:extLst>
              </p:cNvPr>
              <p:cNvSpPr/>
              <p:nvPr/>
            </p:nvSpPr>
            <p:spPr>
              <a:xfrm>
                <a:off x="8021184" y="1586465"/>
                <a:ext cx="168203" cy="168070"/>
              </a:xfrm>
              <a:custGeom>
                <a:avLst/>
                <a:gdLst>
                  <a:gd name="connsiteX0" fmla="*/ 2056 w 168203"/>
                  <a:gd name="connsiteY0" fmla="*/ 166078 h 168070"/>
                  <a:gd name="connsiteX1" fmla="*/ 11991 w 168203"/>
                  <a:gd name="connsiteY1" fmla="*/ 166078 h 168070"/>
                  <a:gd name="connsiteX2" fmla="*/ 166191 w 168203"/>
                  <a:gd name="connsiteY2" fmla="*/ 11858 h 168070"/>
                  <a:gd name="connsiteX3" fmla="*/ 166057 w 168203"/>
                  <a:gd name="connsiteY3" fmla="*/ 1809 h 168070"/>
                  <a:gd name="connsiteX4" fmla="*/ 164695 w 168203"/>
                  <a:gd name="connsiteY4" fmla="*/ 771 h 168070"/>
                  <a:gd name="connsiteX5" fmla="*/ 155713 w 168203"/>
                  <a:gd name="connsiteY5" fmla="*/ 2467 h 168070"/>
                  <a:gd name="connsiteX6" fmla="*/ 2066 w 168203"/>
                  <a:gd name="connsiteY6" fmla="*/ 156143 h 168070"/>
                  <a:gd name="connsiteX7" fmla="*/ 2056 w 168203"/>
                  <a:gd name="connsiteY7" fmla="*/ 166078 h 1680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68203" h="168070">
                    <a:moveTo>
                      <a:pt x="2056" y="166078"/>
                    </a:moveTo>
                    <a:cubicBezTo>
                      <a:pt x="4838" y="168735"/>
                      <a:pt x="9210" y="168735"/>
                      <a:pt x="11991" y="166078"/>
                    </a:cubicBezTo>
                    <a:lnTo>
                      <a:pt x="166191" y="11858"/>
                    </a:lnTo>
                    <a:cubicBezTo>
                      <a:pt x="168925" y="9048"/>
                      <a:pt x="168868" y="4553"/>
                      <a:pt x="166057" y="1809"/>
                    </a:cubicBezTo>
                    <a:cubicBezTo>
                      <a:pt x="165648" y="1409"/>
                      <a:pt x="165191" y="1057"/>
                      <a:pt x="164695" y="771"/>
                    </a:cubicBezTo>
                    <a:cubicBezTo>
                      <a:pt x="161657" y="-705"/>
                      <a:pt x="158009" y="-19"/>
                      <a:pt x="155713" y="2467"/>
                    </a:cubicBezTo>
                    <a:lnTo>
                      <a:pt x="2066" y="156143"/>
                    </a:lnTo>
                    <a:cubicBezTo>
                      <a:pt x="-687" y="158886"/>
                      <a:pt x="-687" y="163334"/>
                      <a:pt x="2056" y="166078"/>
                    </a:cubicBezTo>
                    <a:close/>
                  </a:path>
                </a:pathLst>
              </a:custGeom>
              <a:grpFill/>
              <a:ln w="9525" cap="flat">
                <a:noFill/>
                <a:prstDash val="solid"/>
                <a:miter/>
              </a:ln>
            </p:spPr>
            <p:txBody>
              <a:bodyPr rtlCol="0" anchor="ctr"/>
              <a:lstStyle/>
              <a:p>
                <a:endParaRPr lang="en-GB"/>
              </a:p>
            </p:txBody>
          </p:sp>
          <p:sp>
            <p:nvSpPr>
              <p:cNvPr id="46" name="Freeform: Shape 45">
                <a:extLst>
                  <a:ext uri="{FF2B5EF4-FFF2-40B4-BE49-F238E27FC236}">
                    <a16:creationId xmlns:a16="http://schemas.microsoft.com/office/drawing/2014/main" id="{265526D5-340F-EED9-7016-0F16B755D925}"/>
                  </a:ext>
                </a:extLst>
              </p:cNvPr>
              <p:cNvSpPr/>
              <p:nvPr/>
            </p:nvSpPr>
            <p:spPr>
              <a:xfrm>
                <a:off x="7833137" y="1566872"/>
                <a:ext cx="375618" cy="375655"/>
              </a:xfrm>
              <a:custGeom>
                <a:avLst/>
                <a:gdLst>
                  <a:gd name="connsiteX0" fmla="*/ 350448 w 375618"/>
                  <a:gd name="connsiteY0" fmla="*/ 103956 h 375655"/>
                  <a:gd name="connsiteX1" fmla="*/ 343952 w 375618"/>
                  <a:gd name="connsiteY1" fmla="*/ 102898 h 375655"/>
                  <a:gd name="connsiteX2" fmla="*/ 312281 w 375618"/>
                  <a:gd name="connsiteY2" fmla="*/ 92373 h 375655"/>
                  <a:gd name="connsiteX3" fmla="*/ 305575 w 375618"/>
                  <a:gd name="connsiteY3" fmla="*/ 99079 h 375655"/>
                  <a:gd name="connsiteX4" fmla="*/ 276667 w 375618"/>
                  <a:gd name="connsiteY4" fmla="*/ 306267 h 375655"/>
                  <a:gd name="connsiteX5" fmla="*/ 69479 w 375618"/>
                  <a:gd name="connsiteY5" fmla="*/ 277358 h 375655"/>
                  <a:gd name="connsiteX6" fmla="*/ 98388 w 375618"/>
                  <a:gd name="connsiteY6" fmla="*/ 70170 h 375655"/>
                  <a:gd name="connsiteX7" fmla="*/ 276686 w 375618"/>
                  <a:gd name="connsiteY7" fmla="*/ 70189 h 375655"/>
                  <a:gd name="connsiteX8" fmla="*/ 283392 w 375618"/>
                  <a:gd name="connsiteY8" fmla="*/ 63484 h 375655"/>
                  <a:gd name="connsiteX9" fmla="*/ 272838 w 375618"/>
                  <a:gd name="connsiteY9" fmla="*/ 31813 h 375655"/>
                  <a:gd name="connsiteX10" fmla="*/ 272466 w 375618"/>
                  <a:gd name="connsiteY10" fmla="*/ 20193 h 375655"/>
                  <a:gd name="connsiteX11" fmla="*/ 20197 w 375618"/>
                  <a:gd name="connsiteY11" fmla="*/ 103194 h 375655"/>
                  <a:gd name="connsiteX12" fmla="*/ 103198 w 375618"/>
                  <a:gd name="connsiteY12" fmla="*/ 355463 h 375655"/>
                  <a:gd name="connsiteX13" fmla="*/ 355467 w 375618"/>
                  <a:gd name="connsiteY13" fmla="*/ 272462 h 375655"/>
                  <a:gd name="connsiteX14" fmla="*/ 355515 w 375618"/>
                  <a:gd name="connsiteY14" fmla="*/ 103289 h 375655"/>
                  <a:gd name="connsiteX15" fmla="*/ 350448 w 375618"/>
                  <a:gd name="connsiteY15" fmla="*/ 103956 h 3756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75618" h="375655">
                    <a:moveTo>
                      <a:pt x="350448" y="103956"/>
                    </a:moveTo>
                    <a:cubicBezTo>
                      <a:pt x="348238" y="103956"/>
                      <a:pt x="346047" y="103594"/>
                      <a:pt x="343952" y="102898"/>
                    </a:cubicBezTo>
                    <a:lnTo>
                      <a:pt x="312281" y="92373"/>
                    </a:lnTo>
                    <a:lnTo>
                      <a:pt x="305575" y="99079"/>
                    </a:lnTo>
                    <a:cubicBezTo>
                      <a:pt x="354800" y="164277"/>
                      <a:pt x="341866" y="257032"/>
                      <a:pt x="276667" y="306267"/>
                    </a:cubicBezTo>
                    <a:cubicBezTo>
                      <a:pt x="211468" y="355492"/>
                      <a:pt x="118714" y="342557"/>
                      <a:pt x="69479" y="277358"/>
                    </a:cubicBezTo>
                    <a:cubicBezTo>
                      <a:pt x="20254" y="212160"/>
                      <a:pt x="33189" y="119405"/>
                      <a:pt x="98388" y="70170"/>
                    </a:cubicBezTo>
                    <a:cubicBezTo>
                      <a:pt x="151147" y="30327"/>
                      <a:pt x="223937" y="30337"/>
                      <a:pt x="276686" y="70189"/>
                    </a:cubicBezTo>
                    <a:lnTo>
                      <a:pt x="283392" y="63484"/>
                    </a:lnTo>
                    <a:lnTo>
                      <a:pt x="272838" y="31813"/>
                    </a:lnTo>
                    <a:cubicBezTo>
                      <a:pt x="271590" y="28060"/>
                      <a:pt x="271457" y="24022"/>
                      <a:pt x="272466" y="20193"/>
                    </a:cubicBezTo>
                    <a:cubicBezTo>
                      <a:pt x="179883" y="-26547"/>
                      <a:pt x="66946" y="10610"/>
                      <a:pt x="20197" y="103194"/>
                    </a:cubicBezTo>
                    <a:cubicBezTo>
                      <a:pt x="-26552" y="195777"/>
                      <a:pt x="10615" y="308714"/>
                      <a:pt x="103198" y="355463"/>
                    </a:cubicBezTo>
                    <a:cubicBezTo>
                      <a:pt x="195781" y="402202"/>
                      <a:pt x="308719" y="365045"/>
                      <a:pt x="355467" y="272462"/>
                    </a:cubicBezTo>
                    <a:cubicBezTo>
                      <a:pt x="382318" y="219275"/>
                      <a:pt x="382338" y="156495"/>
                      <a:pt x="355515" y="103289"/>
                    </a:cubicBezTo>
                    <a:cubicBezTo>
                      <a:pt x="353867" y="103727"/>
                      <a:pt x="352162" y="103956"/>
                      <a:pt x="350448" y="103956"/>
                    </a:cubicBezTo>
                    <a:close/>
                  </a:path>
                </a:pathLst>
              </a:custGeom>
              <a:grpFill/>
              <a:ln w="9525" cap="flat">
                <a:noFill/>
                <a:prstDash val="solid"/>
                <a:miter/>
              </a:ln>
            </p:spPr>
            <p:txBody>
              <a:bodyPr rtlCol="0" anchor="ctr"/>
              <a:lstStyle/>
              <a:p>
                <a:endParaRPr lang="en-GB"/>
              </a:p>
            </p:txBody>
          </p:sp>
          <p:sp>
            <p:nvSpPr>
              <p:cNvPr id="47" name="Freeform: Shape 46">
                <a:extLst>
                  <a:ext uri="{FF2B5EF4-FFF2-40B4-BE49-F238E27FC236}">
                    <a16:creationId xmlns:a16="http://schemas.microsoft.com/office/drawing/2014/main" id="{B2A55E19-98B2-5BE9-3FF9-0BF2AD7CF970}"/>
                  </a:ext>
                </a:extLst>
              </p:cNvPr>
              <p:cNvSpPr/>
              <p:nvPr/>
            </p:nvSpPr>
            <p:spPr>
              <a:xfrm>
                <a:off x="8118335" y="1567031"/>
                <a:ext cx="44912" cy="52742"/>
              </a:xfrm>
              <a:custGeom>
                <a:avLst/>
                <a:gdLst>
                  <a:gd name="connsiteX0" fmla="*/ 44913 w 44912"/>
                  <a:gd name="connsiteY0" fmla="*/ 16643 h 52742"/>
                  <a:gd name="connsiteX1" fmla="*/ 30235 w 44912"/>
                  <a:gd name="connsiteY1" fmla="*/ 1993 h 52742"/>
                  <a:gd name="connsiteX2" fmla="*/ 20310 w 44912"/>
                  <a:gd name="connsiteY2" fmla="*/ 1993 h 52742"/>
                  <a:gd name="connsiteX3" fmla="*/ 2060 w 44912"/>
                  <a:gd name="connsiteY3" fmla="*/ 20243 h 52742"/>
                  <a:gd name="connsiteX4" fmla="*/ 365 w 44912"/>
                  <a:gd name="connsiteY4" fmla="*/ 27415 h 52742"/>
                  <a:gd name="connsiteX5" fmla="*/ 8794 w 44912"/>
                  <a:gd name="connsiteY5" fmla="*/ 52742 h 52742"/>
                  <a:gd name="connsiteX6" fmla="*/ 44913 w 44912"/>
                  <a:gd name="connsiteY6" fmla="*/ 16643 h 527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912" h="52742">
                    <a:moveTo>
                      <a:pt x="44913" y="16643"/>
                    </a:moveTo>
                    <a:lnTo>
                      <a:pt x="30235" y="1993"/>
                    </a:lnTo>
                    <a:cubicBezTo>
                      <a:pt x="27463" y="-664"/>
                      <a:pt x="23082" y="-664"/>
                      <a:pt x="20310" y="1993"/>
                    </a:cubicBezTo>
                    <a:lnTo>
                      <a:pt x="2060" y="20243"/>
                    </a:lnTo>
                    <a:cubicBezTo>
                      <a:pt x="174" y="22119"/>
                      <a:pt x="-483" y="24891"/>
                      <a:pt x="365" y="27415"/>
                    </a:cubicBezTo>
                    <a:lnTo>
                      <a:pt x="8794" y="52742"/>
                    </a:lnTo>
                    <a:lnTo>
                      <a:pt x="44913" y="16643"/>
                    </a:lnTo>
                    <a:close/>
                  </a:path>
                </a:pathLst>
              </a:custGeom>
              <a:grpFill/>
              <a:ln w="9525" cap="flat">
                <a:noFill/>
                <a:prstDash val="solid"/>
                <a:miter/>
              </a:ln>
            </p:spPr>
            <p:txBody>
              <a:bodyPr rtlCol="0" anchor="ctr"/>
              <a:lstStyle/>
              <a:p>
                <a:endParaRPr lang="en-GB"/>
              </a:p>
            </p:txBody>
          </p:sp>
          <p:sp>
            <p:nvSpPr>
              <p:cNvPr id="48" name="Freeform: Shape 47">
                <a:extLst>
                  <a:ext uri="{FF2B5EF4-FFF2-40B4-BE49-F238E27FC236}">
                    <a16:creationId xmlns:a16="http://schemas.microsoft.com/office/drawing/2014/main" id="{48BA61D6-AA58-077A-602A-D260BC9E2608}"/>
                  </a:ext>
                </a:extLst>
              </p:cNvPr>
              <p:cNvSpPr/>
              <p:nvPr/>
            </p:nvSpPr>
            <p:spPr>
              <a:xfrm>
                <a:off x="8156019" y="1612534"/>
                <a:ext cx="52796" cy="44917"/>
              </a:xfrm>
              <a:custGeom>
                <a:avLst/>
                <a:gdLst>
                  <a:gd name="connsiteX0" fmla="*/ 25317 w 52796"/>
                  <a:gd name="connsiteY0" fmla="*/ 44548 h 44917"/>
                  <a:gd name="connsiteX1" fmla="*/ 32489 w 52796"/>
                  <a:gd name="connsiteY1" fmla="*/ 42891 h 44917"/>
                  <a:gd name="connsiteX2" fmla="*/ 50739 w 52796"/>
                  <a:gd name="connsiteY2" fmla="*/ 24641 h 44917"/>
                  <a:gd name="connsiteX3" fmla="*/ 50739 w 52796"/>
                  <a:gd name="connsiteY3" fmla="*/ 14716 h 44917"/>
                  <a:gd name="connsiteX4" fmla="*/ 50739 w 52796"/>
                  <a:gd name="connsiteY4" fmla="*/ 14716 h 44917"/>
                  <a:gd name="connsiteX5" fmla="*/ 36090 w 52796"/>
                  <a:gd name="connsiteY5" fmla="*/ 0 h 44917"/>
                  <a:gd name="connsiteX6" fmla="*/ 0 w 52796"/>
                  <a:gd name="connsiteY6" fmla="*/ 36090 h 44917"/>
                  <a:gd name="connsiteX7" fmla="*/ 25317 w 52796"/>
                  <a:gd name="connsiteY7" fmla="*/ 44548 h 449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2796" h="44917">
                    <a:moveTo>
                      <a:pt x="25317" y="44548"/>
                    </a:moveTo>
                    <a:cubicBezTo>
                      <a:pt x="27832" y="45396"/>
                      <a:pt x="30603" y="44758"/>
                      <a:pt x="32489" y="42891"/>
                    </a:cubicBezTo>
                    <a:lnTo>
                      <a:pt x="50739" y="24641"/>
                    </a:lnTo>
                    <a:cubicBezTo>
                      <a:pt x="53483" y="21898"/>
                      <a:pt x="53483" y="17459"/>
                      <a:pt x="50739" y="14716"/>
                    </a:cubicBezTo>
                    <a:cubicBezTo>
                      <a:pt x="50739" y="14716"/>
                      <a:pt x="50739" y="14716"/>
                      <a:pt x="50739" y="14716"/>
                    </a:cubicBezTo>
                    <a:lnTo>
                      <a:pt x="36090" y="0"/>
                    </a:lnTo>
                    <a:lnTo>
                      <a:pt x="0" y="36090"/>
                    </a:lnTo>
                    <a:lnTo>
                      <a:pt x="25317" y="44548"/>
                    </a:lnTo>
                    <a:close/>
                  </a:path>
                </a:pathLst>
              </a:custGeom>
              <a:grpFill/>
              <a:ln w="9525" cap="flat">
                <a:noFill/>
                <a:prstDash val="solid"/>
                <a:miter/>
              </a:ln>
            </p:spPr>
            <p:txBody>
              <a:bodyPr rtlCol="0" anchor="ctr"/>
              <a:lstStyle/>
              <a:p>
                <a:endParaRPr lang="en-GB"/>
              </a:p>
            </p:txBody>
          </p:sp>
          <p:sp>
            <p:nvSpPr>
              <p:cNvPr id="49" name="Freeform: Shape 48">
                <a:extLst>
                  <a:ext uri="{FF2B5EF4-FFF2-40B4-BE49-F238E27FC236}">
                    <a16:creationId xmlns:a16="http://schemas.microsoft.com/office/drawing/2014/main" id="{77C3BD00-CDFF-9E75-7B92-E0BEB0F94D2B}"/>
                  </a:ext>
                </a:extLst>
              </p:cNvPr>
              <p:cNvSpPr/>
              <p:nvPr/>
            </p:nvSpPr>
            <p:spPr>
              <a:xfrm>
                <a:off x="7987674" y="1721091"/>
                <a:ext cx="67017" cy="67017"/>
              </a:xfrm>
              <a:custGeom>
                <a:avLst/>
                <a:gdLst>
                  <a:gd name="connsiteX0" fmla="*/ 37833 w 67017"/>
                  <a:gd name="connsiteY0" fmla="*/ 305 h 67017"/>
                  <a:gd name="connsiteX1" fmla="*/ 33509 w 67017"/>
                  <a:gd name="connsiteY1" fmla="*/ 0 h 67017"/>
                  <a:gd name="connsiteX2" fmla="*/ 0 w 67017"/>
                  <a:gd name="connsiteY2" fmla="*/ 33509 h 67017"/>
                  <a:gd name="connsiteX3" fmla="*/ 33509 w 67017"/>
                  <a:gd name="connsiteY3" fmla="*/ 67018 h 67017"/>
                  <a:gd name="connsiteX4" fmla="*/ 67018 w 67017"/>
                  <a:gd name="connsiteY4" fmla="*/ 33509 h 67017"/>
                  <a:gd name="connsiteX5" fmla="*/ 66713 w 67017"/>
                  <a:gd name="connsiteY5" fmla="*/ 29185 h 67017"/>
                  <a:gd name="connsiteX6" fmla="*/ 54950 w 67017"/>
                  <a:gd name="connsiteY6" fmla="*/ 40929 h 67017"/>
                  <a:gd name="connsiteX7" fmla="*/ 26070 w 67017"/>
                  <a:gd name="connsiteY7" fmla="*/ 40481 h 67017"/>
                  <a:gd name="connsiteX8" fmla="*/ 26070 w 67017"/>
                  <a:gd name="connsiteY8" fmla="*/ 12049 h 67017"/>
                  <a:gd name="connsiteX9" fmla="*/ 37833 w 67017"/>
                  <a:gd name="connsiteY9" fmla="*/ 305 h 670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7017" h="67017">
                    <a:moveTo>
                      <a:pt x="37833" y="305"/>
                    </a:moveTo>
                    <a:cubicBezTo>
                      <a:pt x="36404" y="114"/>
                      <a:pt x="34957" y="10"/>
                      <a:pt x="33509" y="0"/>
                    </a:cubicBezTo>
                    <a:cubicBezTo>
                      <a:pt x="15002" y="0"/>
                      <a:pt x="0" y="15002"/>
                      <a:pt x="0" y="33509"/>
                    </a:cubicBezTo>
                    <a:cubicBezTo>
                      <a:pt x="0" y="52016"/>
                      <a:pt x="15002" y="67018"/>
                      <a:pt x="33509" y="67018"/>
                    </a:cubicBezTo>
                    <a:cubicBezTo>
                      <a:pt x="52016" y="67018"/>
                      <a:pt x="67018" y="52016"/>
                      <a:pt x="67018" y="33509"/>
                    </a:cubicBezTo>
                    <a:cubicBezTo>
                      <a:pt x="67008" y="32061"/>
                      <a:pt x="66903" y="30623"/>
                      <a:pt x="66713" y="29185"/>
                    </a:cubicBezTo>
                    <a:lnTo>
                      <a:pt x="54950" y="40929"/>
                    </a:lnTo>
                    <a:cubicBezTo>
                      <a:pt x="46853" y="48778"/>
                      <a:pt x="33918" y="48577"/>
                      <a:pt x="26070" y="40481"/>
                    </a:cubicBezTo>
                    <a:cubicBezTo>
                      <a:pt x="18393" y="32556"/>
                      <a:pt x="18393" y="19974"/>
                      <a:pt x="26070" y="12049"/>
                    </a:cubicBezTo>
                    <a:lnTo>
                      <a:pt x="37833" y="305"/>
                    </a:lnTo>
                    <a:close/>
                  </a:path>
                </a:pathLst>
              </a:custGeom>
              <a:grpFill/>
              <a:ln w="9525" cap="flat">
                <a:noFill/>
                <a:prstDash val="solid"/>
                <a:miter/>
              </a:ln>
            </p:spPr>
            <p:txBody>
              <a:bodyPr rtlCol="0" anchor="ctr"/>
              <a:lstStyle/>
              <a:p>
                <a:endParaRPr lang="en-GB"/>
              </a:p>
            </p:txBody>
          </p:sp>
          <p:sp>
            <p:nvSpPr>
              <p:cNvPr id="50" name="Freeform: Shape 49">
                <a:extLst>
                  <a:ext uri="{FF2B5EF4-FFF2-40B4-BE49-F238E27FC236}">
                    <a16:creationId xmlns:a16="http://schemas.microsoft.com/office/drawing/2014/main" id="{B0A812AE-28DF-B56C-E77D-96BBF1C60C4B}"/>
                  </a:ext>
                </a:extLst>
              </p:cNvPr>
              <p:cNvSpPr/>
              <p:nvPr/>
            </p:nvSpPr>
            <p:spPr>
              <a:xfrm>
                <a:off x="7940773" y="1674180"/>
                <a:ext cx="160820" cy="160820"/>
              </a:xfrm>
              <a:custGeom>
                <a:avLst/>
                <a:gdLst>
                  <a:gd name="connsiteX0" fmla="*/ 120901 w 160820"/>
                  <a:gd name="connsiteY0" fmla="*/ 11040 h 160820"/>
                  <a:gd name="connsiteX1" fmla="*/ 80410 w 160820"/>
                  <a:gd name="connsiteY1" fmla="*/ 0 h 160820"/>
                  <a:gd name="connsiteX2" fmla="*/ 0 w 160820"/>
                  <a:gd name="connsiteY2" fmla="*/ 80410 h 160820"/>
                  <a:gd name="connsiteX3" fmla="*/ 80410 w 160820"/>
                  <a:gd name="connsiteY3" fmla="*/ 160820 h 160820"/>
                  <a:gd name="connsiteX4" fmla="*/ 160820 w 160820"/>
                  <a:gd name="connsiteY4" fmla="*/ 80410 h 160820"/>
                  <a:gd name="connsiteX5" fmla="*/ 149781 w 160820"/>
                  <a:gd name="connsiteY5" fmla="*/ 39919 h 160820"/>
                  <a:gd name="connsiteX6" fmla="*/ 124711 w 160820"/>
                  <a:gd name="connsiteY6" fmla="*/ 64999 h 160820"/>
                  <a:gd name="connsiteX7" fmla="*/ 95831 w 160820"/>
                  <a:gd name="connsiteY7" fmla="*/ 124720 h 160820"/>
                  <a:gd name="connsiteX8" fmla="*/ 36109 w 160820"/>
                  <a:gd name="connsiteY8" fmla="*/ 95841 h 160820"/>
                  <a:gd name="connsiteX9" fmla="*/ 64989 w 160820"/>
                  <a:gd name="connsiteY9" fmla="*/ 36119 h 160820"/>
                  <a:gd name="connsiteX10" fmla="*/ 95831 w 160820"/>
                  <a:gd name="connsiteY10" fmla="*/ 36119 h 160820"/>
                  <a:gd name="connsiteX11" fmla="*/ 120901 w 160820"/>
                  <a:gd name="connsiteY11" fmla="*/ 11040 h 1608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60820" h="160820">
                    <a:moveTo>
                      <a:pt x="120901" y="11040"/>
                    </a:moveTo>
                    <a:cubicBezTo>
                      <a:pt x="108633" y="3791"/>
                      <a:pt x="94650" y="-19"/>
                      <a:pt x="80410" y="0"/>
                    </a:cubicBezTo>
                    <a:cubicBezTo>
                      <a:pt x="35995" y="0"/>
                      <a:pt x="0" y="36005"/>
                      <a:pt x="0" y="80410"/>
                    </a:cubicBezTo>
                    <a:cubicBezTo>
                      <a:pt x="0" y="124825"/>
                      <a:pt x="36004" y="160820"/>
                      <a:pt x="80410" y="160820"/>
                    </a:cubicBezTo>
                    <a:cubicBezTo>
                      <a:pt x="124816" y="160820"/>
                      <a:pt x="160820" y="124816"/>
                      <a:pt x="160820" y="80410"/>
                    </a:cubicBezTo>
                    <a:cubicBezTo>
                      <a:pt x="160839" y="66170"/>
                      <a:pt x="157029" y="52178"/>
                      <a:pt x="149781" y="39919"/>
                    </a:cubicBezTo>
                    <a:lnTo>
                      <a:pt x="124711" y="64999"/>
                    </a:lnTo>
                    <a:cubicBezTo>
                      <a:pt x="133226" y="89468"/>
                      <a:pt x="120291" y="116205"/>
                      <a:pt x="95831" y="124720"/>
                    </a:cubicBezTo>
                    <a:cubicBezTo>
                      <a:pt x="71361" y="133236"/>
                      <a:pt x="44625" y="120301"/>
                      <a:pt x="36109" y="95841"/>
                    </a:cubicBezTo>
                    <a:cubicBezTo>
                      <a:pt x="27594" y="71371"/>
                      <a:pt x="40529" y="44634"/>
                      <a:pt x="64989" y="36119"/>
                    </a:cubicBezTo>
                    <a:cubicBezTo>
                      <a:pt x="74971" y="32642"/>
                      <a:pt x="85839" y="32642"/>
                      <a:pt x="95831" y="36119"/>
                    </a:cubicBezTo>
                    <a:lnTo>
                      <a:pt x="120901" y="11040"/>
                    </a:lnTo>
                    <a:close/>
                  </a:path>
                </a:pathLst>
              </a:custGeom>
              <a:grpFill/>
              <a:ln w="9525" cap="flat">
                <a:noFill/>
                <a:prstDash val="solid"/>
                <a:miter/>
              </a:ln>
            </p:spPr>
            <p:txBody>
              <a:bodyPr rtlCol="0" anchor="ctr"/>
              <a:lstStyle/>
              <a:p>
                <a:endParaRPr lang="en-GB"/>
              </a:p>
            </p:txBody>
          </p:sp>
          <p:sp>
            <p:nvSpPr>
              <p:cNvPr id="51" name="Freeform: Shape 50">
                <a:extLst>
                  <a:ext uri="{FF2B5EF4-FFF2-40B4-BE49-F238E27FC236}">
                    <a16:creationId xmlns:a16="http://schemas.microsoft.com/office/drawing/2014/main" id="{78690942-F4C1-0B25-701E-2F7C1149A018}"/>
                  </a:ext>
                </a:extLst>
              </p:cNvPr>
              <p:cNvSpPr/>
              <p:nvPr/>
            </p:nvSpPr>
            <p:spPr>
              <a:xfrm>
                <a:off x="7886070" y="1620535"/>
                <a:ext cx="269121" cy="269130"/>
              </a:xfrm>
              <a:custGeom>
                <a:avLst/>
                <a:gdLst>
                  <a:gd name="connsiteX0" fmla="*/ 214180 w 269121"/>
                  <a:gd name="connsiteY0" fmla="*/ 26090 h 269130"/>
                  <a:gd name="connsiteX1" fmla="*/ 26090 w 269121"/>
                  <a:gd name="connsiteY1" fmla="*/ 54950 h 269130"/>
                  <a:gd name="connsiteX2" fmla="*/ 54950 w 269121"/>
                  <a:gd name="connsiteY2" fmla="*/ 243041 h 269130"/>
                  <a:gd name="connsiteX3" fmla="*/ 243041 w 269121"/>
                  <a:gd name="connsiteY3" fmla="*/ 214180 h 269130"/>
                  <a:gd name="connsiteX4" fmla="*/ 243060 w 269121"/>
                  <a:gd name="connsiteY4" fmla="*/ 54979 h 269130"/>
                  <a:gd name="connsiteX5" fmla="*/ 214247 w 269121"/>
                  <a:gd name="connsiteY5" fmla="*/ 83830 h 269130"/>
                  <a:gd name="connsiteX6" fmla="*/ 228924 w 269121"/>
                  <a:gd name="connsiteY6" fmla="*/ 134065 h 269130"/>
                  <a:gd name="connsiteX7" fmla="*/ 135113 w 269121"/>
                  <a:gd name="connsiteY7" fmla="*/ 227877 h 269130"/>
                  <a:gd name="connsiteX8" fmla="*/ 41301 w 269121"/>
                  <a:gd name="connsiteY8" fmla="*/ 134065 h 269130"/>
                  <a:gd name="connsiteX9" fmla="*/ 135113 w 269121"/>
                  <a:gd name="connsiteY9" fmla="*/ 40253 h 269130"/>
                  <a:gd name="connsiteX10" fmla="*/ 185367 w 269121"/>
                  <a:gd name="connsiteY10" fmla="*/ 54950 h 269130"/>
                  <a:gd name="connsiteX11" fmla="*/ 214180 w 269121"/>
                  <a:gd name="connsiteY11" fmla="*/ 26090 h 2691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9121" h="269130">
                    <a:moveTo>
                      <a:pt x="214180" y="26090"/>
                    </a:moveTo>
                    <a:cubicBezTo>
                      <a:pt x="154268" y="-17878"/>
                      <a:pt x="70057" y="-4962"/>
                      <a:pt x="26090" y="54950"/>
                    </a:cubicBezTo>
                    <a:cubicBezTo>
                      <a:pt x="-17878" y="114863"/>
                      <a:pt x="-4962" y="199073"/>
                      <a:pt x="54950" y="243041"/>
                    </a:cubicBezTo>
                    <a:cubicBezTo>
                      <a:pt x="114863" y="287008"/>
                      <a:pt x="199073" y="274092"/>
                      <a:pt x="243041" y="214180"/>
                    </a:cubicBezTo>
                    <a:cubicBezTo>
                      <a:pt x="277807" y="166812"/>
                      <a:pt x="277817" y="102356"/>
                      <a:pt x="243060" y="54979"/>
                    </a:cubicBezTo>
                    <a:lnTo>
                      <a:pt x="214247" y="83830"/>
                    </a:lnTo>
                    <a:cubicBezTo>
                      <a:pt x="223867" y="98813"/>
                      <a:pt x="228953" y="116253"/>
                      <a:pt x="228924" y="134065"/>
                    </a:cubicBezTo>
                    <a:cubicBezTo>
                      <a:pt x="228924" y="185881"/>
                      <a:pt x="186919" y="227877"/>
                      <a:pt x="135113" y="227877"/>
                    </a:cubicBezTo>
                    <a:cubicBezTo>
                      <a:pt x="83306" y="227877"/>
                      <a:pt x="41301" y="185872"/>
                      <a:pt x="41301" y="134065"/>
                    </a:cubicBezTo>
                    <a:cubicBezTo>
                      <a:pt x="41301" y="82249"/>
                      <a:pt x="83306" y="40253"/>
                      <a:pt x="135113" y="40253"/>
                    </a:cubicBezTo>
                    <a:cubicBezTo>
                      <a:pt x="152934" y="40225"/>
                      <a:pt x="170375" y="45321"/>
                      <a:pt x="185367" y="54950"/>
                    </a:cubicBezTo>
                    <a:lnTo>
                      <a:pt x="214180" y="26090"/>
                    </a:lnTo>
                    <a:close/>
                  </a:path>
                </a:pathLst>
              </a:custGeom>
              <a:grpFill/>
              <a:ln w="9525" cap="flat">
                <a:noFill/>
                <a:prstDash val="solid"/>
                <a:miter/>
              </a:ln>
            </p:spPr>
            <p:txBody>
              <a:bodyPr rtlCol="0" anchor="ctr"/>
              <a:lstStyle/>
              <a:p>
                <a:endParaRPr lang="en-GB"/>
              </a:p>
            </p:txBody>
          </p:sp>
        </p:grpSp>
        <p:grpSp>
          <p:nvGrpSpPr>
            <p:cNvPr id="52" name="Graphic 161">
              <a:extLst>
                <a:ext uri="{FF2B5EF4-FFF2-40B4-BE49-F238E27FC236}">
                  <a16:creationId xmlns:a16="http://schemas.microsoft.com/office/drawing/2014/main" id="{BD5DA74C-3299-891E-91D6-34A3F96301A7}"/>
                </a:ext>
              </a:extLst>
            </p:cNvPr>
            <p:cNvGrpSpPr/>
            <p:nvPr/>
          </p:nvGrpSpPr>
          <p:grpSpPr>
            <a:xfrm>
              <a:off x="11029068" y="4634410"/>
              <a:ext cx="421811" cy="421784"/>
              <a:chOff x="7833137" y="1566872"/>
              <a:chExt cx="375679" cy="375655"/>
            </a:xfrm>
            <a:solidFill>
              <a:srgbClr val="FFC000"/>
            </a:solidFill>
          </p:grpSpPr>
          <p:sp>
            <p:nvSpPr>
              <p:cNvPr id="53" name="Freeform: Shape 52">
                <a:extLst>
                  <a:ext uri="{FF2B5EF4-FFF2-40B4-BE49-F238E27FC236}">
                    <a16:creationId xmlns:a16="http://schemas.microsoft.com/office/drawing/2014/main" id="{3DEDD88D-7392-E7FF-183A-E1B2034CC6ED}"/>
                  </a:ext>
                </a:extLst>
              </p:cNvPr>
              <p:cNvSpPr/>
              <p:nvPr/>
            </p:nvSpPr>
            <p:spPr>
              <a:xfrm>
                <a:off x="8021184" y="1586465"/>
                <a:ext cx="168203" cy="168070"/>
              </a:xfrm>
              <a:custGeom>
                <a:avLst/>
                <a:gdLst>
                  <a:gd name="connsiteX0" fmla="*/ 2056 w 168203"/>
                  <a:gd name="connsiteY0" fmla="*/ 166078 h 168070"/>
                  <a:gd name="connsiteX1" fmla="*/ 11991 w 168203"/>
                  <a:gd name="connsiteY1" fmla="*/ 166078 h 168070"/>
                  <a:gd name="connsiteX2" fmla="*/ 166191 w 168203"/>
                  <a:gd name="connsiteY2" fmla="*/ 11858 h 168070"/>
                  <a:gd name="connsiteX3" fmla="*/ 166057 w 168203"/>
                  <a:gd name="connsiteY3" fmla="*/ 1809 h 168070"/>
                  <a:gd name="connsiteX4" fmla="*/ 164695 w 168203"/>
                  <a:gd name="connsiteY4" fmla="*/ 771 h 168070"/>
                  <a:gd name="connsiteX5" fmla="*/ 155713 w 168203"/>
                  <a:gd name="connsiteY5" fmla="*/ 2467 h 168070"/>
                  <a:gd name="connsiteX6" fmla="*/ 2066 w 168203"/>
                  <a:gd name="connsiteY6" fmla="*/ 156143 h 168070"/>
                  <a:gd name="connsiteX7" fmla="*/ 2056 w 168203"/>
                  <a:gd name="connsiteY7" fmla="*/ 166078 h 1680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68203" h="168070">
                    <a:moveTo>
                      <a:pt x="2056" y="166078"/>
                    </a:moveTo>
                    <a:cubicBezTo>
                      <a:pt x="4838" y="168735"/>
                      <a:pt x="9210" y="168735"/>
                      <a:pt x="11991" y="166078"/>
                    </a:cubicBezTo>
                    <a:lnTo>
                      <a:pt x="166191" y="11858"/>
                    </a:lnTo>
                    <a:cubicBezTo>
                      <a:pt x="168925" y="9048"/>
                      <a:pt x="168868" y="4553"/>
                      <a:pt x="166057" y="1809"/>
                    </a:cubicBezTo>
                    <a:cubicBezTo>
                      <a:pt x="165648" y="1409"/>
                      <a:pt x="165191" y="1057"/>
                      <a:pt x="164695" y="771"/>
                    </a:cubicBezTo>
                    <a:cubicBezTo>
                      <a:pt x="161657" y="-705"/>
                      <a:pt x="158009" y="-19"/>
                      <a:pt x="155713" y="2467"/>
                    </a:cubicBezTo>
                    <a:lnTo>
                      <a:pt x="2066" y="156143"/>
                    </a:lnTo>
                    <a:cubicBezTo>
                      <a:pt x="-687" y="158886"/>
                      <a:pt x="-687" y="163334"/>
                      <a:pt x="2056" y="166078"/>
                    </a:cubicBezTo>
                    <a:close/>
                  </a:path>
                </a:pathLst>
              </a:custGeom>
              <a:grpFill/>
              <a:ln w="9525" cap="flat">
                <a:noFill/>
                <a:prstDash val="solid"/>
                <a:miter/>
              </a:ln>
            </p:spPr>
            <p:txBody>
              <a:bodyPr rtlCol="0" anchor="ctr"/>
              <a:lstStyle/>
              <a:p>
                <a:endParaRPr lang="en-GB"/>
              </a:p>
            </p:txBody>
          </p:sp>
          <p:sp>
            <p:nvSpPr>
              <p:cNvPr id="54" name="Freeform: Shape 53">
                <a:extLst>
                  <a:ext uri="{FF2B5EF4-FFF2-40B4-BE49-F238E27FC236}">
                    <a16:creationId xmlns:a16="http://schemas.microsoft.com/office/drawing/2014/main" id="{25A198A0-8587-5794-71FC-D79012CF443C}"/>
                  </a:ext>
                </a:extLst>
              </p:cNvPr>
              <p:cNvSpPr/>
              <p:nvPr/>
            </p:nvSpPr>
            <p:spPr>
              <a:xfrm>
                <a:off x="7833137" y="1566872"/>
                <a:ext cx="375618" cy="375655"/>
              </a:xfrm>
              <a:custGeom>
                <a:avLst/>
                <a:gdLst>
                  <a:gd name="connsiteX0" fmla="*/ 350448 w 375618"/>
                  <a:gd name="connsiteY0" fmla="*/ 103956 h 375655"/>
                  <a:gd name="connsiteX1" fmla="*/ 343952 w 375618"/>
                  <a:gd name="connsiteY1" fmla="*/ 102898 h 375655"/>
                  <a:gd name="connsiteX2" fmla="*/ 312281 w 375618"/>
                  <a:gd name="connsiteY2" fmla="*/ 92373 h 375655"/>
                  <a:gd name="connsiteX3" fmla="*/ 305575 w 375618"/>
                  <a:gd name="connsiteY3" fmla="*/ 99079 h 375655"/>
                  <a:gd name="connsiteX4" fmla="*/ 276667 w 375618"/>
                  <a:gd name="connsiteY4" fmla="*/ 306267 h 375655"/>
                  <a:gd name="connsiteX5" fmla="*/ 69479 w 375618"/>
                  <a:gd name="connsiteY5" fmla="*/ 277358 h 375655"/>
                  <a:gd name="connsiteX6" fmla="*/ 98388 w 375618"/>
                  <a:gd name="connsiteY6" fmla="*/ 70170 h 375655"/>
                  <a:gd name="connsiteX7" fmla="*/ 276686 w 375618"/>
                  <a:gd name="connsiteY7" fmla="*/ 70189 h 375655"/>
                  <a:gd name="connsiteX8" fmla="*/ 283392 w 375618"/>
                  <a:gd name="connsiteY8" fmla="*/ 63484 h 375655"/>
                  <a:gd name="connsiteX9" fmla="*/ 272838 w 375618"/>
                  <a:gd name="connsiteY9" fmla="*/ 31813 h 375655"/>
                  <a:gd name="connsiteX10" fmla="*/ 272466 w 375618"/>
                  <a:gd name="connsiteY10" fmla="*/ 20193 h 375655"/>
                  <a:gd name="connsiteX11" fmla="*/ 20197 w 375618"/>
                  <a:gd name="connsiteY11" fmla="*/ 103194 h 375655"/>
                  <a:gd name="connsiteX12" fmla="*/ 103198 w 375618"/>
                  <a:gd name="connsiteY12" fmla="*/ 355463 h 375655"/>
                  <a:gd name="connsiteX13" fmla="*/ 355467 w 375618"/>
                  <a:gd name="connsiteY13" fmla="*/ 272462 h 375655"/>
                  <a:gd name="connsiteX14" fmla="*/ 355515 w 375618"/>
                  <a:gd name="connsiteY14" fmla="*/ 103289 h 375655"/>
                  <a:gd name="connsiteX15" fmla="*/ 350448 w 375618"/>
                  <a:gd name="connsiteY15" fmla="*/ 103956 h 3756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75618" h="375655">
                    <a:moveTo>
                      <a:pt x="350448" y="103956"/>
                    </a:moveTo>
                    <a:cubicBezTo>
                      <a:pt x="348238" y="103956"/>
                      <a:pt x="346047" y="103594"/>
                      <a:pt x="343952" y="102898"/>
                    </a:cubicBezTo>
                    <a:lnTo>
                      <a:pt x="312281" y="92373"/>
                    </a:lnTo>
                    <a:lnTo>
                      <a:pt x="305575" y="99079"/>
                    </a:lnTo>
                    <a:cubicBezTo>
                      <a:pt x="354800" y="164277"/>
                      <a:pt x="341866" y="257032"/>
                      <a:pt x="276667" y="306267"/>
                    </a:cubicBezTo>
                    <a:cubicBezTo>
                      <a:pt x="211468" y="355492"/>
                      <a:pt x="118714" y="342557"/>
                      <a:pt x="69479" y="277358"/>
                    </a:cubicBezTo>
                    <a:cubicBezTo>
                      <a:pt x="20254" y="212160"/>
                      <a:pt x="33189" y="119405"/>
                      <a:pt x="98388" y="70170"/>
                    </a:cubicBezTo>
                    <a:cubicBezTo>
                      <a:pt x="151147" y="30327"/>
                      <a:pt x="223937" y="30337"/>
                      <a:pt x="276686" y="70189"/>
                    </a:cubicBezTo>
                    <a:lnTo>
                      <a:pt x="283392" y="63484"/>
                    </a:lnTo>
                    <a:lnTo>
                      <a:pt x="272838" y="31813"/>
                    </a:lnTo>
                    <a:cubicBezTo>
                      <a:pt x="271590" y="28060"/>
                      <a:pt x="271457" y="24022"/>
                      <a:pt x="272466" y="20193"/>
                    </a:cubicBezTo>
                    <a:cubicBezTo>
                      <a:pt x="179883" y="-26547"/>
                      <a:pt x="66946" y="10610"/>
                      <a:pt x="20197" y="103194"/>
                    </a:cubicBezTo>
                    <a:cubicBezTo>
                      <a:pt x="-26552" y="195777"/>
                      <a:pt x="10615" y="308714"/>
                      <a:pt x="103198" y="355463"/>
                    </a:cubicBezTo>
                    <a:cubicBezTo>
                      <a:pt x="195781" y="402202"/>
                      <a:pt x="308719" y="365045"/>
                      <a:pt x="355467" y="272462"/>
                    </a:cubicBezTo>
                    <a:cubicBezTo>
                      <a:pt x="382318" y="219275"/>
                      <a:pt x="382338" y="156495"/>
                      <a:pt x="355515" y="103289"/>
                    </a:cubicBezTo>
                    <a:cubicBezTo>
                      <a:pt x="353867" y="103727"/>
                      <a:pt x="352162" y="103956"/>
                      <a:pt x="350448" y="103956"/>
                    </a:cubicBezTo>
                    <a:close/>
                  </a:path>
                </a:pathLst>
              </a:custGeom>
              <a:grpFill/>
              <a:ln w="9525" cap="flat">
                <a:noFill/>
                <a:prstDash val="solid"/>
                <a:miter/>
              </a:ln>
            </p:spPr>
            <p:txBody>
              <a:bodyPr rtlCol="0" anchor="ctr"/>
              <a:lstStyle/>
              <a:p>
                <a:endParaRPr lang="en-GB"/>
              </a:p>
            </p:txBody>
          </p:sp>
          <p:sp>
            <p:nvSpPr>
              <p:cNvPr id="55" name="Freeform: Shape 54">
                <a:extLst>
                  <a:ext uri="{FF2B5EF4-FFF2-40B4-BE49-F238E27FC236}">
                    <a16:creationId xmlns:a16="http://schemas.microsoft.com/office/drawing/2014/main" id="{474726A0-073C-E016-ABC5-1FE4DAEEFA6C}"/>
                  </a:ext>
                </a:extLst>
              </p:cNvPr>
              <p:cNvSpPr/>
              <p:nvPr/>
            </p:nvSpPr>
            <p:spPr>
              <a:xfrm>
                <a:off x="8118335" y="1567031"/>
                <a:ext cx="44912" cy="52742"/>
              </a:xfrm>
              <a:custGeom>
                <a:avLst/>
                <a:gdLst>
                  <a:gd name="connsiteX0" fmla="*/ 44913 w 44912"/>
                  <a:gd name="connsiteY0" fmla="*/ 16643 h 52742"/>
                  <a:gd name="connsiteX1" fmla="*/ 30235 w 44912"/>
                  <a:gd name="connsiteY1" fmla="*/ 1993 h 52742"/>
                  <a:gd name="connsiteX2" fmla="*/ 20310 w 44912"/>
                  <a:gd name="connsiteY2" fmla="*/ 1993 h 52742"/>
                  <a:gd name="connsiteX3" fmla="*/ 2060 w 44912"/>
                  <a:gd name="connsiteY3" fmla="*/ 20243 h 52742"/>
                  <a:gd name="connsiteX4" fmla="*/ 365 w 44912"/>
                  <a:gd name="connsiteY4" fmla="*/ 27415 h 52742"/>
                  <a:gd name="connsiteX5" fmla="*/ 8794 w 44912"/>
                  <a:gd name="connsiteY5" fmla="*/ 52742 h 52742"/>
                  <a:gd name="connsiteX6" fmla="*/ 44913 w 44912"/>
                  <a:gd name="connsiteY6" fmla="*/ 16643 h 527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912" h="52742">
                    <a:moveTo>
                      <a:pt x="44913" y="16643"/>
                    </a:moveTo>
                    <a:lnTo>
                      <a:pt x="30235" y="1993"/>
                    </a:lnTo>
                    <a:cubicBezTo>
                      <a:pt x="27463" y="-664"/>
                      <a:pt x="23082" y="-664"/>
                      <a:pt x="20310" y="1993"/>
                    </a:cubicBezTo>
                    <a:lnTo>
                      <a:pt x="2060" y="20243"/>
                    </a:lnTo>
                    <a:cubicBezTo>
                      <a:pt x="174" y="22119"/>
                      <a:pt x="-483" y="24891"/>
                      <a:pt x="365" y="27415"/>
                    </a:cubicBezTo>
                    <a:lnTo>
                      <a:pt x="8794" y="52742"/>
                    </a:lnTo>
                    <a:lnTo>
                      <a:pt x="44913" y="16643"/>
                    </a:lnTo>
                    <a:close/>
                  </a:path>
                </a:pathLst>
              </a:custGeom>
              <a:grpFill/>
              <a:ln w="9525" cap="flat">
                <a:noFill/>
                <a:prstDash val="solid"/>
                <a:miter/>
              </a:ln>
            </p:spPr>
            <p:txBody>
              <a:bodyPr rtlCol="0" anchor="ctr"/>
              <a:lstStyle/>
              <a:p>
                <a:endParaRPr lang="en-GB"/>
              </a:p>
            </p:txBody>
          </p:sp>
          <p:sp>
            <p:nvSpPr>
              <p:cNvPr id="56" name="Freeform: Shape 55">
                <a:extLst>
                  <a:ext uri="{FF2B5EF4-FFF2-40B4-BE49-F238E27FC236}">
                    <a16:creationId xmlns:a16="http://schemas.microsoft.com/office/drawing/2014/main" id="{D6B3D85F-31F1-7863-5FEB-9975E6EA5D4B}"/>
                  </a:ext>
                </a:extLst>
              </p:cNvPr>
              <p:cNvSpPr/>
              <p:nvPr/>
            </p:nvSpPr>
            <p:spPr>
              <a:xfrm>
                <a:off x="8156019" y="1612534"/>
                <a:ext cx="52796" cy="44917"/>
              </a:xfrm>
              <a:custGeom>
                <a:avLst/>
                <a:gdLst>
                  <a:gd name="connsiteX0" fmla="*/ 25317 w 52796"/>
                  <a:gd name="connsiteY0" fmla="*/ 44548 h 44917"/>
                  <a:gd name="connsiteX1" fmla="*/ 32489 w 52796"/>
                  <a:gd name="connsiteY1" fmla="*/ 42891 h 44917"/>
                  <a:gd name="connsiteX2" fmla="*/ 50739 w 52796"/>
                  <a:gd name="connsiteY2" fmla="*/ 24641 h 44917"/>
                  <a:gd name="connsiteX3" fmla="*/ 50739 w 52796"/>
                  <a:gd name="connsiteY3" fmla="*/ 14716 h 44917"/>
                  <a:gd name="connsiteX4" fmla="*/ 50739 w 52796"/>
                  <a:gd name="connsiteY4" fmla="*/ 14716 h 44917"/>
                  <a:gd name="connsiteX5" fmla="*/ 36090 w 52796"/>
                  <a:gd name="connsiteY5" fmla="*/ 0 h 44917"/>
                  <a:gd name="connsiteX6" fmla="*/ 0 w 52796"/>
                  <a:gd name="connsiteY6" fmla="*/ 36090 h 44917"/>
                  <a:gd name="connsiteX7" fmla="*/ 25317 w 52796"/>
                  <a:gd name="connsiteY7" fmla="*/ 44548 h 449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2796" h="44917">
                    <a:moveTo>
                      <a:pt x="25317" y="44548"/>
                    </a:moveTo>
                    <a:cubicBezTo>
                      <a:pt x="27832" y="45396"/>
                      <a:pt x="30603" y="44758"/>
                      <a:pt x="32489" y="42891"/>
                    </a:cubicBezTo>
                    <a:lnTo>
                      <a:pt x="50739" y="24641"/>
                    </a:lnTo>
                    <a:cubicBezTo>
                      <a:pt x="53483" y="21898"/>
                      <a:pt x="53483" y="17459"/>
                      <a:pt x="50739" y="14716"/>
                    </a:cubicBezTo>
                    <a:cubicBezTo>
                      <a:pt x="50739" y="14716"/>
                      <a:pt x="50739" y="14716"/>
                      <a:pt x="50739" y="14716"/>
                    </a:cubicBezTo>
                    <a:lnTo>
                      <a:pt x="36090" y="0"/>
                    </a:lnTo>
                    <a:lnTo>
                      <a:pt x="0" y="36090"/>
                    </a:lnTo>
                    <a:lnTo>
                      <a:pt x="25317" y="44548"/>
                    </a:lnTo>
                    <a:close/>
                  </a:path>
                </a:pathLst>
              </a:custGeom>
              <a:grpFill/>
              <a:ln w="9525" cap="flat">
                <a:noFill/>
                <a:prstDash val="solid"/>
                <a:miter/>
              </a:ln>
            </p:spPr>
            <p:txBody>
              <a:bodyPr rtlCol="0" anchor="ctr"/>
              <a:lstStyle/>
              <a:p>
                <a:endParaRPr lang="en-GB"/>
              </a:p>
            </p:txBody>
          </p:sp>
          <p:sp>
            <p:nvSpPr>
              <p:cNvPr id="57" name="Freeform: Shape 56">
                <a:extLst>
                  <a:ext uri="{FF2B5EF4-FFF2-40B4-BE49-F238E27FC236}">
                    <a16:creationId xmlns:a16="http://schemas.microsoft.com/office/drawing/2014/main" id="{94D6D03E-28F4-9D5F-D76B-FF27B312AD13}"/>
                  </a:ext>
                </a:extLst>
              </p:cNvPr>
              <p:cNvSpPr/>
              <p:nvPr/>
            </p:nvSpPr>
            <p:spPr>
              <a:xfrm>
                <a:off x="7987674" y="1721091"/>
                <a:ext cx="67017" cy="67017"/>
              </a:xfrm>
              <a:custGeom>
                <a:avLst/>
                <a:gdLst>
                  <a:gd name="connsiteX0" fmla="*/ 37833 w 67017"/>
                  <a:gd name="connsiteY0" fmla="*/ 305 h 67017"/>
                  <a:gd name="connsiteX1" fmla="*/ 33509 w 67017"/>
                  <a:gd name="connsiteY1" fmla="*/ 0 h 67017"/>
                  <a:gd name="connsiteX2" fmla="*/ 0 w 67017"/>
                  <a:gd name="connsiteY2" fmla="*/ 33509 h 67017"/>
                  <a:gd name="connsiteX3" fmla="*/ 33509 w 67017"/>
                  <a:gd name="connsiteY3" fmla="*/ 67018 h 67017"/>
                  <a:gd name="connsiteX4" fmla="*/ 67018 w 67017"/>
                  <a:gd name="connsiteY4" fmla="*/ 33509 h 67017"/>
                  <a:gd name="connsiteX5" fmla="*/ 66713 w 67017"/>
                  <a:gd name="connsiteY5" fmla="*/ 29185 h 67017"/>
                  <a:gd name="connsiteX6" fmla="*/ 54950 w 67017"/>
                  <a:gd name="connsiteY6" fmla="*/ 40929 h 67017"/>
                  <a:gd name="connsiteX7" fmla="*/ 26070 w 67017"/>
                  <a:gd name="connsiteY7" fmla="*/ 40481 h 67017"/>
                  <a:gd name="connsiteX8" fmla="*/ 26070 w 67017"/>
                  <a:gd name="connsiteY8" fmla="*/ 12049 h 67017"/>
                  <a:gd name="connsiteX9" fmla="*/ 37833 w 67017"/>
                  <a:gd name="connsiteY9" fmla="*/ 305 h 670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7017" h="67017">
                    <a:moveTo>
                      <a:pt x="37833" y="305"/>
                    </a:moveTo>
                    <a:cubicBezTo>
                      <a:pt x="36404" y="114"/>
                      <a:pt x="34957" y="10"/>
                      <a:pt x="33509" y="0"/>
                    </a:cubicBezTo>
                    <a:cubicBezTo>
                      <a:pt x="15002" y="0"/>
                      <a:pt x="0" y="15002"/>
                      <a:pt x="0" y="33509"/>
                    </a:cubicBezTo>
                    <a:cubicBezTo>
                      <a:pt x="0" y="52016"/>
                      <a:pt x="15002" y="67018"/>
                      <a:pt x="33509" y="67018"/>
                    </a:cubicBezTo>
                    <a:cubicBezTo>
                      <a:pt x="52016" y="67018"/>
                      <a:pt x="67018" y="52016"/>
                      <a:pt x="67018" y="33509"/>
                    </a:cubicBezTo>
                    <a:cubicBezTo>
                      <a:pt x="67008" y="32061"/>
                      <a:pt x="66903" y="30623"/>
                      <a:pt x="66713" y="29185"/>
                    </a:cubicBezTo>
                    <a:lnTo>
                      <a:pt x="54950" y="40929"/>
                    </a:lnTo>
                    <a:cubicBezTo>
                      <a:pt x="46853" y="48778"/>
                      <a:pt x="33918" y="48577"/>
                      <a:pt x="26070" y="40481"/>
                    </a:cubicBezTo>
                    <a:cubicBezTo>
                      <a:pt x="18393" y="32556"/>
                      <a:pt x="18393" y="19974"/>
                      <a:pt x="26070" y="12049"/>
                    </a:cubicBezTo>
                    <a:lnTo>
                      <a:pt x="37833" y="305"/>
                    </a:lnTo>
                    <a:close/>
                  </a:path>
                </a:pathLst>
              </a:custGeom>
              <a:grpFill/>
              <a:ln w="9525" cap="flat">
                <a:noFill/>
                <a:prstDash val="solid"/>
                <a:miter/>
              </a:ln>
            </p:spPr>
            <p:txBody>
              <a:bodyPr rtlCol="0" anchor="ctr"/>
              <a:lstStyle/>
              <a:p>
                <a:endParaRPr lang="en-GB"/>
              </a:p>
            </p:txBody>
          </p:sp>
          <p:sp>
            <p:nvSpPr>
              <p:cNvPr id="58" name="Freeform: Shape 57">
                <a:extLst>
                  <a:ext uri="{FF2B5EF4-FFF2-40B4-BE49-F238E27FC236}">
                    <a16:creationId xmlns:a16="http://schemas.microsoft.com/office/drawing/2014/main" id="{9469D0C7-8648-526C-F460-66C802F5C4B4}"/>
                  </a:ext>
                </a:extLst>
              </p:cNvPr>
              <p:cNvSpPr/>
              <p:nvPr/>
            </p:nvSpPr>
            <p:spPr>
              <a:xfrm>
                <a:off x="7940773" y="1674180"/>
                <a:ext cx="160820" cy="160820"/>
              </a:xfrm>
              <a:custGeom>
                <a:avLst/>
                <a:gdLst>
                  <a:gd name="connsiteX0" fmla="*/ 120901 w 160820"/>
                  <a:gd name="connsiteY0" fmla="*/ 11040 h 160820"/>
                  <a:gd name="connsiteX1" fmla="*/ 80410 w 160820"/>
                  <a:gd name="connsiteY1" fmla="*/ 0 h 160820"/>
                  <a:gd name="connsiteX2" fmla="*/ 0 w 160820"/>
                  <a:gd name="connsiteY2" fmla="*/ 80410 h 160820"/>
                  <a:gd name="connsiteX3" fmla="*/ 80410 w 160820"/>
                  <a:gd name="connsiteY3" fmla="*/ 160820 h 160820"/>
                  <a:gd name="connsiteX4" fmla="*/ 160820 w 160820"/>
                  <a:gd name="connsiteY4" fmla="*/ 80410 h 160820"/>
                  <a:gd name="connsiteX5" fmla="*/ 149781 w 160820"/>
                  <a:gd name="connsiteY5" fmla="*/ 39919 h 160820"/>
                  <a:gd name="connsiteX6" fmla="*/ 124711 w 160820"/>
                  <a:gd name="connsiteY6" fmla="*/ 64999 h 160820"/>
                  <a:gd name="connsiteX7" fmla="*/ 95831 w 160820"/>
                  <a:gd name="connsiteY7" fmla="*/ 124720 h 160820"/>
                  <a:gd name="connsiteX8" fmla="*/ 36109 w 160820"/>
                  <a:gd name="connsiteY8" fmla="*/ 95841 h 160820"/>
                  <a:gd name="connsiteX9" fmla="*/ 64989 w 160820"/>
                  <a:gd name="connsiteY9" fmla="*/ 36119 h 160820"/>
                  <a:gd name="connsiteX10" fmla="*/ 95831 w 160820"/>
                  <a:gd name="connsiteY10" fmla="*/ 36119 h 160820"/>
                  <a:gd name="connsiteX11" fmla="*/ 120901 w 160820"/>
                  <a:gd name="connsiteY11" fmla="*/ 11040 h 1608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60820" h="160820">
                    <a:moveTo>
                      <a:pt x="120901" y="11040"/>
                    </a:moveTo>
                    <a:cubicBezTo>
                      <a:pt x="108633" y="3791"/>
                      <a:pt x="94650" y="-19"/>
                      <a:pt x="80410" y="0"/>
                    </a:cubicBezTo>
                    <a:cubicBezTo>
                      <a:pt x="35995" y="0"/>
                      <a:pt x="0" y="36005"/>
                      <a:pt x="0" y="80410"/>
                    </a:cubicBezTo>
                    <a:cubicBezTo>
                      <a:pt x="0" y="124825"/>
                      <a:pt x="36004" y="160820"/>
                      <a:pt x="80410" y="160820"/>
                    </a:cubicBezTo>
                    <a:cubicBezTo>
                      <a:pt x="124816" y="160820"/>
                      <a:pt x="160820" y="124816"/>
                      <a:pt x="160820" y="80410"/>
                    </a:cubicBezTo>
                    <a:cubicBezTo>
                      <a:pt x="160839" y="66170"/>
                      <a:pt x="157029" y="52178"/>
                      <a:pt x="149781" y="39919"/>
                    </a:cubicBezTo>
                    <a:lnTo>
                      <a:pt x="124711" y="64999"/>
                    </a:lnTo>
                    <a:cubicBezTo>
                      <a:pt x="133226" y="89468"/>
                      <a:pt x="120291" y="116205"/>
                      <a:pt x="95831" y="124720"/>
                    </a:cubicBezTo>
                    <a:cubicBezTo>
                      <a:pt x="71361" y="133236"/>
                      <a:pt x="44625" y="120301"/>
                      <a:pt x="36109" y="95841"/>
                    </a:cubicBezTo>
                    <a:cubicBezTo>
                      <a:pt x="27594" y="71371"/>
                      <a:pt x="40529" y="44634"/>
                      <a:pt x="64989" y="36119"/>
                    </a:cubicBezTo>
                    <a:cubicBezTo>
                      <a:pt x="74971" y="32642"/>
                      <a:pt x="85839" y="32642"/>
                      <a:pt x="95831" y="36119"/>
                    </a:cubicBezTo>
                    <a:lnTo>
                      <a:pt x="120901" y="11040"/>
                    </a:lnTo>
                    <a:close/>
                  </a:path>
                </a:pathLst>
              </a:custGeom>
              <a:grpFill/>
              <a:ln w="9525" cap="flat">
                <a:noFill/>
                <a:prstDash val="solid"/>
                <a:miter/>
              </a:ln>
            </p:spPr>
            <p:txBody>
              <a:bodyPr rtlCol="0" anchor="ctr"/>
              <a:lstStyle/>
              <a:p>
                <a:endParaRPr lang="en-GB"/>
              </a:p>
            </p:txBody>
          </p:sp>
          <p:sp>
            <p:nvSpPr>
              <p:cNvPr id="59" name="Freeform: Shape 58">
                <a:extLst>
                  <a:ext uri="{FF2B5EF4-FFF2-40B4-BE49-F238E27FC236}">
                    <a16:creationId xmlns:a16="http://schemas.microsoft.com/office/drawing/2014/main" id="{1F8AF33D-D00D-A6BA-526B-D57F1C275604}"/>
                  </a:ext>
                </a:extLst>
              </p:cNvPr>
              <p:cNvSpPr/>
              <p:nvPr/>
            </p:nvSpPr>
            <p:spPr>
              <a:xfrm>
                <a:off x="7886070" y="1620535"/>
                <a:ext cx="269121" cy="269130"/>
              </a:xfrm>
              <a:custGeom>
                <a:avLst/>
                <a:gdLst>
                  <a:gd name="connsiteX0" fmla="*/ 214180 w 269121"/>
                  <a:gd name="connsiteY0" fmla="*/ 26090 h 269130"/>
                  <a:gd name="connsiteX1" fmla="*/ 26090 w 269121"/>
                  <a:gd name="connsiteY1" fmla="*/ 54950 h 269130"/>
                  <a:gd name="connsiteX2" fmla="*/ 54950 w 269121"/>
                  <a:gd name="connsiteY2" fmla="*/ 243041 h 269130"/>
                  <a:gd name="connsiteX3" fmla="*/ 243041 w 269121"/>
                  <a:gd name="connsiteY3" fmla="*/ 214180 h 269130"/>
                  <a:gd name="connsiteX4" fmla="*/ 243060 w 269121"/>
                  <a:gd name="connsiteY4" fmla="*/ 54979 h 269130"/>
                  <a:gd name="connsiteX5" fmla="*/ 214247 w 269121"/>
                  <a:gd name="connsiteY5" fmla="*/ 83830 h 269130"/>
                  <a:gd name="connsiteX6" fmla="*/ 228924 w 269121"/>
                  <a:gd name="connsiteY6" fmla="*/ 134065 h 269130"/>
                  <a:gd name="connsiteX7" fmla="*/ 135113 w 269121"/>
                  <a:gd name="connsiteY7" fmla="*/ 227877 h 269130"/>
                  <a:gd name="connsiteX8" fmla="*/ 41301 w 269121"/>
                  <a:gd name="connsiteY8" fmla="*/ 134065 h 269130"/>
                  <a:gd name="connsiteX9" fmla="*/ 135113 w 269121"/>
                  <a:gd name="connsiteY9" fmla="*/ 40253 h 269130"/>
                  <a:gd name="connsiteX10" fmla="*/ 185367 w 269121"/>
                  <a:gd name="connsiteY10" fmla="*/ 54950 h 269130"/>
                  <a:gd name="connsiteX11" fmla="*/ 214180 w 269121"/>
                  <a:gd name="connsiteY11" fmla="*/ 26090 h 2691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9121" h="269130">
                    <a:moveTo>
                      <a:pt x="214180" y="26090"/>
                    </a:moveTo>
                    <a:cubicBezTo>
                      <a:pt x="154268" y="-17878"/>
                      <a:pt x="70057" y="-4962"/>
                      <a:pt x="26090" y="54950"/>
                    </a:cubicBezTo>
                    <a:cubicBezTo>
                      <a:pt x="-17878" y="114863"/>
                      <a:pt x="-4962" y="199073"/>
                      <a:pt x="54950" y="243041"/>
                    </a:cubicBezTo>
                    <a:cubicBezTo>
                      <a:pt x="114863" y="287008"/>
                      <a:pt x="199073" y="274092"/>
                      <a:pt x="243041" y="214180"/>
                    </a:cubicBezTo>
                    <a:cubicBezTo>
                      <a:pt x="277807" y="166812"/>
                      <a:pt x="277817" y="102356"/>
                      <a:pt x="243060" y="54979"/>
                    </a:cubicBezTo>
                    <a:lnTo>
                      <a:pt x="214247" y="83830"/>
                    </a:lnTo>
                    <a:cubicBezTo>
                      <a:pt x="223867" y="98813"/>
                      <a:pt x="228953" y="116253"/>
                      <a:pt x="228924" y="134065"/>
                    </a:cubicBezTo>
                    <a:cubicBezTo>
                      <a:pt x="228924" y="185881"/>
                      <a:pt x="186919" y="227877"/>
                      <a:pt x="135113" y="227877"/>
                    </a:cubicBezTo>
                    <a:cubicBezTo>
                      <a:pt x="83306" y="227877"/>
                      <a:pt x="41301" y="185872"/>
                      <a:pt x="41301" y="134065"/>
                    </a:cubicBezTo>
                    <a:cubicBezTo>
                      <a:pt x="41301" y="82249"/>
                      <a:pt x="83306" y="40253"/>
                      <a:pt x="135113" y="40253"/>
                    </a:cubicBezTo>
                    <a:cubicBezTo>
                      <a:pt x="152934" y="40225"/>
                      <a:pt x="170375" y="45321"/>
                      <a:pt x="185367" y="54950"/>
                    </a:cubicBezTo>
                    <a:lnTo>
                      <a:pt x="214180" y="26090"/>
                    </a:lnTo>
                    <a:close/>
                  </a:path>
                </a:pathLst>
              </a:custGeom>
              <a:grpFill/>
              <a:ln w="9525" cap="flat">
                <a:noFill/>
                <a:prstDash val="solid"/>
                <a:miter/>
              </a:ln>
            </p:spPr>
            <p:txBody>
              <a:bodyPr rtlCol="0" anchor="ctr"/>
              <a:lstStyle/>
              <a:p>
                <a:endParaRPr lang="en-GB"/>
              </a:p>
            </p:txBody>
          </p:sp>
        </p:grpSp>
        <p:sp>
          <p:nvSpPr>
            <p:cNvPr id="4" name="TextBox 3">
              <a:extLst>
                <a:ext uri="{FF2B5EF4-FFF2-40B4-BE49-F238E27FC236}">
                  <a16:creationId xmlns:a16="http://schemas.microsoft.com/office/drawing/2014/main" id="{644C1D16-CB92-7F0A-740B-AFFDAFC1190D}"/>
                </a:ext>
              </a:extLst>
            </p:cNvPr>
            <p:cNvSpPr txBox="1"/>
            <p:nvPr/>
          </p:nvSpPr>
          <p:spPr>
            <a:xfrm>
              <a:off x="7167000" y="2559702"/>
              <a:ext cx="4043856" cy="391846"/>
            </a:xfrm>
            <a:prstGeom prst="rect">
              <a:avLst/>
            </a:prstGeom>
            <a:noFill/>
          </p:spPr>
          <p:txBody>
            <a:bodyPr wrap="square" rtlCol="0">
              <a:spAutoFit/>
            </a:bodyPr>
            <a:lstStyle/>
            <a:p>
              <a:pPr algn="l"/>
              <a:r>
                <a:rPr lang="en-GB" sz="1600" b="1" spc="0" baseline="0" dirty="0">
                  <a:ln/>
                  <a:solidFill>
                    <a:schemeClr val="bg1"/>
                  </a:solidFill>
                  <a:latin typeface="Didact Gothic" panose="00000500000000000000" pitchFamily="2" charset="0"/>
                  <a:cs typeface="Arial"/>
                  <a:sym typeface="Arial"/>
                  <a:rtl val="0"/>
                </a:rPr>
                <a:t>Consumer and Investor Protection</a:t>
              </a:r>
            </a:p>
          </p:txBody>
        </p:sp>
        <p:sp>
          <p:nvSpPr>
            <p:cNvPr id="6" name="TextBox 5">
              <a:extLst>
                <a:ext uri="{FF2B5EF4-FFF2-40B4-BE49-F238E27FC236}">
                  <a16:creationId xmlns:a16="http://schemas.microsoft.com/office/drawing/2014/main" id="{B0BE4960-FEBA-2F7E-7915-98DB9EDE547D}"/>
                </a:ext>
              </a:extLst>
            </p:cNvPr>
            <p:cNvSpPr txBox="1"/>
            <p:nvPr/>
          </p:nvSpPr>
          <p:spPr>
            <a:xfrm>
              <a:off x="7167000" y="4385601"/>
              <a:ext cx="3757737" cy="427468"/>
            </a:xfrm>
            <a:prstGeom prst="rect">
              <a:avLst/>
            </a:prstGeom>
            <a:noFill/>
          </p:spPr>
          <p:txBody>
            <a:bodyPr wrap="square" rtlCol="0">
              <a:spAutoFit/>
            </a:bodyPr>
            <a:lstStyle/>
            <a:p>
              <a:pPr algn="l"/>
              <a:r>
                <a:rPr lang="en-GB" b="1" spc="0" baseline="0" dirty="0">
                  <a:ln/>
                  <a:solidFill>
                    <a:schemeClr val="bg1"/>
                  </a:solidFill>
                  <a:latin typeface="Didact Gothic" panose="00000500000000000000" pitchFamily="2" charset="0"/>
                  <a:cs typeface="Arial"/>
                  <a:sym typeface="Arial"/>
                  <a:rtl val="0"/>
                </a:rPr>
                <a:t>Prevention of Illegal Activities</a:t>
              </a:r>
            </a:p>
          </p:txBody>
        </p:sp>
        <p:sp>
          <p:nvSpPr>
            <p:cNvPr id="22" name="TextBox 21">
              <a:extLst>
                <a:ext uri="{FF2B5EF4-FFF2-40B4-BE49-F238E27FC236}">
                  <a16:creationId xmlns:a16="http://schemas.microsoft.com/office/drawing/2014/main" id="{EC59061C-70CF-8E13-16DA-2B1D0274419C}"/>
                </a:ext>
              </a:extLst>
            </p:cNvPr>
            <p:cNvSpPr txBox="1"/>
            <p:nvPr/>
          </p:nvSpPr>
          <p:spPr>
            <a:xfrm>
              <a:off x="7167000" y="981650"/>
              <a:ext cx="3414961" cy="356224"/>
            </a:xfrm>
            <a:prstGeom prst="rect">
              <a:avLst/>
            </a:prstGeom>
            <a:noFill/>
          </p:spPr>
          <p:txBody>
            <a:bodyPr wrap="square" rtlCol="0">
              <a:spAutoFit/>
            </a:bodyPr>
            <a:lstStyle/>
            <a:p>
              <a:pPr algn="l"/>
              <a:r>
                <a:rPr lang="en-GB" sz="1400" b="1" spc="0" baseline="0" dirty="0">
                  <a:ln/>
                  <a:solidFill>
                    <a:srgbClr val="FFC000"/>
                  </a:solidFill>
                  <a:latin typeface="Didact Gothic" panose="00000500000000000000" pitchFamily="2" charset="0"/>
                  <a:cs typeface="Arial"/>
                  <a:sym typeface="Arial"/>
                  <a:rtl val="0"/>
                </a:rPr>
                <a:t>Prevents extreme volatility</a:t>
              </a:r>
            </a:p>
          </p:txBody>
        </p:sp>
        <p:sp>
          <p:nvSpPr>
            <p:cNvPr id="28" name="TextBox 27">
              <a:extLst>
                <a:ext uri="{FF2B5EF4-FFF2-40B4-BE49-F238E27FC236}">
                  <a16:creationId xmlns:a16="http://schemas.microsoft.com/office/drawing/2014/main" id="{F25139B1-AC80-4781-1495-9ABDEA2DBBEE}"/>
                </a:ext>
              </a:extLst>
            </p:cNvPr>
            <p:cNvSpPr txBox="1"/>
            <p:nvPr/>
          </p:nvSpPr>
          <p:spPr>
            <a:xfrm>
              <a:off x="7208273" y="2942304"/>
              <a:ext cx="3861138" cy="356224"/>
            </a:xfrm>
            <a:prstGeom prst="rect">
              <a:avLst/>
            </a:prstGeom>
            <a:noFill/>
          </p:spPr>
          <p:txBody>
            <a:bodyPr wrap="square" rtlCol="0">
              <a:spAutoFit/>
            </a:bodyPr>
            <a:lstStyle/>
            <a:p>
              <a:pPr algn="l"/>
              <a:r>
                <a:rPr lang="en-GB" sz="1400" b="1" spc="0" baseline="0" dirty="0">
                  <a:ln/>
                  <a:solidFill>
                    <a:srgbClr val="FFC000"/>
                  </a:solidFill>
                  <a:latin typeface="Didact Gothic" panose="00000500000000000000" pitchFamily="2" charset="0"/>
                  <a:cs typeface="Arial"/>
                  <a:sym typeface="Arial"/>
                  <a:rtl val="0"/>
                </a:rPr>
                <a:t>Safeguards against fraud and scams.</a:t>
              </a:r>
            </a:p>
          </p:txBody>
        </p:sp>
        <p:sp>
          <p:nvSpPr>
            <p:cNvPr id="29" name="TextBox 28">
              <a:extLst>
                <a:ext uri="{FF2B5EF4-FFF2-40B4-BE49-F238E27FC236}">
                  <a16:creationId xmlns:a16="http://schemas.microsoft.com/office/drawing/2014/main" id="{9D373C69-5BBB-251E-C1E0-A420700E1C50}"/>
                </a:ext>
              </a:extLst>
            </p:cNvPr>
            <p:cNvSpPr txBox="1"/>
            <p:nvPr/>
          </p:nvSpPr>
          <p:spPr>
            <a:xfrm>
              <a:off x="7205616" y="4710895"/>
              <a:ext cx="3861138" cy="605580"/>
            </a:xfrm>
            <a:prstGeom prst="rect">
              <a:avLst/>
            </a:prstGeom>
            <a:noFill/>
          </p:spPr>
          <p:txBody>
            <a:bodyPr wrap="square" rtlCol="0">
              <a:spAutoFit/>
            </a:bodyPr>
            <a:lstStyle/>
            <a:p>
              <a:pPr algn="l"/>
              <a:r>
                <a:rPr lang="en-GB" sz="1400" b="1" spc="0" baseline="0" dirty="0">
                  <a:ln/>
                  <a:solidFill>
                    <a:srgbClr val="FFC000"/>
                  </a:solidFill>
                  <a:latin typeface="Didact Gothic" panose="00000500000000000000" pitchFamily="2" charset="0"/>
                  <a:cs typeface="Arial"/>
                  <a:sym typeface="Arial"/>
                  <a:rtl val="0"/>
                </a:rPr>
                <a:t>Combats money laundering and terrorism financing.</a:t>
              </a:r>
            </a:p>
          </p:txBody>
        </p:sp>
      </p:grpSp>
      <p:grpSp>
        <p:nvGrpSpPr>
          <p:cNvPr id="2" name="Group 1">
            <a:extLst>
              <a:ext uri="{FF2B5EF4-FFF2-40B4-BE49-F238E27FC236}">
                <a16:creationId xmlns:a16="http://schemas.microsoft.com/office/drawing/2014/main" id="{0449EE55-8ABF-DA96-3396-77EA0182F8F3}"/>
              </a:ext>
            </a:extLst>
          </p:cNvPr>
          <p:cNvGrpSpPr/>
          <p:nvPr/>
        </p:nvGrpSpPr>
        <p:grpSpPr>
          <a:xfrm>
            <a:off x="11434761" y="6512309"/>
            <a:ext cx="447675" cy="243352"/>
            <a:chOff x="2105024" y="5749284"/>
            <a:chExt cx="447675" cy="243352"/>
          </a:xfrm>
        </p:grpSpPr>
        <p:sp>
          <p:nvSpPr>
            <p:cNvPr id="3" name="Oval 2">
              <a:extLst>
                <a:ext uri="{FF2B5EF4-FFF2-40B4-BE49-F238E27FC236}">
                  <a16:creationId xmlns:a16="http://schemas.microsoft.com/office/drawing/2014/main" id="{E82C6284-769B-F63C-D241-8B40BED48CA6}"/>
                </a:ext>
              </a:extLst>
            </p:cNvPr>
            <p:cNvSpPr/>
            <p:nvPr/>
          </p:nvSpPr>
          <p:spPr>
            <a:xfrm>
              <a:off x="2207186" y="5749284"/>
              <a:ext cx="243352" cy="243352"/>
            </a:xfrm>
            <a:prstGeom prst="ellipse">
              <a:avLst/>
            </a:prstGeom>
            <a:solidFill>
              <a:srgbClr val="FFC000"/>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30" name="TextBox 29">
              <a:extLst>
                <a:ext uri="{FF2B5EF4-FFF2-40B4-BE49-F238E27FC236}">
                  <a16:creationId xmlns:a16="http://schemas.microsoft.com/office/drawing/2014/main" id="{5757C78A-101B-9821-C5FA-555F9026A8BE}"/>
                </a:ext>
              </a:extLst>
            </p:cNvPr>
            <p:cNvSpPr txBox="1"/>
            <p:nvPr/>
          </p:nvSpPr>
          <p:spPr>
            <a:xfrm>
              <a:off x="2105024" y="5777192"/>
              <a:ext cx="447675" cy="21544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326A2452-42B8-4B4F-8F2F-A25CC86A1417}" type="slidenum">
                <a:rPr kumimoji="0" lang="en-GB" sz="800" b="0" i="0" u="none" strike="noStrike" kern="1200" cap="none" spc="0" normalizeH="0" baseline="0" noProof="0" smtClean="0">
                  <a:ln>
                    <a:noFill/>
                  </a:ln>
                  <a:effectLst/>
                  <a:uLnTx/>
                  <a:uFillTx/>
                  <a:latin typeface="Calibri" panose="020F0502020204030204"/>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13</a:t>
              </a:fld>
              <a:endParaRPr kumimoji="0" lang="en-GB" sz="800" b="0" i="0" u="none" strike="noStrike" kern="1200" cap="none" spc="0" normalizeH="0" baseline="0" noProof="0" dirty="0">
                <a:ln>
                  <a:noFill/>
                </a:ln>
                <a:effectLst/>
                <a:uLnTx/>
                <a:uFillTx/>
                <a:latin typeface="Calibri" panose="020F0502020204030204"/>
                <a:ea typeface="+mn-ea"/>
                <a:cs typeface="+mn-cs"/>
              </a:endParaRPr>
            </a:p>
          </p:txBody>
        </p:sp>
      </p:grpSp>
      <p:sp>
        <p:nvSpPr>
          <p:cNvPr id="31" name="TextBox 30">
            <a:extLst>
              <a:ext uri="{FF2B5EF4-FFF2-40B4-BE49-F238E27FC236}">
                <a16:creationId xmlns:a16="http://schemas.microsoft.com/office/drawing/2014/main" id="{BC9773DD-0B7E-164B-8B27-A140EE741CBD}"/>
              </a:ext>
            </a:extLst>
          </p:cNvPr>
          <p:cNvSpPr txBox="1"/>
          <p:nvPr/>
        </p:nvSpPr>
        <p:spPr>
          <a:xfrm>
            <a:off x="207964" y="6509440"/>
            <a:ext cx="3485147" cy="246221"/>
          </a:xfrm>
          <a:prstGeom prst="rect">
            <a:avLst/>
          </a:prstGeom>
          <a:noFill/>
        </p:spPr>
        <p:txBody>
          <a:bodyPr wrap="square">
            <a:spAutoFit/>
          </a:bodyPr>
          <a:lstStyle/>
          <a:p>
            <a:r>
              <a:rPr lang="en-GB" sz="1000" dirty="0">
                <a:latin typeface="Didact Gothic" panose="00000500000000000000" pitchFamily="2" charset="0"/>
              </a:rPr>
              <a:t>Cryptocurrency Regulations in Africa : An In-Depth Study</a:t>
            </a:r>
          </a:p>
        </p:txBody>
      </p:sp>
      <p:grpSp>
        <p:nvGrpSpPr>
          <p:cNvPr id="70" name="Group 69">
            <a:extLst>
              <a:ext uri="{FF2B5EF4-FFF2-40B4-BE49-F238E27FC236}">
                <a16:creationId xmlns:a16="http://schemas.microsoft.com/office/drawing/2014/main" id="{60164F14-6A83-9D0B-7165-BE41E9B1BF0A}"/>
              </a:ext>
            </a:extLst>
          </p:cNvPr>
          <p:cNvGrpSpPr/>
          <p:nvPr/>
        </p:nvGrpSpPr>
        <p:grpSpPr>
          <a:xfrm>
            <a:off x="5866718" y="5071917"/>
            <a:ext cx="5385480" cy="1468300"/>
            <a:chOff x="8668657" y="-1522910"/>
            <a:chExt cx="6233206" cy="1699425"/>
          </a:xfrm>
        </p:grpSpPr>
        <p:sp>
          <p:nvSpPr>
            <p:cNvPr id="32" name="Freeform: Shape 31">
              <a:extLst>
                <a:ext uri="{FF2B5EF4-FFF2-40B4-BE49-F238E27FC236}">
                  <a16:creationId xmlns:a16="http://schemas.microsoft.com/office/drawing/2014/main" id="{3EE045AD-9F2A-8D12-6B27-75ECB4228F1D}"/>
                </a:ext>
              </a:extLst>
            </p:cNvPr>
            <p:cNvSpPr/>
            <p:nvPr/>
          </p:nvSpPr>
          <p:spPr>
            <a:xfrm>
              <a:off x="10085685" y="-1255590"/>
              <a:ext cx="4816178" cy="1164784"/>
            </a:xfrm>
            <a:custGeom>
              <a:avLst/>
              <a:gdLst>
                <a:gd name="connsiteX0" fmla="*/ 3676031 w 3676030"/>
                <a:gd name="connsiteY0" fmla="*/ 518703 h 1037396"/>
                <a:gd name="connsiteX1" fmla="*/ 3676031 w 3676030"/>
                <a:gd name="connsiteY1" fmla="*/ 518703 h 1037396"/>
                <a:gd name="connsiteX2" fmla="*/ 3157337 w 3676030"/>
                <a:gd name="connsiteY2" fmla="*/ 1037396 h 1037396"/>
                <a:gd name="connsiteX3" fmla="*/ 86 w 3676030"/>
                <a:gd name="connsiteY3" fmla="*/ 1037396 h 1037396"/>
                <a:gd name="connsiteX4" fmla="*/ 21174 w 3676030"/>
                <a:gd name="connsiteY4" fmla="*/ 1025233 h 1037396"/>
                <a:gd name="connsiteX5" fmla="*/ 161392 w 3676030"/>
                <a:gd name="connsiteY5" fmla="*/ 782631 h 1037396"/>
                <a:gd name="connsiteX6" fmla="*/ 161392 w 3676030"/>
                <a:gd name="connsiteY6" fmla="*/ 254756 h 1037396"/>
                <a:gd name="connsiteX7" fmla="*/ 21346 w 3676030"/>
                <a:gd name="connsiteY7" fmla="*/ 12325 h 1037396"/>
                <a:gd name="connsiteX8" fmla="*/ 0 w 3676030"/>
                <a:gd name="connsiteY8" fmla="*/ 0 h 1037396"/>
                <a:gd name="connsiteX9" fmla="*/ 3157337 w 3676030"/>
                <a:gd name="connsiteY9" fmla="*/ 0 h 1037396"/>
                <a:gd name="connsiteX10" fmla="*/ 3676031 w 3676030"/>
                <a:gd name="connsiteY10" fmla="*/ 518703 h 10373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676030" h="1037396">
                  <a:moveTo>
                    <a:pt x="3676031" y="518703"/>
                  </a:moveTo>
                  <a:lnTo>
                    <a:pt x="3676031" y="518703"/>
                  </a:lnTo>
                  <a:cubicBezTo>
                    <a:pt x="3676031" y="805167"/>
                    <a:pt x="3443802" y="1037396"/>
                    <a:pt x="3157337" y="1037396"/>
                  </a:cubicBezTo>
                  <a:lnTo>
                    <a:pt x="86" y="1037396"/>
                  </a:lnTo>
                  <a:lnTo>
                    <a:pt x="21174" y="1025233"/>
                  </a:lnTo>
                  <a:cubicBezTo>
                    <a:pt x="107652" y="975493"/>
                    <a:pt x="161392" y="882548"/>
                    <a:pt x="161392" y="782631"/>
                  </a:cubicBezTo>
                  <a:lnTo>
                    <a:pt x="161392" y="254756"/>
                  </a:lnTo>
                  <a:cubicBezTo>
                    <a:pt x="161392" y="154838"/>
                    <a:pt x="107652" y="61903"/>
                    <a:pt x="21346" y="12325"/>
                  </a:cubicBezTo>
                  <a:lnTo>
                    <a:pt x="0" y="0"/>
                  </a:lnTo>
                  <a:lnTo>
                    <a:pt x="3157337" y="0"/>
                  </a:lnTo>
                  <a:cubicBezTo>
                    <a:pt x="3443802" y="0"/>
                    <a:pt x="3676031" y="232229"/>
                    <a:pt x="3676031" y="518703"/>
                  </a:cubicBezTo>
                  <a:close/>
                </a:path>
              </a:pathLst>
            </a:custGeom>
            <a:solidFill>
              <a:schemeClr val="tx1"/>
            </a:solidFill>
            <a:ln w="9525" cap="flat">
              <a:noFill/>
              <a:prstDash val="solid"/>
              <a:miter/>
            </a:ln>
          </p:spPr>
          <p:txBody>
            <a:bodyPr rtlCol="0" anchor="ctr"/>
            <a:lstStyle/>
            <a:p>
              <a:endParaRPr lang="en-GB"/>
            </a:p>
          </p:txBody>
        </p:sp>
        <p:sp>
          <p:nvSpPr>
            <p:cNvPr id="33" name="Freeform: Shape 32">
              <a:extLst>
                <a:ext uri="{FF2B5EF4-FFF2-40B4-BE49-F238E27FC236}">
                  <a16:creationId xmlns:a16="http://schemas.microsoft.com/office/drawing/2014/main" id="{3DD1175E-BB6B-41B9-1D12-DE3C5B794171}"/>
                </a:ext>
              </a:extLst>
            </p:cNvPr>
            <p:cNvSpPr/>
            <p:nvPr/>
          </p:nvSpPr>
          <p:spPr>
            <a:xfrm>
              <a:off x="8830788" y="-1348243"/>
              <a:ext cx="1216716" cy="1350089"/>
            </a:xfrm>
            <a:custGeom>
              <a:avLst/>
              <a:gdLst>
                <a:gd name="connsiteX0" fmla="*/ 1083650 w 1083649"/>
                <a:gd name="connsiteY0" fmla="*/ 379366 h 1202435"/>
                <a:gd name="connsiteX1" fmla="*/ 1083650 w 1083649"/>
                <a:gd name="connsiteY1" fmla="*/ 823070 h 1202435"/>
                <a:gd name="connsiteX2" fmla="*/ 1004821 w 1083649"/>
                <a:gd name="connsiteY2" fmla="*/ 959458 h 1202435"/>
                <a:gd name="connsiteX3" fmla="*/ 620563 w 1083649"/>
                <a:gd name="connsiteY3" fmla="*/ 1181391 h 1202435"/>
                <a:gd name="connsiteX4" fmla="*/ 463086 w 1083649"/>
                <a:gd name="connsiteY4" fmla="*/ 1181391 h 1202435"/>
                <a:gd name="connsiteX5" fmla="*/ 78829 w 1083649"/>
                <a:gd name="connsiteY5" fmla="*/ 959458 h 1202435"/>
                <a:gd name="connsiteX6" fmla="*/ 0 w 1083649"/>
                <a:gd name="connsiteY6" fmla="*/ 823070 h 1202435"/>
                <a:gd name="connsiteX7" fmla="*/ 0 w 1083649"/>
                <a:gd name="connsiteY7" fmla="*/ 379366 h 1202435"/>
                <a:gd name="connsiteX8" fmla="*/ 78829 w 1083649"/>
                <a:gd name="connsiteY8" fmla="*/ 242978 h 1202435"/>
                <a:gd name="connsiteX9" fmla="*/ 463086 w 1083649"/>
                <a:gd name="connsiteY9" fmla="*/ 21046 h 1202435"/>
                <a:gd name="connsiteX10" fmla="*/ 620563 w 1083649"/>
                <a:gd name="connsiteY10" fmla="*/ 21046 h 1202435"/>
                <a:gd name="connsiteX11" fmla="*/ 1004821 w 1083649"/>
                <a:gd name="connsiteY11" fmla="*/ 242978 h 1202435"/>
                <a:gd name="connsiteX12" fmla="*/ 1083650 w 1083649"/>
                <a:gd name="connsiteY12" fmla="*/ 379366 h 1202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83649" h="1202435">
                  <a:moveTo>
                    <a:pt x="1083650" y="379366"/>
                  </a:moveTo>
                  <a:lnTo>
                    <a:pt x="1083650" y="823070"/>
                  </a:lnTo>
                  <a:cubicBezTo>
                    <a:pt x="1083650" y="879362"/>
                    <a:pt x="1053637" y="931397"/>
                    <a:pt x="1004821" y="959458"/>
                  </a:cubicBezTo>
                  <a:lnTo>
                    <a:pt x="620563" y="1181391"/>
                  </a:lnTo>
                  <a:cubicBezTo>
                    <a:pt x="571843" y="1209451"/>
                    <a:pt x="511807" y="1209451"/>
                    <a:pt x="463086" y="1181391"/>
                  </a:cubicBezTo>
                  <a:lnTo>
                    <a:pt x="78829" y="959458"/>
                  </a:lnTo>
                  <a:cubicBezTo>
                    <a:pt x="30023" y="931397"/>
                    <a:pt x="0" y="879353"/>
                    <a:pt x="0" y="823070"/>
                  </a:cubicBezTo>
                  <a:lnTo>
                    <a:pt x="0" y="379366"/>
                  </a:lnTo>
                  <a:cubicBezTo>
                    <a:pt x="0" y="323074"/>
                    <a:pt x="30013" y="271039"/>
                    <a:pt x="78829" y="242978"/>
                  </a:cubicBezTo>
                  <a:lnTo>
                    <a:pt x="463086" y="21046"/>
                  </a:lnTo>
                  <a:cubicBezTo>
                    <a:pt x="511807" y="-7015"/>
                    <a:pt x="571843" y="-7015"/>
                    <a:pt x="620563" y="21046"/>
                  </a:cubicBezTo>
                  <a:lnTo>
                    <a:pt x="1004821" y="242978"/>
                  </a:lnTo>
                  <a:cubicBezTo>
                    <a:pt x="1053627" y="271039"/>
                    <a:pt x="1083650" y="323083"/>
                    <a:pt x="1083650" y="379366"/>
                  </a:cubicBezTo>
                  <a:close/>
                </a:path>
              </a:pathLst>
            </a:custGeom>
            <a:gradFill>
              <a:gsLst>
                <a:gs pos="0">
                  <a:schemeClr val="bg1"/>
                </a:gs>
                <a:gs pos="99760">
                  <a:schemeClr val="bg1"/>
                </a:gs>
              </a:gsLst>
              <a:lin ang="0" scaled="1"/>
            </a:gradFill>
            <a:ln w="9525" cap="flat">
              <a:noFill/>
              <a:prstDash val="solid"/>
              <a:miter/>
            </a:ln>
          </p:spPr>
          <p:txBody>
            <a:bodyPr rtlCol="0" anchor="ctr"/>
            <a:lstStyle/>
            <a:p>
              <a:endParaRPr lang="en-GB"/>
            </a:p>
          </p:txBody>
        </p:sp>
        <p:sp>
          <p:nvSpPr>
            <p:cNvPr id="39" name="Freeform: Shape 38">
              <a:extLst>
                <a:ext uri="{FF2B5EF4-FFF2-40B4-BE49-F238E27FC236}">
                  <a16:creationId xmlns:a16="http://schemas.microsoft.com/office/drawing/2014/main" id="{0B2A08CD-545E-CD0C-83E2-3E19BE1FBE10}"/>
                </a:ext>
              </a:extLst>
            </p:cNvPr>
            <p:cNvSpPr/>
            <p:nvPr/>
          </p:nvSpPr>
          <p:spPr>
            <a:xfrm>
              <a:off x="8668657" y="-1522910"/>
              <a:ext cx="1540967" cy="1699425"/>
            </a:xfrm>
            <a:custGeom>
              <a:avLst/>
              <a:gdLst>
                <a:gd name="connsiteX0" fmla="*/ 686200 w 1372438"/>
                <a:gd name="connsiteY0" fmla="*/ 1513567 h 1513566"/>
                <a:gd name="connsiteX1" fmla="*/ 571786 w 1372438"/>
                <a:gd name="connsiteY1" fmla="*/ 1483077 h 1513566"/>
                <a:gd name="connsiteX2" fmla="*/ 114567 w 1372438"/>
                <a:gd name="connsiteY2" fmla="*/ 1219006 h 1513566"/>
                <a:gd name="connsiteX3" fmla="*/ 0 w 1372438"/>
                <a:gd name="connsiteY3" fmla="*/ 1020724 h 1513566"/>
                <a:gd name="connsiteX4" fmla="*/ 0 w 1372438"/>
                <a:gd name="connsiteY4" fmla="*/ 492839 h 1513566"/>
                <a:gd name="connsiteX5" fmla="*/ 114643 w 1372438"/>
                <a:gd name="connsiteY5" fmla="*/ 294519 h 1513566"/>
                <a:gd name="connsiteX6" fmla="*/ 571748 w 1372438"/>
                <a:gd name="connsiteY6" fmla="*/ 30515 h 1513566"/>
                <a:gd name="connsiteX7" fmla="*/ 800653 w 1372438"/>
                <a:gd name="connsiteY7" fmla="*/ 30486 h 1513566"/>
                <a:gd name="connsiteX8" fmla="*/ 1257872 w 1372438"/>
                <a:gd name="connsiteY8" fmla="*/ 294557 h 1513566"/>
                <a:gd name="connsiteX9" fmla="*/ 1372438 w 1372438"/>
                <a:gd name="connsiteY9" fmla="*/ 492839 h 1513566"/>
                <a:gd name="connsiteX10" fmla="*/ 1372438 w 1372438"/>
                <a:gd name="connsiteY10" fmla="*/ 1020724 h 1513566"/>
                <a:gd name="connsiteX11" fmla="*/ 1257795 w 1372438"/>
                <a:gd name="connsiteY11" fmla="*/ 1219044 h 1513566"/>
                <a:gd name="connsiteX12" fmla="*/ 800691 w 1372438"/>
                <a:gd name="connsiteY12" fmla="*/ 1483048 h 1513566"/>
                <a:gd name="connsiteX13" fmla="*/ 686200 w 1372438"/>
                <a:gd name="connsiteY13" fmla="*/ 1513567 h 1513566"/>
                <a:gd name="connsiteX14" fmla="*/ 686238 w 1372438"/>
                <a:gd name="connsiteY14" fmla="*/ 83131 h 1513566"/>
                <a:gd name="connsiteX15" fmla="*/ 613296 w 1372438"/>
                <a:gd name="connsiteY15" fmla="*/ 102562 h 1513566"/>
                <a:gd name="connsiteX16" fmla="*/ 156172 w 1372438"/>
                <a:gd name="connsiteY16" fmla="*/ 366576 h 1513566"/>
                <a:gd name="connsiteX17" fmla="*/ 83172 w 1372438"/>
                <a:gd name="connsiteY17" fmla="*/ 492839 h 1513566"/>
                <a:gd name="connsiteX18" fmla="*/ 83172 w 1372438"/>
                <a:gd name="connsiteY18" fmla="*/ 1020724 h 1513566"/>
                <a:gd name="connsiteX19" fmla="*/ 156096 w 1372438"/>
                <a:gd name="connsiteY19" fmla="*/ 1146940 h 1513566"/>
                <a:gd name="connsiteX20" fmla="*/ 613343 w 1372438"/>
                <a:gd name="connsiteY20" fmla="*/ 1411030 h 1513566"/>
                <a:gd name="connsiteX21" fmla="*/ 759143 w 1372438"/>
                <a:gd name="connsiteY21" fmla="*/ 1411001 h 1513566"/>
                <a:gd name="connsiteX22" fmla="*/ 1216266 w 1372438"/>
                <a:gd name="connsiteY22" fmla="*/ 1146978 h 1513566"/>
                <a:gd name="connsiteX23" fmla="*/ 1289266 w 1372438"/>
                <a:gd name="connsiteY23" fmla="*/ 1020714 h 1513566"/>
                <a:gd name="connsiteX24" fmla="*/ 1289266 w 1372438"/>
                <a:gd name="connsiteY24" fmla="*/ 492839 h 1513566"/>
                <a:gd name="connsiteX25" fmla="*/ 1216343 w 1372438"/>
                <a:gd name="connsiteY25" fmla="*/ 366623 h 1513566"/>
                <a:gd name="connsiteX26" fmla="*/ 759095 w 1372438"/>
                <a:gd name="connsiteY26" fmla="*/ 102533 h 1513566"/>
                <a:gd name="connsiteX27" fmla="*/ 686238 w 1372438"/>
                <a:gd name="connsiteY27" fmla="*/ 83131 h 15135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372438" h="1513566">
                  <a:moveTo>
                    <a:pt x="686200" y="1513567"/>
                  </a:moveTo>
                  <a:cubicBezTo>
                    <a:pt x="646633" y="1513567"/>
                    <a:pt x="607066" y="1503403"/>
                    <a:pt x="571786" y="1483077"/>
                  </a:cubicBezTo>
                  <a:lnTo>
                    <a:pt x="114567" y="1219006"/>
                  </a:lnTo>
                  <a:cubicBezTo>
                    <a:pt x="43929" y="1178391"/>
                    <a:pt x="0" y="1102391"/>
                    <a:pt x="0" y="1020724"/>
                  </a:cubicBezTo>
                  <a:lnTo>
                    <a:pt x="0" y="492839"/>
                  </a:lnTo>
                  <a:cubicBezTo>
                    <a:pt x="0" y="411162"/>
                    <a:pt x="43929" y="335172"/>
                    <a:pt x="114643" y="294519"/>
                  </a:cubicBezTo>
                  <a:lnTo>
                    <a:pt x="571748" y="30515"/>
                  </a:lnTo>
                  <a:cubicBezTo>
                    <a:pt x="642385" y="-10167"/>
                    <a:pt x="730072" y="-10167"/>
                    <a:pt x="800653" y="30486"/>
                  </a:cubicBezTo>
                  <a:lnTo>
                    <a:pt x="1257872" y="294557"/>
                  </a:lnTo>
                  <a:cubicBezTo>
                    <a:pt x="1328509" y="335172"/>
                    <a:pt x="1372438" y="411162"/>
                    <a:pt x="1372438" y="492839"/>
                  </a:cubicBezTo>
                  <a:lnTo>
                    <a:pt x="1372438" y="1020724"/>
                  </a:lnTo>
                  <a:cubicBezTo>
                    <a:pt x="1372438" y="1102391"/>
                    <a:pt x="1328509" y="1178391"/>
                    <a:pt x="1257795" y="1219044"/>
                  </a:cubicBezTo>
                  <a:lnTo>
                    <a:pt x="800691" y="1483048"/>
                  </a:lnTo>
                  <a:cubicBezTo>
                    <a:pt x="765372" y="1503403"/>
                    <a:pt x="725786" y="1513567"/>
                    <a:pt x="686200" y="1513567"/>
                  </a:cubicBezTo>
                  <a:close/>
                  <a:moveTo>
                    <a:pt x="686238" y="83131"/>
                  </a:moveTo>
                  <a:cubicBezTo>
                    <a:pt x="661016" y="83131"/>
                    <a:pt x="635794" y="89608"/>
                    <a:pt x="613296" y="102562"/>
                  </a:cubicBezTo>
                  <a:lnTo>
                    <a:pt x="156172" y="366576"/>
                  </a:lnTo>
                  <a:cubicBezTo>
                    <a:pt x="111119" y="392474"/>
                    <a:pt x="83172" y="440842"/>
                    <a:pt x="83172" y="492839"/>
                  </a:cubicBezTo>
                  <a:lnTo>
                    <a:pt x="83172" y="1020724"/>
                  </a:lnTo>
                  <a:cubicBezTo>
                    <a:pt x="83172" y="1072712"/>
                    <a:pt x="111109" y="1121079"/>
                    <a:pt x="156096" y="1146940"/>
                  </a:cubicBezTo>
                  <a:lnTo>
                    <a:pt x="613343" y="1411030"/>
                  </a:lnTo>
                  <a:cubicBezTo>
                    <a:pt x="658282" y="1436909"/>
                    <a:pt x="714165" y="1436909"/>
                    <a:pt x="759143" y="1411001"/>
                  </a:cubicBezTo>
                  <a:lnTo>
                    <a:pt x="1216266" y="1146978"/>
                  </a:lnTo>
                  <a:cubicBezTo>
                    <a:pt x="1261320" y="1121079"/>
                    <a:pt x="1289266" y="1072712"/>
                    <a:pt x="1289266" y="1020714"/>
                  </a:cubicBezTo>
                  <a:lnTo>
                    <a:pt x="1289266" y="492839"/>
                  </a:lnTo>
                  <a:cubicBezTo>
                    <a:pt x="1289266" y="440842"/>
                    <a:pt x="1261329" y="392484"/>
                    <a:pt x="1216343" y="366623"/>
                  </a:cubicBezTo>
                  <a:lnTo>
                    <a:pt x="759095" y="102533"/>
                  </a:lnTo>
                  <a:cubicBezTo>
                    <a:pt x="736635" y="89598"/>
                    <a:pt x="711441" y="83131"/>
                    <a:pt x="686238" y="83131"/>
                  </a:cubicBezTo>
                  <a:close/>
                </a:path>
              </a:pathLst>
            </a:custGeom>
            <a:solidFill>
              <a:srgbClr val="FFC000"/>
            </a:solidFill>
            <a:ln w="9525" cap="flat">
              <a:noFill/>
              <a:prstDash val="solid"/>
              <a:miter/>
            </a:ln>
          </p:spPr>
          <p:txBody>
            <a:bodyPr rtlCol="0" anchor="ctr"/>
            <a:lstStyle/>
            <a:p>
              <a:endParaRPr lang="en-GB"/>
            </a:p>
          </p:txBody>
        </p:sp>
        <p:sp>
          <p:nvSpPr>
            <p:cNvPr id="40" name="TextBox 39">
              <a:extLst>
                <a:ext uri="{FF2B5EF4-FFF2-40B4-BE49-F238E27FC236}">
                  <a16:creationId xmlns:a16="http://schemas.microsoft.com/office/drawing/2014/main" id="{731200C9-96DD-DFF7-4D3C-2CD6D76A8E42}"/>
                </a:ext>
              </a:extLst>
            </p:cNvPr>
            <p:cNvSpPr txBox="1"/>
            <p:nvPr/>
          </p:nvSpPr>
          <p:spPr>
            <a:xfrm>
              <a:off x="9013964" y="-971697"/>
              <a:ext cx="881653" cy="828221"/>
            </a:xfrm>
            <a:prstGeom prst="rect">
              <a:avLst/>
            </a:prstGeom>
            <a:noFill/>
          </p:spPr>
          <p:txBody>
            <a:bodyPr wrap="none" rtlCol="0">
              <a:spAutoFit/>
            </a:bodyPr>
            <a:lstStyle/>
            <a:p>
              <a:pPr algn="l"/>
              <a:r>
                <a:rPr lang="en-GB" sz="4050" spc="0" baseline="0" dirty="0">
                  <a:ln/>
                  <a:latin typeface="Arial"/>
                  <a:cs typeface="Arial"/>
                  <a:sym typeface="Arial"/>
                  <a:rtl val="0"/>
                </a:rPr>
                <a:t>04</a:t>
              </a:r>
            </a:p>
          </p:txBody>
        </p:sp>
        <p:sp>
          <p:nvSpPr>
            <p:cNvPr id="41" name="TextBox 40">
              <a:extLst>
                <a:ext uri="{FF2B5EF4-FFF2-40B4-BE49-F238E27FC236}">
                  <a16:creationId xmlns:a16="http://schemas.microsoft.com/office/drawing/2014/main" id="{4227C5E9-5D4F-2B38-C13E-4498D47A57B2}"/>
                </a:ext>
              </a:extLst>
            </p:cNvPr>
            <p:cNvSpPr txBox="1"/>
            <p:nvPr/>
          </p:nvSpPr>
          <p:spPr>
            <a:xfrm>
              <a:off x="10392800" y="-1073442"/>
              <a:ext cx="3414961" cy="369332"/>
            </a:xfrm>
            <a:prstGeom prst="rect">
              <a:avLst/>
            </a:prstGeom>
            <a:noFill/>
          </p:spPr>
          <p:txBody>
            <a:bodyPr wrap="square" rtlCol="0">
              <a:spAutoFit/>
            </a:bodyPr>
            <a:lstStyle/>
            <a:p>
              <a:pPr algn="l"/>
              <a:r>
                <a:rPr lang="en-GB" b="1" spc="0" baseline="0" dirty="0">
                  <a:ln/>
                  <a:solidFill>
                    <a:schemeClr val="bg1"/>
                  </a:solidFill>
                  <a:latin typeface="Didact Gothic" panose="00000500000000000000" pitchFamily="2" charset="0"/>
                  <a:cs typeface="Arial"/>
                  <a:sym typeface="Arial"/>
                  <a:rtl val="0"/>
                </a:rPr>
                <a:t>Revenue Generation </a:t>
              </a:r>
            </a:p>
          </p:txBody>
        </p:sp>
        <p:sp>
          <p:nvSpPr>
            <p:cNvPr id="42" name="TextBox 41">
              <a:extLst>
                <a:ext uri="{FF2B5EF4-FFF2-40B4-BE49-F238E27FC236}">
                  <a16:creationId xmlns:a16="http://schemas.microsoft.com/office/drawing/2014/main" id="{122C030E-6D28-B5EB-340A-6B111C7BD426}"/>
                </a:ext>
              </a:extLst>
            </p:cNvPr>
            <p:cNvSpPr txBox="1"/>
            <p:nvPr/>
          </p:nvSpPr>
          <p:spPr>
            <a:xfrm>
              <a:off x="9153996" y="-1073610"/>
              <a:ext cx="184731" cy="253916"/>
            </a:xfrm>
            <a:prstGeom prst="rect">
              <a:avLst/>
            </a:prstGeom>
            <a:noFill/>
          </p:spPr>
          <p:txBody>
            <a:bodyPr wrap="none" rtlCol="0">
              <a:spAutoFit/>
            </a:bodyPr>
            <a:lstStyle/>
            <a:p>
              <a:pPr algn="l"/>
              <a:endParaRPr lang="en-GB" sz="1050" spc="0" baseline="0" dirty="0">
                <a:ln/>
                <a:solidFill>
                  <a:srgbClr val="FFFFFF"/>
                </a:solidFill>
                <a:latin typeface="Arial"/>
                <a:cs typeface="Arial"/>
                <a:sym typeface="Arial"/>
                <a:rtl val="0"/>
              </a:endParaRPr>
            </a:p>
          </p:txBody>
        </p:sp>
        <p:sp>
          <p:nvSpPr>
            <p:cNvPr id="43" name="Freeform: Shape 42">
              <a:extLst>
                <a:ext uri="{FF2B5EF4-FFF2-40B4-BE49-F238E27FC236}">
                  <a16:creationId xmlns:a16="http://schemas.microsoft.com/office/drawing/2014/main" id="{6E173B65-4A52-CF48-A250-9D73A5DBA2AB}"/>
                </a:ext>
              </a:extLst>
            </p:cNvPr>
            <p:cNvSpPr/>
            <p:nvPr/>
          </p:nvSpPr>
          <p:spPr>
            <a:xfrm>
              <a:off x="10497737" y="-696113"/>
              <a:ext cx="2365288" cy="376771"/>
            </a:xfrm>
            <a:custGeom>
              <a:avLst/>
              <a:gdLst>
                <a:gd name="connsiteX0" fmla="*/ 0 w 2106606"/>
                <a:gd name="connsiteY0" fmla="*/ 0 h 335565"/>
                <a:gd name="connsiteX1" fmla="*/ 2106606 w 2106606"/>
                <a:gd name="connsiteY1" fmla="*/ 0 h 335565"/>
                <a:gd name="connsiteX2" fmla="*/ 2106606 w 2106606"/>
                <a:gd name="connsiteY2" fmla="*/ 335566 h 335565"/>
                <a:gd name="connsiteX3" fmla="*/ 0 w 2106606"/>
                <a:gd name="connsiteY3" fmla="*/ 335566 h 335565"/>
              </a:gdLst>
              <a:ahLst/>
              <a:cxnLst>
                <a:cxn ang="0">
                  <a:pos x="connsiteX0" y="connsiteY0"/>
                </a:cxn>
                <a:cxn ang="0">
                  <a:pos x="connsiteX1" y="connsiteY1"/>
                </a:cxn>
                <a:cxn ang="0">
                  <a:pos x="connsiteX2" y="connsiteY2"/>
                </a:cxn>
                <a:cxn ang="0">
                  <a:pos x="connsiteX3" y="connsiteY3"/>
                </a:cxn>
              </a:cxnLst>
              <a:rect l="l" t="t" r="r" b="b"/>
              <a:pathLst>
                <a:path w="2106606" h="335565">
                  <a:moveTo>
                    <a:pt x="0" y="0"/>
                  </a:moveTo>
                  <a:lnTo>
                    <a:pt x="2106606" y="0"/>
                  </a:lnTo>
                  <a:lnTo>
                    <a:pt x="2106606" y="335566"/>
                  </a:lnTo>
                  <a:lnTo>
                    <a:pt x="0" y="335566"/>
                  </a:lnTo>
                  <a:close/>
                </a:path>
              </a:pathLst>
            </a:custGeom>
            <a:noFill/>
            <a:ln w="9525" cap="flat">
              <a:noFill/>
              <a:prstDash val="solid"/>
              <a:miter/>
            </a:ln>
          </p:spPr>
          <p:txBody>
            <a:bodyPr rtlCol="0" anchor="ctr"/>
            <a:lstStyle/>
            <a:p>
              <a:endParaRPr lang="en-GB"/>
            </a:p>
          </p:txBody>
        </p:sp>
        <p:grpSp>
          <p:nvGrpSpPr>
            <p:cNvPr id="60" name="Graphic 161">
              <a:extLst>
                <a:ext uri="{FF2B5EF4-FFF2-40B4-BE49-F238E27FC236}">
                  <a16:creationId xmlns:a16="http://schemas.microsoft.com/office/drawing/2014/main" id="{523480E4-9926-87FA-4374-F71111F60CBD}"/>
                </a:ext>
              </a:extLst>
            </p:cNvPr>
            <p:cNvGrpSpPr/>
            <p:nvPr/>
          </p:nvGrpSpPr>
          <p:grpSpPr>
            <a:xfrm>
              <a:off x="14254868" y="-887276"/>
              <a:ext cx="421811" cy="421784"/>
              <a:chOff x="7833137" y="1566872"/>
              <a:chExt cx="375679" cy="375655"/>
            </a:xfrm>
            <a:solidFill>
              <a:srgbClr val="FFC000"/>
            </a:solidFill>
          </p:grpSpPr>
          <p:sp>
            <p:nvSpPr>
              <p:cNvPr id="61" name="Freeform: Shape 60">
                <a:extLst>
                  <a:ext uri="{FF2B5EF4-FFF2-40B4-BE49-F238E27FC236}">
                    <a16:creationId xmlns:a16="http://schemas.microsoft.com/office/drawing/2014/main" id="{1605241E-71A2-1D93-CC6D-28A5B1DC150B}"/>
                  </a:ext>
                </a:extLst>
              </p:cNvPr>
              <p:cNvSpPr/>
              <p:nvPr/>
            </p:nvSpPr>
            <p:spPr>
              <a:xfrm>
                <a:off x="8021184" y="1586465"/>
                <a:ext cx="168203" cy="168070"/>
              </a:xfrm>
              <a:custGeom>
                <a:avLst/>
                <a:gdLst>
                  <a:gd name="connsiteX0" fmla="*/ 2056 w 168203"/>
                  <a:gd name="connsiteY0" fmla="*/ 166078 h 168070"/>
                  <a:gd name="connsiteX1" fmla="*/ 11991 w 168203"/>
                  <a:gd name="connsiteY1" fmla="*/ 166078 h 168070"/>
                  <a:gd name="connsiteX2" fmla="*/ 166191 w 168203"/>
                  <a:gd name="connsiteY2" fmla="*/ 11858 h 168070"/>
                  <a:gd name="connsiteX3" fmla="*/ 166057 w 168203"/>
                  <a:gd name="connsiteY3" fmla="*/ 1809 h 168070"/>
                  <a:gd name="connsiteX4" fmla="*/ 164695 w 168203"/>
                  <a:gd name="connsiteY4" fmla="*/ 771 h 168070"/>
                  <a:gd name="connsiteX5" fmla="*/ 155713 w 168203"/>
                  <a:gd name="connsiteY5" fmla="*/ 2467 h 168070"/>
                  <a:gd name="connsiteX6" fmla="*/ 2066 w 168203"/>
                  <a:gd name="connsiteY6" fmla="*/ 156143 h 168070"/>
                  <a:gd name="connsiteX7" fmla="*/ 2056 w 168203"/>
                  <a:gd name="connsiteY7" fmla="*/ 166078 h 1680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68203" h="168070">
                    <a:moveTo>
                      <a:pt x="2056" y="166078"/>
                    </a:moveTo>
                    <a:cubicBezTo>
                      <a:pt x="4838" y="168735"/>
                      <a:pt x="9210" y="168735"/>
                      <a:pt x="11991" y="166078"/>
                    </a:cubicBezTo>
                    <a:lnTo>
                      <a:pt x="166191" y="11858"/>
                    </a:lnTo>
                    <a:cubicBezTo>
                      <a:pt x="168925" y="9048"/>
                      <a:pt x="168868" y="4553"/>
                      <a:pt x="166057" y="1809"/>
                    </a:cubicBezTo>
                    <a:cubicBezTo>
                      <a:pt x="165648" y="1409"/>
                      <a:pt x="165191" y="1057"/>
                      <a:pt x="164695" y="771"/>
                    </a:cubicBezTo>
                    <a:cubicBezTo>
                      <a:pt x="161657" y="-705"/>
                      <a:pt x="158009" y="-19"/>
                      <a:pt x="155713" y="2467"/>
                    </a:cubicBezTo>
                    <a:lnTo>
                      <a:pt x="2066" y="156143"/>
                    </a:lnTo>
                    <a:cubicBezTo>
                      <a:pt x="-687" y="158886"/>
                      <a:pt x="-687" y="163334"/>
                      <a:pt x="2056" y="166078"/>
                    </a:cubicBezTo>
                    <a:close/>
                  </a:path>
                </a:pathLst>
              </a:custGeom>
              <a:grpFill/>
              <a:ln w="9525" cap="flat">
                <a:noFill/>
                <a:prstDash val="solid"/>
                <a:miter/>
              </a:ln>
            </p:spPr>
            <p:txBody>
              <a:bodyPr rtlCol="0" anchor="ctr"/>
              <a:lstStyle/>
              <a:p>
                <a:endParaRPr lang="en-GB"/>
              </a:p>
            </p:txBody>
          </p:sp>
          <p:sp>
            <p:nvSpPr>
              <p:cNvPr id="62" name="Freeform: Shape 61">
                <a:extLst>
                  <a:ext uri="{FF2B5EF4-FFF2-40B4-BE49-F238E27FC236}">
                    <a16:creationId xmlns:a16="http://schemas.microsoft.com/office/drawing/2014/main" id="{7C00196F-9A90-98C1-4AA0-DF3D5F213EA3}"/>
                  </a:ext>
                </a:extLst>
              </p:cNvPr>
              <p:cNvSpPr/>
              <p:nvPr/>
            </p:nvSpPr>
            <p:spPr>
              <a:xfrm>
                <a:off x="7833137" y="1566872"/>
                <a:ext cx="375618" cy="375655"/>
              </a:xfrm>
              <a:custGeom>
                <a:avLst/>
                <a:gdLst>
                  <a:gd name="connsiteX0" fmla="*/ 350448 w 375618"/>
                  <a:gd name="connsiteY0" fmla="*/ 103956 h 375655"/>
                  <a:gd name="connsiteX1" fmla="*/ 343952 w 375618"/>
                  <a:gd name="connsiteY1" fmla="*/ 102898 h 375655"/>
                  <a:gd name="connsiteX2" fmla="*/ 312281 w 375618"/>
                  <a:gd name="connsiteY2" fmla="*/ 92373 h 375655"/>
                  <a:gd name="connsiteX3" fmla="*/ 305575 w 375618"/>
                  <a:gd name="connsiteY3" fmla="*/ 99079 h 375655"/>
                  <a:gd name="connsiteX4" fmla="*/ 276667 w 375618"/>
                  <a:gd name="connsiteY4" fmla="*/ 306267 h 375655"/>
                  <a:gd name="connsiteX5" fmla="*/ 69479 w 375618"/>
                  <a:gd name="connsiteY5" fmla="*/ 277358 h 375655"/>
                  <a:gd name="connsiteX6" fmla="*/ 98388 w 375618"/>
                  <a:gd name="connsiteY6" fmla="*/ 70170 h 375655"/>
                  <a:gd name="connsiteX7" fmla="*/ 276686 w 375618"/>
                  <a:gd name="connsiteY7" fmla="*/ 70189 h 375655"/>
                  <a:gd name="connsiteX8" fmla="*/ 283392 w 375618"/>
                  <a:gd name="connsiteY8" fmla="*/ 63484 h 375655"/>
                  <a:gd name="connsiteX9" fmla="*/ 272838 w 375618"/>
                  <a:gd name="connsiteY9" fmla="*/ 31813 h 375655"/>
                  <a:gd name="connsiteX10" fmla="*/ 272466 w 375618"/>
                  <a:gd name="connsiteY10" fmla="*/ 20193 h 375655"/>
                  <a:gd name="connsiteX11" fmla="*/ 20197 w 375618"/>
                  <a:gd name="connsiteY11" fmla="*/ 103194 h 375655"/>
                  <a:gd name="connsiteX12" fmla="*/ 103198 w 375618"/>
                  <a:gd name="connsiteY12" fmla="*/ 355463 h 375655"/>
                  <a:gd name="connsiteX13" fmla="*/ 355467 w 375618"/>
                  <a:gd name="connsiteY13" fmla="*/ 272462 h 375655"/>
                  <a:gd name="connsiteX14" fmla="*/ 355515 w 375618"/>
                  <a:gd name="connsiteY14" fmla="*/ 103289 h 375655"/>
                  <a:gd name="connsiteX15" fmla="*/ 350448 w 375618"/>
                  <a:gd name="connsiteY15" fmla="*/ 103956 h 3756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75618" h="375655">
                    <a:moveTo>
                      <a:pt x="350448" y="103956"/>
                    </a:moveTo>
                    <a:cubicBezTo>
                      <a:pt x="348238" y="103956"/>
                      <a:pt x="346047" y="103594"/>
                      <a:pt x="343952" y="102898"/>
                    </a:cubicBezTo>
                    <a:lnTo>
                      <a:pt x="312281" y="92373"/>
                    </a:lnTo>
                    <a:lnTo>
                      <a:pt x="305575" y="99079"/>
                    </a:lnTo>
                    <a:cubicBezTo>
                      <a:pt x="354800" y="164277"/>
                      <a:pt x="341866" y="257032"/>
                      <a:pt x="276667" y="306267"/>
                    </a:cubicBezTo>
                    <a:cubicBezTo>
                      <a:pt x="211468" y="355492"/>
                      <a:pt x="118714" y="342557"/>
                      <a:pt x="69479" y="277358"/>
                    </a:cubicBezTo>
                    <a:cubicBezTo>
                      <a:pt x="20254" y="212160"/>
                      <a:pt x="33189" y="119405"/>
                      <a:pt x="98388" y="70170"/>
                    </a:cubicBezTo>
                    <a:cubicBezTo>
                      <a:pt x="151147" y="30327"/>
                      <a:pt x="223937" y="30337"/>
                      <a:pt x="276686" y="70189"/>
                    </a:cubicBezTo>
                    <a:lnTo>
                      <a:pt x="283392" y="63484"/>
                    </a:lnTo>
                    <a:lnTo>
                      <a:pt x="272838" y="31813"/>
                    </a:lnTo>
                    <a:cubicBezTo>
                      <a:pt x="271590" y="28060"/>
                      <a:pt x="271457" y="24022"/>
                      <a:pt x="272466" y="20193"/>
                    </a:cubicBezTo>
                    <a:cubicBezTo>
                      <a:pt x="179883" y="-26547"/>
                      <a:pt x="66946" y="10610"/>
                      <a:pt x="20197" y="103194"/>
                    </a:cubicBezTo>
                    <a:cubicBezTo>
                      <a:pt x="-26552" y="195777"/>
                      <a:pt x="10615" y="308714"/>
                      <a:pt x="103198" y="355463"/>
                    </a:cubicBezTo>
                    <a:cubicBezTo>
                      <a:pt x="195781" y="402202"/>
                      <a:pt x="308719" y="365045"/>
                      <a:pt x="355467" y="272462"/>
                    </a:cubicBezTo>
                    <a:cubicBezTo>
                      <a:pt x="382318" y="219275"/>
                      <a:pt x="382338" y="156495"/>
                      <a:pt x="355515" y="103289"/>
                    </a:cubicBezTo>
                    <a:cubicBezTo>
                      <a:pt x="353867" y="103727"/>
                      <a:pt x="352162" y="103956"/>
                      <a:pt x="350448" y="103956"/>
                    </a:cubicBezTo>
                    <a:close/>
                  </a:path>
                </a:pathLst>
              </a:custGeom>
              <a:grpFill/>
              <a:ln w="9525" cap="flat">
                <a:noFill/>
                <a:prstDash val="solid"/>
                <a:miter/>
              </a:ln>
            </p:spPr>
            <p:txBody>
              <a:bodyPr rtlCol="0" anchor="ctr"/>
              <a:lstStyle/>
              <a:p>
                <a:endParaRPr lang="en-GB"/>
              </a:p>
            </p:txBody>
          </p:sp>
          <p:sp>
            <p:nvSpPr>
              <p:cNvPr id="63" name="Freeform: Shape 62">
                <a:extLst>
                  <a:ext uri="{FF2B5EF4-FFF2-40B4-BE49-F238E27FC236}">
                    <a16:creationId xmlns:a16="http://schemas.microsoft.com/office/drawing/2014/main" id="{33A2A54F-1448-8620-3630-28AE40CF84DC}"/>
                  </a:ext>
                </a:extLst>
              </p:cNvPr>
              <p:cNvSpPr/>
              <p:nvPr/>
            </p:nvSpPr>
            <p:spPr>
              <a:xfrm>
                <a:off x="8118335" y="1567031"/>
                <a:ext cx="44912" cy="52742"/>
              </a:xfrm>
              <a:custGeom>
                <a:avLst/>
                <a:gdLst>
                  <a:gd name="connsiteX0" fmla="*/ 44913 w 44912"/>
                  <a:gd name="connsiteY0" fmla="*/ 16643 h 52742"/>
                  <a:gd name="connsiteX1" fmla="*/ 30235 w 44912"/>
                  <a:gd name="connsiteY1" fmla="*/ 1993 h 52742"/>
                  <a:gd name="connsiteX2" fmla="*/ 20310 w 44912"/>
                  <a:gd name="connsiteY2" fmla="*/ 1993 h 52742"/>
                  <a:gd name="connsiteX3" fmla="*/ 2060 w 44912"/>
                  <a:gd name="connsiteY3" fmla="*/ 20243 h 52742"/>
                  <a:gd name="connsiteX4" fmla="*/ 365 w 44912"/>
                  <a:gd name="connsiteY4" fmla="*/ 27415 h 52742"/>
                  <a:gd name="connsiteX5" fmla="*/ 8794 w 44912"/>
                  <a:gd name="connsiteY5" fmla="*/ 52742 h 52742"/>
                  <a:gd name="connsiteX6" fmla="*/ 44913 w 44912"/>
                  <a:gd name="connsiteY6" fmla="*/ 16643 h 527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912" h="52742">
                    <a:moveTo>
                      <a:pt x="44913" y="16643"/>
                    </a:moveTo>
                    <a:lnTo>
                      <a:pt x="30235" y="1993"/>
                    </a:lnTo>
                    <a:cubicBezTo>
                      <a:pt x="27463" y="-664"/>
                      <a:pt x="23082" y="-664"/>
                      <a:pt x="20310" y="1993"/>
                    </a:cubicBezTo>
                    <a:lnTo>
                      <a:pt x="2060" y="20243"/>
                    </a:lnTo>
                    <a:cubicBezTo>
                      <a:pt x="174" y="22119"/>
                      <a:pt x="-483" y="24891"/>
                      <a:pt x="365" y="27415"/>
                    </a:cubicBezTo>
                    <a:lnTo>
                      <a:pt x="8794" y="52742"/>
                    </a:lnTo>
                    <a:lnTo>
                      <a:pt x="44913" y="16643"/>
                    </a:lnTo>
                    <a:close/>
                  </a:path>
                </a:pathLst>
              </a:custGeom>
              <a:grpFill/>
              <a:ln w="9525" cap="flat">
                <a:noFill/>
                <a:prstDash val="solid"/>
                <a:miter/>
              </a:ln>
            </p:spPr>
            <p:txBody>
              <a:bodyPr rtlCol="0" anchor="ctr"/>
              <a:lstStyle/>
              <a:p>
                <a:endParaRPr lang="en-GB"/>
              </a:p>
            </p:txBody>
          </p:sp>
          <p:sp>
            <p:nvSpPr>
              <p:cNvPr id="64" name="Freeform: Shape 63">
                <a:extLst>
                  <a:ext uri="{FF2B5EF4-FFF2-40B4-BE49-F238E27FC236}">
                    <a16:creationId xmlns:a16="http://schemas.microsoft.com/office/drawing/2014/main" id="{279F38A3-2A86-C46C-CA6B-68208B9CF6FC}"/>
                  </a:ext>
                </a:extLst>
              </p:cNvPr>
              <p:cNvSpPr/>
              <p:nvPr/>
            </p:nvSpPr>
            <p:spPr>
              <a:xfrm>
                <a:off x="8156019" y="1612534"/>
                <a:ext cx="52796" cy="44917"/>
              </a:xfrm>
              <a:custGeom>
                <a:avLst/>
                <a:gdLst>
                  <a:gd name="connsiteX0" fmla="*/ 25317 w 52796"/>
                  <a:gd name="connsiteY0" fmla="*/ 44548 h 44917"/>
                  <a:gd name="connsiteX1" fmla="*/ 32489 w 52796"/>
                  <a:gd name="connsiteY1" fmla="*/ 42891 h 44917"/>
                  <a:gd name="connsiteX2" fmla="*/ 50739 w 52796"/>
                  <a:gd name="connsiteY2" fmla="*/ 24641 h 44917"/>
                  <a:gd name="connsiteX3" fmla="*/ 50739 w 52796"/>
                  <a:gd name="connsiteY3" fmla="*/ 14716 h 44917"/>
                  <a:gd name="connsiteX4" fmla="*/ 50739 w 52796"/>
                  <a:gd name="connsiteY4" fmla="*/ 14716 h 44917"/>
                  <a:gd name="connsiteX5" fmla="*/ 36090 w 52796"/>
                  <a:gd name="connsiteY5" fmla="*/ 0 h 44917"/>
                  <a:gd name="connsiteX6" fmla="*/ 0 w 52796"/>
                  <a:gd name="connsiteY6" fmla="*/ 36090 h 44917"/>
                  <a:gd name="connsiteX7" fmla="*/ 25317 w 52796"/>
                  <a:gd name="connsiteY7" fmla="*/ 44548 h 449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2796" h="44917">
                    <a:moveTo>
                      <a:pt x="25317" y="44548"/>
                    </a:moveTo>
                    <a:cubicBezTo>
                      <a:pt x="27832" y="45396"/>
                      <a:pt x="30603" y="44758"/>
                      <a:pt x="32489" y="42891"/>
                    </a:cubicBezTo>
                    <a:lnTo>
                      <a:pt x="50739" y="24641"/>
                    </a:lnTo>
                    <a:cubicBezTo>
                      <a:pt x="53483" y="21898"/>
                      <a:pt x="53483" y="17459"/>
                      <a:pt x="50739" y="14716"/>
                    </a:cubicBezTo>
                    <a:cubicBezTo>
                      <a:pt x="50739" y="14716"/>
                      <a:pt x="50739" y="14716"/>
                      <a:pt x="50739" y="14716"/>
                    </a:cubicBezTo>
                    <a:lnTo>
                      <a:pt x="36090" y="0"/>
                    </a:lnTo>
                    <a:lnTo>
                      <a:pt x="0" y="36090"/>
                    </a:lnTo>
                    <a:lnTo>
                      <a:pt x="25317" y="44548"/>
                    </a:lnTo>
                    <a:close/>
                  </a:path>
                </a:pathLst>
              </a:custGeom>
              <a:grpFill/>
              <a:ln w="9525" cap="flat">
                <a:noFill/>
                <a:prstDash val="solid"/>
                <a:miter/>
              </a:ln>
            </p:spPr>
            <p:txBody>
              <a:bodyPr rtlCol="0" anchor="ctr"/>
              <a:lstStyle/>
              <a:p>
                <a:endParaRPr lang="en-GB"/>
              </a:p>
            </p:txBody>
          </p:sp>
          <p:sp>
            <p:nvSpPr>
              <p:cNvPr id="65" name="Freeform: Shape 64">
                <a:extLst>
                  <a:ext uri="{FF2B5EF4-FFF2-40B4-BE49-F238E27FC236}">
                    <a16:creationId xmlns:a16="http://schemas.microsoft.com/office/drawing/2014/main" id="{63114EE9-2A6C-17A0-83D1-6CE37592D0B1}"/>
                  </a:ext>
                </a:extLst>
              </p:cNvPr>
              <p:cNvSpPr/>
              <p:nvPr/>
            </p:nvSpPr>
            <p:spPr>
              <a:xfrm>
                <a:off x="7987674" y="1721091"/>
                <a:ext cx="67017" cy="67017"/>
              </a:xfrm>
              <a:custGeom>
                <a:avLst/>
                <a:gdLst>
                  <a:gd name="connsiteX0" fmla="*/ 37833 w 67017"/>
                  <a:gd name="connsiteY0" fmla="*/ 305 h 67017"/>
                  <a:gd name="connsiteX1" fmla="*/ 33509 w 67017"/>
                  <a:gd name="connsiteY1" fmla="*/ 0 h 67017"/>
                  <a:gd name="connsiteX2" fmla="*/ 0 w 67017"/>
                  <a:gd name="connsiteY2" fmla="*/ 33509 h 67017"/>
                  <a:gd name="connsiteX3" fmla="*/ 33509 w 67017"/>
                  <a:gd name="connsiteY3" fmla="*/ 67018 h 67017"/>
                  <a:gd name="connsiteX4" fmla="*/ 67018 w 67017"/>
                  <a:gd name="connsiteY4" fmla="*/ 33509 h 67017"/>
                  <a:gd name="connsiteX5" fmla="*/ 66713 w 67017"/>
                  <a:gd name="connsiteY5" fmla="*/ 29185 h 67017"/>
                  <a:gd name="connsiteX6" fmla="*/ 54950 w 67017"/>
                  <a:gd name="connsiteY6" fmla="*/ 40929 h 67017"/>
                  <a:gd name="connsiteX7" fmla="*/ 26070 w 67017"/>
                  <a:gd name="connsiteY7" fmla="*/ 40481 h 67017"/>
                  <a:gd name="connsiteX8" fmla="*/ 26070 w 67017"/>
                  <a:gd name="connsiteY8" fmla="*/ 12049 h 67017"/>
                  <a:gd name="connsiteX9" fmla="*/ 37833 w 67017"/>
                  <a:gd name="connsiteY9" fmla="*/ 305 h 670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7017" h="67017">
                    <a:moveTo>
                      <a:pt x="37833" y="305"/>
                    </a:moveTo>
                    <a:cubicBezTo>
                      <a:pt x="36404" y="114"/>
                      <a:pt x="34957" y="10"/>
                      <a:pt x="33509" y="0"/>
                    </a:cubicBezTo>
                    <a:cubicBezTo>
                      <a:pt x="15002" y="0"/>
                      <a:pt x="0" y="15002"/>
                      <a:pt x="0" y="33509"/>
                    </a:cubicBezTo>
                    <a:cubicBezTo>
                      <a:pt x="0" y="52016"/>
                      <a:pt x="15002" y="67018"/>
                      <a:pt x="33509" y="67018"/>
                    </a:cubicBezTo>
                    <a:cubicBezTo>
                      <a:pt x="52016" y="67018"/>
                      <a:pt x="67018" y="52016"/>
                      <a:pt x="67018" y="33509"/>
                    </a:cubicBezTo>
                    <a:cubicBezTo>
                      <a:pt x="67008" y="32061"/>
                      <a:pt x="66903" y="30623"/>
                      <a:pt x="66713" y="29185"/>
                    </a:cubicBezTo>
                    <a:lnTo>
                      <a:pt x="54950" y="40929"/>
                    </a:lnTo>
                    <a:cubicBezTo>
                      <a:pt x="46853" y="48778"/>
                      <a:pt x="33918" y="48577"/>
                      <a:pt x="26070" y="40481"/>
                    </a:cubicBezTo>
                    <a:cubicBezTo>
                      <a:pt x="18393" y="32556"/>
                      <a:pt x="18393" y="19974"/>
                      <a:pt x="26070" y="12049"/>
                    </a:cubicBezTo>
                    <a:lnTo>
                      <a:pt x="37833" y="305"/>
                    </a:lnTo>
                    <a:close/>
                  </a:path>
                </a:pathLst>
              </a:custGeom>
              <a:grpFill/>
              <a:ln w="9525" cap="flat">
                <a:noFill/>
                <a:prstDash val="solid"/>
                <a:miter/>
              </a:ln>
            </p:spPr>
            <p:txBody>
              <a:bodyPr rtlCol="0" anchor="ctr"/>
              <a:lstStyle/>
              <a:p>
                <a:endParaRPr lang="en-GB"/>
              </a:p>
            </p:txBody>
          </p:sp>
          <p:sp>
            <p:nvSpPr>
              <p:cNvPr id="66" name="Freeform: Shape 65">
                <a:extLst>
                  <a:ext uri="{FF2B5EF4-FFF2-40B4-BE49-F238E27FC236}">
                    <a16:creationId xmlns:a16="http://schemas.microsoft.com/office/drawing/2014/main" id="{455FE71F-5856-FBEF-B9C5-C0C517121821}"/>
                  </a:ext>
                </a:extLst>
              </p:cNvPr>
              <p:cNvSpPr/>
              <p:nvPr/>
            </p:nvSpPr>
            <p:spPr>
              <a:xfrm>
                <a:off x="7940773" y="1674180"/>
                <a:ext cx="160820" cy="160820"/>
              </a:xfrm>
              <a:custGeom>
                <a:avLst/>
                <a:gdLst>
                  <a:gd name="connsiteX0" fmla="*/ 120901 w 160820"/>
                  <a:gd name="connsiteY0" fmla="*/ 11040 h 160820"/>
                  <a:gd name="connsiteX1" fmla="*/ 80410 w 160820"/>
                  <a:gd name="connsiteY1" fmla="*/ 0 h 160820"/>
                  <a:gd name="connsiteX2" fmla="*/ 0 w 160820"/>
                  <a:gd name="connsiteY2" fmla="*/ 80410 h 160820"/>
                  <a:gd name="connsiteX3" fmla="*/ 80410 w 160820"/>
                  <a:gd name="connsiteY3" fmla="*/ 160820 h 160820"/>
                  <a:gd name="connsiteX4" fmla="*/ 160820 w 160820"/>
                  <a:gd name="connsiteY4" fmla="*/ 80410 h 160820"/>
                  <a:gd name="connsiteX5" fmla="*/ 149781 w 160820"/>
                  <a:gd name="connsiteY5" fmla="*/ 39919 h 160820"/>
                  <a:gd name="connsiteX6" fmla="*/ 124711 w 160820"/>
                  <a:gd name="connsiteY6" fmla="*/ 64999 h 160820"/>
                  <a:gd name="connsiteX7" fmla="*/ 95831 w 160820"/>
                  <a:gd name="connsiteY7" fmla="*/ 124720 h 160820"/>
                  <a:gd name="connsiteX8" fmla="*/ 36109 w 160820"/>
                  <a:gd name="connsiteY8" fmla="*/ 95841 h 160820"/>
                  <a:gd name="connsiteX9" fmla="*/ 64989 w 160820"/>
                  <a:gd name="connsiteY9" fmla="*/ 36119 h 160820"/>
                  <a:gd name="connsiteX10" fmla="*/ 95831 w 160820"/>
                  <a:gd name="connsiteY10" fmla="*/ 36119 h 160820"/>
                  <a:gd name="connsiteX11" fmla="*/ 120901 w 160820"/>
                  <a:gd name="connsiteY11" fmla="*/ 11040 h 1608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60820" h="160820">
                    <a:moveTo>
                      <a:pt x="120901" y="11040"/>
                    </a:moveTo>
                    <a:cubicBezTo>
                      <a:pt x="108633" y="3791"/>
                      <a:pt x="94650" y="-19"/>
                      <a:pt x="80410" y="0"/>
                    </a:cubicBezTo>
                    <a:cubicBezTo>
                      <a:pt x="35995" y="0"/>
                      <a:pt x="0" y="36005"/>
                      <a:pt x="0" y="80410"/>
                    </a:cubicBezTo>
                    <a:cubicBezTo>
                      <a:pt x="0" y="124825"/>
                      <a:pt x="36004" y="160820"/>
                      <a:pt x="80410" y="160820"/>
                    </a:cubicBezTo>
                    <a:cubicBezTo>
                      <a:pt x="124816" y="160820"/>
                      <a:pt x="160820" y="124816"/>
                      <a:pt x="160820" y="80410"/>
                    </a:cubicBezTo>
                    <a:cubicBezTo>
                      <a:pt x="160839" y="66170"/>
                      <a:pt x="157029" y="52178"/>
                      <a:pt x="149781" y="39919"/>
                    </a:cubicBezTo>
                    <a:lnTo>
                      <a:pt x="124711" y="64999"/>
                    </a:lnTo>
                    <a:cubicBezTo>
                      <a:pt x="133226" y="89468"/>
                      <a:pt x="120291" y="116205"/>
                      <a:pt x="95831" y="124720"/>
                    </a:cubicBezTo>
                    <a:cubicBezTo>
                      <a:pt x="71361" y="133236"/>
                      <a:pt x="44625" y="120301"/>
                      <a:pt x="36109" y="95841"/>
                    </a:cubicBezTo>
                    <a:cubicBezTo>
                      <a:pt x="27594" y="71371"/>
                      <a:pt x="40529" y="44634"/>
                      <a:pt x="64989" y="36119"/>
                    </a:cubicBezTo>
                    <a:cubicBezTo>
                      <a:pt x="74971" y="32642"/>
                      <a:pt x="85839" y="32642"/>
                      <a:pt x="95831" y="36119"/>
                    </a:cubicBezTo>
                    <a:lnTo>
                      <a:pt x="120901" y="11040"/>
                    </a:lnTo>
                    <a:close/>
                  </a:path>
                </a:pathLst>
              </a:custGeom>
              <a:grpFill/>
              <a:ln w="9525" cap="flat">
                <a:noFill/>
                <a:prstDash val="solid"/>
                <a:miter/>
              </a:ln>
            </p:spPr>
            <p:txBody>
              <a:bodyPr rtlCol="0" anchor="ctr"/>
              <a:lstStyle/>
              <a:p>
                <a:endParaRPr lang="en-GB"/>
              </a:p>
            </p:txBody>
          </p:sp>
          <p:sp>
            <p:nvSpPr>
              <p:cNvPr id="67" name="Freeform: Shape 66">
                <a:extLst>
                  <a:ext uri="{FF2B5EF4-FFF2-40B4-BE49-F238E27FC236}">
                    <a16:creationId xmlns:a16="http://schemas.microsoft.com/office/drawing/2014/main" id="{EF3718E0-98F4-A8AE-AB6C-24CF888D5A73}"/>
                  </a:ext>
                </a:extLst>
              </p:cNvPr>
              <p:cNvSpPr/>
              <p:nvPr/>
            </p:nvSpPr>
            <p:spPr>
              <a:xfrm>
                <a:off x="7886070" y="1620535"/>
                <a:ext cx="269121" cy="269130"/>
              </a:xfrm>
              <a:custGeom>
                <a:avLst/>
                <a:gdLst>
                  <a:gd name="connsiteX0" fmla="*/ 214180 w 269121"/>
                  <a:gd name="connsiteY0" fmla="*/ 26090 h 269130"/>
                  <a:gd name="connsiteX1" fmla="*/ 26090 w 269121"/>
                  <a:gd name="connsiteY1" fmla="*/ 54950 h 269130"/>
                  <a:gd name="connsiteX2" fmla="*/ 54950 w 269121"/>
                  <a:gd name="connsiteY2" fmla="*/ 243041 h 269130"/>
                  <a:gd name="connsiteX3" fmla="*/ 243041 w 269121"/>
                  <a:gd name="connsiteY3" fmla="*/ 214180 h 269130"/>
                  <a:gd name="connsiteX4" fmla="*/ 243060 w 269121"/>
                  <a:gd name="connsiteY4" fmla="*/ 54979 h 269130"/>
                  <a:gd name="connsiteX5" fmla="*/ 214247 w 269121"/>
                  <a:gd name="connsiteY5" fmla="*/ 83830 h 269130"/>
                  <a:gd name="connsiteX6" fmla="*/ 228924 w 269121"/>
                  <a:gd name="connsiteY6" fmla="*/ 134065 h 269130"/>
                  <a:gd name="connsiteX7" fmla="*/ 135113 w 269121"/>
                  <a:gd name="connsiteY7" fmla="*/ 227877 h 269130"/>
                  <a:gd name="connsiteX8" fmla="*/ 41301 w 269121"/>
                  <a:gd name="connsiteY8" fmla="*/ 134065 h 269130"/>
                  <a:gd name="connsiteX9" fmla="*/ 135113 w 269121"/>
                  <a:gd name="connsiteY9" fmla="*/ 40253 h 269130"/>
                  <a:gd name="connsiteX10" fmla="*/ 185367 w 269121"/>
                  <a:gd name="connsiteY10" fmla="*/ 54950 h 269130"/>
                  <a:gd name="connsiteX11" fmla="*/ 214180 w 269121"/>
                  <a:gd name="connsiteY11" fmla="*/ 26090 h 2691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9121" h="269130">
                    <a:moveTo>
                      <a:pt x="214180" y="26090"/>
                    </a:moveTo>
                    <a:cubicBezTo>
                      <a:pt x="154268" y="-17878"/>
                      <a:pt x="70057" y="-4962"/>
                      <a:pt x="26090" y="54950"/>
                    </a:cubicBezTo>
                    <a:cubicBezTo>
                      <a:pt x="-17878" y="114863"/>
                      <a:pt x="-4962" y="199073"/>
                      <a:pt x="54950" y="243041"/>
                    </a:cubicBezTo>
                    <a:cubicBezTo>
                      <a:pt x="114863" y="287008"/>
                      <a:pt x="199073" y="274092"/>
                      <a:pt x="243041" y="214180"/>
                    </a:cubicBezTo>
                    <a:cubicBezTo>
                      <a:pt x="277807" y="166812"/>
                      <a:pt x="277817" y="102356"/>
                      <a:pt x="243060" y="54979"/>
                    </a:cubicBezTo>
                    <a:lnTo>
                      <a:pt x="214247" y="83830"/>
                    </a:lnTo>
                    <a:cubicBezTo>
                      <a:pt x="223867" y="98813"/>
                      <a:pt x="228953" y="116253"/>
                      <a:pt x="228924" y="134065"/>
                    </a:cubicBezTo>
                    <a:cubicBezTo>
                      <a:pt x="228924" y="185881"/>
                      <a:pt x="186919" y="227877"/>
                      <a:pt x="135113" y="227877"/>
                    </a:cubicBezTo>
                    <a:cubicBezTo>
                      <a:pt x="83306" y="227877"/>
                      <a:pt x="41301" y="185872"/>
                      <a:pt x="41301" y="134065"/>
                    </a:cubicBezTo>
                    <a:cubicBezTo>
                      <a:pt x="41301" y="82249"/>
                      <a:pt x="83306" y="40253"/>
                      <a:pt x="135113" y="40253"/>
                    </a:cubicBezTo>
                    <a:cubicBezTo>
                      <a:pt x="152934" y="40225"/>
                      <a:pt x="170375" y="45321"/>
                      <a:pt x="185367" y="54950"/>
                    </a:cubicBezTo>
                    <a:lnTo>
                      <a:pt x="214180" y="26090"/>
                    </a:lnTo>
                    <a:close/>
                  </a:path>
                </a:pathLst>
              </a:custGeom>
              <a:grpFill/>
              <a:ln w="9525" cap="flat">
                <a:noFill/>
                <a:prstDash val="solid"/>
                <a:miter/>
              </a:ln>
            </p:spPr>
            <p:txBody>
              <a:bodyPr rtlCol="0" anchor="ctr"/>
              <a:lstStyle/>
              <a:p>
                <a:endParaRPr lang="en-GB"/>
              </a:p>
            </p:txBody>
          </p:sp>
        </p:grpSp>
        <p:sp>
          <p:nvSpPr>
            <p:cNvPr id="68" name="TextBox 67">
              <a:extLst>
                <a:ext uri="{FF2B5EF4-FFF2-40B4-BE49-F238E27FC236}">
                  <a16:creationId xmlns:a16="http://schemas.microsoft.com/office/drawing/2014/main" id="{CBF6783E-DD95-2B92-292D-2D26C99307CB}"/>
                </a:ext>
              </a:extLst>
            </p:cNvPr>
            <p:cNvSpPr txBox="1"/>
            <p:nvPr/>
          </p:nvSpPr>
          <p:spPr>
            <a:xfrm>
              <a:off x="10392800" y="-717773"/>
              <a:ext cx="3636815" cy="356224"/>
            </a:xfrm>
            <a:prstGeom prst="rect">
              <a:avLst/>
            </a:prstGeom>
            <a:noFill/>
          </p:spPr>
          <p:txBody>
            <a:bodyPr wrap="square" rtlCol="0">
              <a:spAutoFit/>
            </a:bodyPr>
            <a:lstStyle/>
            <a:p>
              <a:pPr algn="l"/>
              <a:r>
                <a:rPr lang="en-GB" sz="1400" b="1" spc="0" baseline="0" dirty="0">
                  <a:ln/>
                  <a:solidFill>
                    <a:srgbClr val="FFC000"/>
                  </a:solidFill>
                  <a:latin typeface="Didact Gothic" panose="00000500000000000000" pitchFamily="2" charset="0"/>
                  <a:cs typeface="Arial"/>
                  <a:sym typeface="Arial"/>
                  <a:rtl val="0"/>
                </a:rPr>
                <a:t>Government revenue generation </a:t>
              </a:r>
            </a:p>
          </p:txBody>
        </p:sp>
      </p:grpSp>
    </p:spTree>
    <p:extLst>
      <p:ext uri="{BB962C8B-B14F-4D97-AF65-F5344CB8AC3E}">
        <p14:creationId xmlns:p14="http://schemas.microsoft.com/office/powerpoint/2010/main" val="253098211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5194"/>
        <p:cNvGrpSpPr/>
        <p:nvPr/>
      </p:nvGrpSpPr>
      <p:grpSpPr>
        <a:xfrm>
          <a:off x="0" y="0"/>
          <a:ext cx="0" cy="0"/>
          <a:chOff x="0" y="0"/>
          <a:chExt cx="0" cy="0"/>
        </a:xfrm>
      </p:grpSpPr>
      <p:pic>
        <p:nvPicPr>
          <p:cNvPr id="5122" name="Picture 2" descr="Cryptocurrencies and other digital assets">
            <a:extLst>
              <a:ext uri="{FF2B5EF4-FFF2-40B4-BE49-F238E27FC236}">
                <a16:creationId xmlns:a16="http://schemas.microsoft.com/office/drawing/2014/main" id="{3CE9AE0A-D2E7-43D8-6371-30C7F1307A3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88" y="0"/>
            <a:ext cx="12188825" cy="6858000"/>
          </a:xfrm>
          <a:prstGeom prst="rect">
            <a:avLst/>
          </a:prstGeom>
          <a:noFill/>
          <a:extLst>
            <a:ext uri="{909E8E84-426E-40DD-AFC4-6F175D3DCCD1}">
              <a14:hiddenFill xmlns:a14="http://schemas.microsoft.com/office/drawing/2010/main">
                <a:solidFill>
                  <a:srgbClr val="FFFFFF"/>
                </a:solidFill>
              </a14:hiddenFill>
            </a:ext>
          </a:extLst>
        </p:spPr>
      </p:pic>
      <p:sp>
        <p:nvSpPr>
          <p:cNvPr id="4" name="Google Shape;5195;p343">
            <a:extLst>
              <a:ext uri="{FF2B5EF4-FFF2-40B4-BE49-F238E27FC236}">
                <a16:creationId xmlns:a16="http://schemas.microsoft.com/office/drawing/2014/main" id="{53F8B279-B474-6DDF-13BA-8D8E667C9497}"/>
              </a:ext>
            </a:extLst>
          </p:cNvPr>
          <p:cNvSpPr/>
          <p:nvPr/>
        </p:nvSpPr>
        <p:spPr>
          <a:xfrm>
            <a:off x="1408348" y="1886913"/>
            <a:ext cx="9710502" cy="3084174"/>
          </a:xfrm>
          <a:prstGeom prst="rect">
            <a:avLst/>
          </a:prstGeom>
          <a:solidFill>
            <a:schemeClr val="dk1">
              <a:alpha val="48000"/>
            </a:schemeClr>
          </a:solidFill>
          <a:ln>
            <a:solidFill>
              <a:srgbClr val="FFC000"/>
            </a:solidFill>
          </a:ln>
        </p:spPr>
        <p:txBody>
          <a:bodyPr spcFirstLastPara="1" wrap="square" lIns="86804" tIns="43390" rIns="86804" bIns="43390" anchor="ctr" anchorCtr="0">
            <a:noAutofit/>
          </a:bodyPr>
          <a:lstStyle/>
          <a:p>
            <a:pPr marL="0" marR="0" lvl="0" indent="0" algn="ctr" defTabSz="868223" rtl="0" eaLnBrk="1" fontAlgn="auto" latinLnBrk="0" hangingPunct="1">
              <a:lnSpc>
                <a:spcPct val="100000"/>
              </a:lnSpc>
              <a:spcBef>
                <a:spcPts val="0"/>
              </a:spcBef>
              <a:spcAft>
                <a:spcPts val="0"/>
              </a:spcAft>
              <a:buClr>
                <a:srgbClr val="000000"/>
              </a:buClr>
              <a:buSzTx/>
              <a:buFontTx/>
              <a:buNone/>
              <a:tabLst/>
              <a:defRPr/>
            </a:pPr>
            <a:r>
              <a:rPr kumimoji="0" lang="en-GB" sz="8000" b="1" i="0" u="none" strike="noStrike" kern="0" cap="none" spc="0" normalizeH="0" baseline="0" noProof="0" dirty="0">
                <a:ln>
                  <a:noFill/>
                </a:ln>
                <a:solidFill>
                  <a:schemeClr val="bg1"/>
                </a:solidFill>
                <a:effectLst/>
                <a:uLnTx/>
                <a:uFillTx/>
                <a:latin typeface="Didact Gothic" panose="00000500000000000000" pitchFamily="2" charset="0"/>
                <a:ea typeface="Calibri"/>
                <a:cs typeface="Calibri"/>
                <a:sym typeface="Calibri"/>
              </a:rPr>
              <a:t>Accounting For Cryptocurrencies</a:t>
            </a:r>
          </a:p>
        </p:txBody>
      </p:sp>
      <p:grpSp>
        <p:nvGrpSpPr>
          <p:cNvPr id="2" name="Group 1">
            <a:extLst>
              <a:ext uri="{FF2B5EF4-FFF2-40B4-BE49-F238E27FC236}">
                <a16:creationId xmlns:a16="http://schemas.microsoft.com/office/drawing/2014/main" id="{EB72B56D-8600-003F-71FE-3DC963874750}"/>
              </a:ext>
            </a:extLst>
          </p:cNvPr>
          <p:cNvGrpSpPr/>
          <p:nvPr/>
        </p:nvGrpSpPr>
        <p:grpSpPr>
          <a:xfrm>
            <a:off x="11434761" y="6512309"/>
            <a:ext cx="447675" cy="243352"/>
            <a:chOff x="2105024" y="5749284"/>
            <a:chExt cx="447675" cy="243352"/>
          </a:xfrm>
        </p:grpSpPr>
        <p:sp>
          <p:nvSpPr>
            <p:cNvPr id="3" name="Oval 2">
              <a:extLst>
                <a:ext uri="{FF2B5EF4-FFF2-40B4-BE49-F238E27FC236}">
                  <a16:creationId xmlns:a16="http://schemas.microsoft.com/office/drawing/2014/main" id="{00CEE745-D179-7BAC-1A3E-1D281EE9A03B}"/>
                </a:ext>
              </a:extLst>
            </p:cNvPr>
            <p:cNvSpPr/>
            <p:nvPr/>
          </p:nvSpPr>
          <p:spPr>
            <a:xfrm>
              <a:off x="2207186" y="5749284"/>
              <a:ext cx="243352" cy="243352"/>
            </a:xfrm>
            <a:prstGeom prst="ellipse">
              <a:avLst/>
            </a:prstGeom>
            <a:solidFill>
              <a:srgbClr val="FFC000"/>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5" name="TextBox 4">
              <a:extLst>
                <a:ext uri="{FF2B5EF4-FFF2-40B4-BE49-F238E27FC236}">
                  <a16:creationId xmlns:a16="http://schemas.microsoft.com/office/drawing/2014/main" id="{B3653C08-D8EA-76ED-CDAD-37AA0A8EB960}"/>
                </a:ext>
              </a:extLst>
            </p:cNvPr>
            <p:cNvSpPr txBox="1"/>
            <p:nvPr/>
          </p:nvSpPr>
          <p:spPr>
            <a:xfrm>
              <a:off x="2105024" y="5777192"/>
              <a:ext cx="447675" cy="21544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326A2452-42B8-4B4F-8F2F-A25CC86A1417}" type="slidenum">
                <a:rPr kumimoji="0" lang="en-GB" sz="800" b="0" i="0" u="none" strike="noStrike" kern="1200" cap="none" spc="0" normalizeH="0" baseline="0" noProof="0" smtClean="0">
                  <a:ln>
                    <a:noFill/>
                  </a:ln>
                  <a:effectLst/>
                  <a:uLnTx/>
                  <a:uFillTx/>
                  <a:latin typeface="Calibri" panose="020F0502020204030204"/>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14</a:t>
              </a:fld>
              <a:endParaRPr kumimoji="0" lang="en-GB" sz="800" b="0" i="0" u="none" strike="noStrike" kern="1200" cap="none" spc="0" normalizeH="0" baseline="0" noProof="0" dirty="0">
                <a:ln>
                  <a:noFill/>
                </a:ln>
                <a:effectLst/>
                <a:uLnTx/>
                <a:uFillTx/>
                <a:latin typeface="Calibri" panose="020F0502020204030204"/>
                <a:ea typeface="+mn-ea"/>
                <a:cs typeface="+mn-cs"/>
              </a:endParaRPr>
            </a:p>
          </p:txBody>
        </p:sp>
      </p:grpSp>
      <p:sp>
        <p:nvSpPr>
          <p:cNvPr id="7" name="TextBox 6">
            <a:extLst>
              <a:ext uri="{FF2B5EF4-FFF2-40B4-BE49-F238E27FC236}">
                <a16:creationId xmlns:a16="http://schemas.microsoft.com/office/drawing/2014/main" id="{1592AB84-1FC7-7A1F-1F16-8F8658B84235}"/>
              </a:ext>
            </a:extLst>
          </p:cNvPr>
          <p:cNvSpPr txBox="1"/>
          <p:nvPr/>
        </p:nvSpPr>
        <p:spPr>
          <a:xfrm>
            <a:off x="207964" y="6509440"/>
            <a:ext cx="3485147" cy="246221"/>
          </a:xfrm>
          <a:prstGeom prst="rect">
            <a:avLst/>
          </a:prstGeom>
          <a:noFill/>
        </p:spPr>
        <p:txBody>
          <a:bodyPr wrap="square">
            <a:spAutoFit/>
          </a:bodyPr>
          <a:lstStyle/>
          <a:p>
            <a:r>
              <a:rPr lang="en-GB" sz="1000" b="1" dirty="0">
                <a:solidFill>
                  <a:srgbClr val="FFC000"/>
                </a:solidFill>
                <a:latin typeface="Didact Gothic" panose="00000500000000000000" pitchFamily="2" charset="0"/>
              </a:rPr>
              <a:t>Cryptocurrency Regulations in Africa : </a:t>
            </a:r>
            <a:r>
              <a:rPr lang="en-GB" sz="1000" b="1" dirty="0">
                <a:solidFill>
                  <a:schemeClr val="bg1"/>
                </a:solidFill>
                <a:latin typeface="Didact Gothic" panose="00000500000000000000" pitchFamily="2" charset="0"/>
              </a:rPr>
              <a:t>An In-Depth Study</a:t>
            </a:r>
          </a:p>
        </p:txBody>
      </p:sp>
    </p:spTree>
    <p:extLst>
      <p:ext uri="{BB962C8B-B14F-4D97-AF65-F5344CB8AC3E}">
        <p14:creationId xmlns:p14="http://schemas.microsoft.com/office/powerpoint/2010/main" val="189857597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5194"/>
        <p:cNvGrpSpPr/>
        <p:nvPr/>
      </p:nvGrpSpPr>
      <p:grpSpPr>
        <a:xfrm>
          <a:off x="0" y="0"/>
          <a:ext cx="0" cy="0"/>
          <a:chOff x="0" y="0"/>
          <a:chExt cx="0" cy="0"/>
        </a:xfrm>
      </p:grpSpPr>
      <p:sp>
        <p:nvSpPr>
          <p:cNvPr id="3" name="TextBox 2">
            <a:extLst>
              <a:ext uri="{FF2B5EF4-FFF2-40B4-BE49-F238E27FC236}">
                <a16:creationId xmlns:a16="http://schemas.microsoft.com/office/drawing/2014/main" id="{E221C1E3-179F-5B8E-7DE5-9AB1632332B3}"/>
              </a:ext>
            </a:extLst>
          </p:cNvPr>
          <p:cNvSpPr txBox="1"/>
          <p:nvPr/>
        </p:nvSpPr>
        <p:spPr>
          <a:xfrm>
            <a:off x="754381" y="2666095"/>
            <a:ext cx="10923270" cy="3231654"/>
          </a:xfrm>
          <a:prstGeom prst="rect">
            <a:avLst/>
          </a:prstGeom>
          <a:noFill/>
        </p:spPr>
        <p:txBody>
          <a:bodyPr wrap="square">
            <a:spAutoFit/>
          </a:bodyPr>
          <a:lstStyle/>
          <a:p>
            <a:pPr rtl="0">
              <a:spcBef>
                <a:spcPts val="0"/>
              </a:spcBef>
              <a:spcAft>
                <a:spcPts val="0"/>
              </a:spcAft>
            </a:pPr>
            <a:r>
              <a:rPr lang="en-GB" sz="2800" b="0" i="0" u="none" strike="noStrike" dirty="0">
                <a:effectLst/>
                <a:latin typeface="Didact Gothic" panose="00000500000000000000" pitchFamily="2" charset="0"/>
              </a:rPr>
              <a:t>…………</a:t>
            </a:r>
            <a:r>
              <a:rPr lang="en-GB" sz="3200" b="1" i="0" u="none" strike="noStrike" dirty="0">
                <a:effectLst/>
                <a:latin typeface="Didact Gothic" panose="00000500000000000000" pitchFamily="2" charset="0"/>
              </a:rPr>
              <a:t>blockchain technology will change the way accountants and auditors conduct their work</a:t>
            </a:r>
            <a:r>
              <a:rPr lang="en-GB" sz="2800" b="0" i="0" u="none" strike="noStrike" dirty="0">
                <a:effectLst/>
                <a:latin typeface="Didact Gothic" panose="00000500000000000000" pitchFamily="2" charset="0"/>
              </a:rPr>
              <a:t>. </a:t>
            </a:r>
          </a:p>
          <a:p>
            <a:pPr rtl="0">
              <a:spcBef>
                <a:spcPts val="0"/>
              </a:spcBef>
              <a:spcAft>
                <a:spcPts val="0"/>
              </a:spcAft>
            </a:pPr>
            <a:endParaRPr lang="en-GB" sz="2800" dirty="0">
              <a:latin typeface="Didact Gothic" panose="00000500000000000000" pitchFamily="2" charset="0"/>
            </a:endParaRPr>
          </a:p>
          <a:p>
            <a:pPr rtl="0">
              <a:spcBef>
                <a:spcPts val="0"/>
              </a:spcBef>
              <a:spcAft>
                <a:spcPts val="0"/>
              </a:spcAft>
            </a:pPr>
            <a:r>
              <a:rPr lang="en-GB" sz="2800" b="1" i="0" u="none" strike="noStrike" dirty="0">
                <a:effectLst/>
                <a:latin typeface="Didact Gothic" panose="00000500000000000000" pitchFamily="2" charset="0"/>
              </a:rPr>
              <a:t>Blockchain eliminates </a:t>
            </a:r>
            <a:r>
              <a:rPr lang="en-GB" sz="2800" b="0" i="0" u="none" strike="noStrike" dirty="0">
                <a:effectLst/>
                <a:latin typeface="Didact Gothic" panose="00000500000000000000" pitchFamily="2" charset="0"/>
              </a:rPr>
              <a:t>the need to enter accounting data into different ledgers, and it validates each transaction. </a:t>
            </a:r>
          </a:p>
          <a:p>
            <a:pPr rtl="0">
              <a:spcBef>
                <a:spcPts val="0"/>
              </a:spcBef>
              <a:spcAft>
                <a:spcPts val="0"/>
              </a:spcAft>
            </a:pPr>
            <a:endParaRPr lang="en-GB" sz="2800" dirty="0">
              <a:latin typeface="Didact Gothic" panose="00000500000000000000" pitchFamily="2" charset="0"/>
            </a:endParaRPr>
          </a:p>
          <a:p>
            <a:pPr rtl="0">
              <a:spcBef>
                <a:spcPts val="0"/>
              </a:spcBef>
              <a:spcAft>
                <a:spcPts val="0"/>
              </a:spcAft>
            </a:pPr>
            <a:r>
              <a:rPr lang="en-GB" sz="2800" b="0" i="0" u="none" strike="noStrike" dirty="0">
                <a:effectLst/>
                <a:latin typeface="Didact Gothic" panose="00000500000000000000" pitchFamily="2" charset="0"/>
              </a:rPr>
              <a:t>Auditors will still need to bring their expertise to the table (Triple Entry).</a:t>
            </a:r>
            <a:endParaRPr lang="en-GB" sz="2800" b="0" dirty="0">
              <a:effectLst/>
              <a:latin typeface="Didact Gothic" panose="00000500000000000000" pitchFamily="2" charset="0"/>
            </a:endParaRPr>
          </a:p>
        </p:txBody>
      </p:sp>
      <p:pic>
        <p:nvPicPr>
          <p:cNvPr id="9220" name="Picture 4" descr="IFAC tasks Nigerian accounting body on economic growth - Daily Trust">
            <a:extLst>
              <a:ext uri="{FF2B5EF4-FFF2-40B4-BE49-F238E27FC236}">
                <a16:creationId xmlns:a16="http://schemas.microsoft.com/office/drawing/2014/main" id="{F4372FF1-907E-5A6B-10D6-C94DF026DC8D}"/>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330" b="330"/>
          <a:stretch/>
        </p:blipFill>
        <p:spPr bwMode="auto">
          <a:xfrm>
            <a:off x="514349" y="646203"/>
            <a:ext cx="5291365" cy="2046855"/>
          </a:xfrm>
          <a:prstGeom prst="rect">
            <a:avLst/>
          </a:prstGeom>
          <a:noFill/>
          <a:extLst>
            <a:ext uri="{909E8E84-426E-40DD-AFC4-6F175D3DCCD1}">
              <a14:hiddenFill xmlns:a14="http://schemas.microsoft.com/office/drawing/2010/main">
                <a:solidFill>
                  <a:srgbClr val="FFFFFF"/>
                </a:solidFill>
              </a14:hiddenFill>
            </a:ext>
          </a:extLst>
        </p:spPr>
      </p:pic>
      <p:grpSp>
        <p:nvGrpSpPr>
          <p:cNvPr id="2" name="Group 1">
            <a:extLst>
              <a:ext uri="{FF2B5EF4-FFF2-40B4-BE49-F238E27FC236}">
                <a16:creationId xmlns:a16="http://schemas.microsoft.com/office/drawing/2014/main" id="{56F3A49D-3341-675B-6271-4C37B26745E7}"/>
              </a:ext>
            </a:extLst>
          </p:cNvPr>
          <p:cNvGrpSpPr/>
          <p:nvPr/>
        </p:nvGrpSpPr>
        <p:grpSpPr>
          <a:xfrm>
            <a:off x="11434761" y="6512309"/>
            <a:ext cx="447675" cy="243352"/>
            <a:chOff x="2105024" y="5749284"/>
            <a:chExt cx="447675" cy="243352"/>
          </a:xfrm>
        </p:grpSpPr>
        <p:sp>
          <p:nvSpPr>
            <p:cNvPr id="4" name="Oval 3">
              <a:extLst>
                <a:ext uri="{FF2B5EF4-FFF2-40B4-BE49-F238E27FC236}">
                  <a16:creationId xmlns:a16="http://schemas.microsoft.com/office/drawing/2014/main" id="{276882CE-90E3-DB31-6E4D-B6611C156E47}"/>
                </a:ext>
              </a:extLst>
            </p:cNvPr>
            <p:cNvSpPr/>
            <p:nvPr/>
          </p:nvSpPr>
          <p:spPr>
            <a:xfrm>
              <a:off x="2207186" y="5749284"/>
              <a:ext cx="243352" cy="243352"/>
            </a:xfrm>
            <a:prstGeom prst="ellipse">
              <a:avLst/>
            </a:prstGeom>
            <a:solidFill>
              <a:srgbClr val="FFC000"/>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5" name="TextBox 4">
              <a:extLst>
                <a:ext uri="{FF2B5EF4-FFF2-40B4-BE49-F238E27FC236}">
                  <a16:creationId xmlns:a16="http://schemas.microsoft.com/office/drawing/2014/main" id="{F16F9BE8-AFF6-5F9F-D6AF-BFDDF39652DC}"/>
                </a:ext>
              </a:extLst>
            </p:cNvPr>
            <p:cNvSpPr txBox="1"/>
            <p:nvPr/>
          </p:nvSpPr>
          <p:spPr>
            <a:xfrm>
              <a:off x="2105024" y="5777192"/>
              <a:ext cx="447675" cy="21544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326A2452-42B8-4B4F-8F2F-A25CC86A1417}" type="slidenum">
                <a:rPr kumimoji="0" lang="en-GB" sz="800" b="0" i="0" u="none" strike="noStrike" kern="1200" cap="none" spc="0" normalizeH="0" baseline="0" noProof="0" smtClean="0">
                  <a:ln>
                    <a:noFill/>
                  </a:ln>
                  <a:effectLst/>
                  <a:uLnTx/>
                  <a:uFillTx/>
                  <a:latin typeface="Calibri" panose="020F0502020204030204"/>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15</a:t>
              </a:fld>
              <a:endParaRPr kumimoji="0" lang="en-GB" sz="800" b="0" i="0" u="none" strike="noStrike" kern="1200" cap="none" spc="0" normalizeH="0" baseline="0" noProof="0" dirty="0">
                <a:ln>
                  <a:noFill/>
                </a:ln>
                <a:effectLst/>
                <a:uLnTx/>
                <a:uFillTx/>
                <a:latin typeface="Calibri" panose="020F0502020204030204"/>
                <a:ea typeface="+mn-ea"/>
                <a:cs typeface="+mn-cs"/>
              </a:endParaRPr>
            </a:p>
          </p:txBody>
        </p:sp>
      </p:grpSp>
      <p:sp>
        <p:nvSpPr>
          <p:cNvPr id="6" name="TextBox 5">
            <a:extLst>
              <a:ext uri="{FF2B5EF4-FFF2-40B4-BE49-F238E27FC236}">
                <a16:creationId xmlns:a16="http://schemas.microsoft.com/office/drawing/2014/main" id="{903842A1-D227-C203-1332-8C68C09D6237}"/>
              </a:ext>
            </a:extLst>
          </p:cNvPr>
          <p:cNvSpPr txBox="1"/>
          <p:nvPr/>
        </p:nvSpPr>
        <p:spPr>
          <a:xfrm>
            <a:off x="207964" y="6509440"/>
            <a:ext cx="3485147" cy="246221"/>
          </a:xfrm>
          <a:prstGeom prst="rect">
            <a:avLst/>
          </a:prstGeom>
          <a:noFill/>
        </p:spPr>
        <p:txBody>
          <a:bodyPr wrap="square">
            <a:spAutoFit/>
          </a:bodyPr>
          <a:lstStyle/>
          <a:p>
            <a:r>
              <a:rPr lang="en-GB" sz="1000" dirty="0">
                <a:latin typeface="Didact Gothic" panose="00000500000000000000" pitchFamily="2" charset="0"/>
              </a:rPr>
              <a:t>Cryptocurrency Regulations in Africa : An In-Depth Study</a:t>
            </a:r>
          </a:p>
        </p:txBody>
      </p:sp>
    </p:spTree>
    <p:extLst>
      <p:ext uri="{BB962C8B-B14F-4D97-AF65-F5344CB8AC3E}">
        <p14:creationId xmlns:p14="http://schemas.microsoft.com/office/powerpoint/2010/main" val="68909828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5194"/>
        <p:cNvGrpSpPr/>
        <p:nvPr/>
      </p:nvGrpSpPr>
      <p:grpSpPr>
        <a:xfrm>
          <a:off x="0" y="0"/>
          <a:ext cx="0" cy="0"/>
          <a:chOff x="0" y="0"/>
          <a:chExt cx="0" cy="0"/>
        </a:xfrm>
      </p:grpSpPr>
      <p:sp>
        <p:nvSpPr>
          <p:cNvPr id="3" name="TextBox 2">
            <a:extLst>
              <a:ext uri="{FF2B5EF4-FFF2-40B4-BE49-F238E27FC236}">
                <a16:creationId xmlns:a16="http://schemas.microsoft.com/office/drawing/2014/main" id="{E221C1E3-179F-5B8E-7DE5-9AB1632332B3}"/>
              </a:ext>
            </a:extLst>
          </p:cNvPr>
          <p:cNvSpPr txBox="1"/>
          <p:nvPr/>
        </p:nvSpPr>
        <p:spPr>
          <a:xfrm>
            <a:off x="685800" y="714107"/>
            <a:ext cx="6400800" cy="646331"/>
          </a:xfrm>
          <a:prstGeom prst="rect">
            <a:avLst/>
          </a:prstGeom>
          <a:noFill/>
        </p:spPr>
        <p:txBody>
          <a:bodyPr wrap="square">
            <a:spAutoFit/>
          </a:bodyPr>
          <a:lstStyle/>
          <a:p>
            <a:pPr rtl="0">
              <a:spcBef>
                <a:spcPts val="0"/>
              </a:spcBef>
              <a:spcAft>
                <a:spcPts val="0"/>
              </a:spcAft>
            </a:pPr>
            <a:r>
              <a:rPr lang="en-GB" sz="3600" b="1" i="0" u="none" strike="noStrike" dirty="0">
                <a:solidFill>
                  <a:srgbClr val="000000"/>
                </a:solidFill>
                <a:effectLst/>
                <a:latin typeface="Didact Gothic" panose="00000500000000000000" pitchFamily="2" charset="0"/>
              </a:rPr>
              <a:t>Cryptocurrency Accounting</a:t>
            </a:r>
          </a:p>
        </p:txBody>
      </p:sp>
      <p:sp>
        <p:nvSpPr>
          <p:cNvPr id="2" name="TextBox 1">
            <a:extLst>
              <a:ext uri="{FF2B5EF4-FFF2-40B4-BE49-F238E27FC236}">
                <a16:creationId xmlns:a16="http://schemas.microsoft.com/office/drawing/2014/main" id="{3C95CEA9-31E0-98DF-0568-65B768017596}"/>
              </a:ext>
            </a:extLst>
          </p:cNvPr>
          <p:cNvSpPr txBox="1"/>
          <p:nvPr/>
        </p:nvSpPr>
        <p:spPr>
          <a:xfrm>
            <a:off x="685800" y="1360438"/>
            <a:ext cx="5918200" cy="5030416"/>
          </a:xfrm>
          <a:prstGeom prst="rect">
            <a:avLst/>
          </a:prstGeom>
          <a:noFill/>
        </p:spPr>
        <p:txBody>
          <a:bodyPr wrap="square">
            <a:spAutoFit/>
          </a:bodyPr>
          <a:lstStyle/>
          <a:p>
            <a:pPr rtl="0">
              <a:lnSpc>
                <a:spcPct val="150000"/>
              </a:lnSpc>
              <a:spcBef>
                <a:spcPts val="0"/>
              </a:spcBef>
              <a:spcAft>
                <a:spcPts val="0"/>
              </a:spcAft>
            </a:pPr>
            <a:r>
              <a:rPr lang="en-GB" i="0" u="none" strike="noStrike" dirty="0">
                <a:solidFill>
                  <a:srgbClr val="000000"/>
                </a:solidFill>
                <a:effectLst/>
                <a:latin typeface="Didact Gothic" panose="00000500000000000000" pitchFamily="2" charset="0"/>
              </a:rPr>
              <a:t>Cryptocurrency accounting refers to the </a:t>
            </a:r>
            <a:r>
              <a:rPr lang="en-GB" b="1" i="0" u="none" strike="noStrike" dirty="0">
                <a:solidFill>
                  <a:srgbClr val="000000"/>
                </a:solidFill>
                <a:effectLst/>
                <a:latin typeface="Didact Gothic" panose="00000500000000000000" pitchFamily="2" charset="0"/>
              </a:rPr>
              <a:t>specialized accounting practices and principles applied to the management and reporting of financial transactions involving cryptocurrencies.</a:t>
            </a:r>
            <a:r>
              <a:rPr lang="en-GB" i="0" u="none" strike="noStrike" dirty="0">
                <a:solidFill>
                  <a:srgbClr val="000000"/>
                </a:solidFill>
                <a:effectLst/>
                <a:latin typeface="Didact Gothic" panose="00000500000000000000" pitchFamily="2" charset="0"/>
              </a:rPr>
              <a:t> These practices are essential for individuals, businesses, and organizations that deal with cryptocurrencies as part of their financial activities.</a:t>
            </a:r>
          </a:p>
          <a:p>
            <a:pPr rtl="0">
              <a:lnSpc>
                <a:spcPct val="150000"/>
              </a:lnSpc>
              <a:spcBef>
                <a:spcPts val="0"/>
              </a:spcBef>
              <a:spcAft>
                <a:spcPts val="0"/>
              </a:spcAft>
            </a:pPr>
            <a:endParaRPr lang="en-GB" sz="1100" i="0" u="none" strike="noStrike" dirty="0">
              <a:solidFill>
                <a:srgbClr val="000000"/>
              </a:solidFill>
              <a:effectLst/>
              <a:latin typeface="Didact Gothic" panose="00000500000000000000" pitchFamily="2" charset="0"/>
            </a:endParaRPr>
          </a:p>
          <a:p>
            <a:pPr rtl="0">
              <a:lnSpc>
                <a:spcPct val="150000"/>
              </a:lnSpc>
              <a:spcBef>
                <a:spcPts val="0"/>
              </a:spcBef>
              <a:spcAft>
                <a:spcPts val="0"/>
              </a:spcAft>
            </a:pPr>
            <a:r>
              <a:rPr lang="en-GB" i="0" u="none" strike="noStrike" dirty="0">
                <a:solidFill>
                  <a:srgbClr val="000000"/>
                </a:solidFill>
                <a:effectLst/>
                <a:latin typeface="Didact Gothic" panose="00000500000000000000" pitchFamily="2" charset="0"/>
              </a:rPr>
              <a:t>Cryptocurrency accounting is also defined as the processes and procedures used by professionals to record,  </a:t>
            </a:r>
            <a:r>
              <a:rPr lang="en-GB" b="1" i="0" u="none" strike="noStrike" dirty="0">
                <a:solidFill>
                  <a:srgbClr val="000000"/>
                </a:solidFill>
                <a:effectLst/>
                <a:latin typeface="Didact Gothic" panose="00000500000000000000" pitchFamily="2" charset="0"/>
              </a:rPr>
              <a:t>analyse,  summarize,  translate and  communicate</a:t>
            </a:r>
            <a:r>
              <a:rPr lang="en-GB" i="0" u="none" strike="noStrike" dirty="0">
                <a:solidFill>
                  <a:srgbClr val="000000"/>
                </a:solidFill>
                <a:effectLst/>
                <a:latin typeface="Didact Gothic" panose="00000500000000000000" pitchFamily="2" charset="0"/>
              </a:rPr>
              <a:t> the effects of Cryptocurrency holdings and transactions in the books of account of entities. </a:t>
            </a:r>
          </a:p>
        </p:txBody>
      </p:sp>
      <p:sp>
        <p:nvSpPr>
          <p:cNvPr id="4" name="TextBox 3">
            <a:extLst>
              <a:ext uri="{FF2B5EF4-FFF2-40B4-BE49-F238E27FC236}">
                <a16:creationId xmlns:a16="http://schemas.microsoft.com/office/drawing/2014/main" id="{807AE985-53AF-725B-8601-5CA89C2B5B9D}"/>
              </a:ext>
            </a:extLst>
          </p:cNvPr>
          <p:cNvSpPr txBox="1"/>
          <p:nvPr/>
        </p:nvSpPr>
        <p:spPr>
          <a:xfrm>
            <a:off x="7708900" y="1381838"/>
            <a:ext cx="3289300" cy="860266"/>
          </a:xfrm>
          <a:prstGeom prst="rect">
            <a:avLst/>
          </a:prstGeom>
          <a:solidFill>
            <a:srgbClr val="FFC000"/>
          </a:solidFill>
        </p:spPr>
        <p:txBody>
          <a:bodyPr wrap="square" anchor="ctr">
            <a:spAutoFit/>
          </a:bodyPr>
          <a:lstStyle/>
          <a:p>
            <a:pPr algn="ctr" rtl="0">
              <a:spcBef>
                <a:spcPts val="0"/>
              </a:spcBef>
              <a:spcAft>
                <a:spcPts val="0"/>
              </a:spcAft>
            </a:pPr>
            <a:r>
              <a:rPr lang="en-GB" sz="3600" b="1" i="0" u="none" strike="noStrike" dirty="0">
                <a:solidFill>
                  <a:sysClr val="windowText" lastClr="000000"/>
                </a:solidFill>
                <a:effectLst/>
                <a:latin typeface="Didact Gothic" panose="00000500000000000000" pitchFamily="2" charset="0"/>
              </a:rPr>
              <a:t>Analyse</a:t>
            </a:r>
          </a:p>
        </p:txBody>
      </p:sp>
      <p:sp>
        <p:nvSpPr>
          <p:cNvPr id="5" name="TextBox 4">
            <a:extLst>
              <a:ext uri="{FF2B5EF4-FFF2-40B4-BE49-F238E27FC236}">
                <a16:creationId xmlns:a16="http://schemas.microsoft.com/office/drawing/2014/main" id="{552BEDD0-18D0-512A-48B4-B331D1FB6D19}"/>
              </a:ext>
            </a:extLst>
          </p:cNvPr>
          <p:cNvSpPr txBox="1"/>
          <p:nvPr/>
        </p:nvSpPr>
        <p:spPr>
          <a:xfrm>
            <a:off x="7708900" y="2675301"/>
            <a:ext cx="3289300" cy="860266"/>
          </a:xfrm>
          <a:prstGeom prst="rect">
            <a:avLst/>
          </a:prstGeom>
          <a:solidFill>
            <a:srgbClr val="FFC000"/>
          </a:solidFill>
        </p:spPr>
        <p:txBody>
          <a:bodyPr wrap="square" anchor="ctr">
            <a:spAutoFit/>
          </a:bodyPr>
          <a:lstStyle/>
          <a:p>
            <a:pPr algn="ctr" rtl="0">
              <a:spcBef>
                <a:spcPts val="0"/>
              </a:spcBef>
              <a:spcAft>
                <a:spcPts val="0"/>
              </a:spcAft>
            </a:pPr>
            <a:r>
              <a:rPr lang="en-GB" sz="3600" b="1" i="0" u="none" strike="noStrike" dirty="0">
                <a:solidFill>
                  <a:sysClr val="windowText" lastClr="000000"/>
                </a:solidFill>
                <a:effectLst/>
                <a:latin typeface="Didact Gothic" panose="00000500000000000000" pitchFamily="2" charset="0"/>
              </a:rPr>
              <a:t>Summarize</a:t>
            </a:r>
          </a:p>
        </p:txBody>
      </p:sp>
      <p:sp>
        <p:nvSpPr>
          <p:cNvPr id="6" name="TextBox 5">
            <a:extLst>
              <a:ext uri="{FF2B5EF4-FFF2-40B4-BE49-F238E27FC236}">
                <a16:creationId xmlns:a16="http://schemas.microsoft.com/office/drawing/2014/main" id="{7B19106C-DAF4-2813-D930-7D20A303136F}"/>
              </a:ext>
            </a:extLst>
          </p:cNvPr>
          <p:cNvSpPr txBox="1"/>
          <p:nvPr/>
        </p:nvSpPr>
        <p:spPr>
          <a:xfrm>
            <a:off x="7708900" y="3968764"/>
            <a:ext cx="3289300" cy="860266"/>
          </a:xfrm>
          <a:prstGeom prst="rect">
            <a:avLst/>
          </a:prstGeom>
          <a:solidFill>
            <a:srgbClr val="FFC000"/>
          </a:solidFill>
        </p:spPr>
        <p:txBody>
          <a:bodyPr wrap="square" anchor="ctr">
            <a:spAutoFit/>
          </a:bodyPr>
          <a:lstStyle/>
          <a:p>
            <a:pPr algn="ctr" rtl="0">
              <a:spcBef>
                <a:spcPts val="0"/>
              </a:spcBef>
              <a:spcAft>
                <a:spcPts val="0"/>
              </a:spcAft>
            </a:pPr>
            <a:r>
              <a:rPr lang="en-GB" sz="3600" b="1" i="0" u="none" strike="noStrike" dirty="0">
                <a:solidFill>
                  <a:sysClr val="windowText" lastClr="000000"/>
                </a:solidFill>
                <a:effectLst/>
                <a:latin typeface="Didact Gothic" panose="00000500000000000000" pitchFamily="2" charset="0"/>
              </a:rPr>
              <a:t>Translate</a:t>
            </a:r>
          </a:p>
        </p:txBody>
      </p:sp>
      <p:sp>
        <p:nvSpPr>
          <p:cNvPr id="7" name="TextBox 6">
            <a:extLst>
              <a:ext uri="{FF2B5EF4-FFF2-40B4-BE49-F238E27FC236}">
                <a16:creationId xmlns:a16="http://schemas.microsoft.com/office/drawing/2014/main" id="{A57D3E24-A858-C753-56F9-F8C0E5509704}"/>
              </a:ext>
            </a:extLst>
          </p:cNvPr>
          <p:cNvSpPr txBox="1"/>
          <p:nvPr/>
        </p:nvSpPr>
        <p:spPr>
          <a:xfrm>
            <a:off x="7708900" y="5262226"/>
            <a:ext cx="3289300" cy="860266"/>
          </a:xfrm>
          <a:prstGeom prst="rect">
            <a:avLst/>
          </a:prstGeom>
          <a:solidFill>
            <a:srgbClr val="FFC000"/>
          </a:solidFill>
        </p:spPr>
        <p:txBody>
          <a:bodyPr wrap="square" anchor="ctr">
            <a:spAutoFit/>
          </a:bodyPr>
          <a:lstStyle/>
          <a:p>
            <a:pPr algn="ctr" rtl="0">
              <a:spcBef>
                <a:spcPts val="0"/>
              </a:spcBef>
              <a:spcAft>
                <a:spcPts val="0"/>
              </a:spcAft>
            </a:pPr>
            <a:r>
              <a:rPr lang="en-GB" sz="3600" b="1" i="0" u="none" strike="noStrike" dirty="0">
                <a:solidFill>
                  <a:sysClr val="windowText" lastClr="000000"/>
                </a:solidFill>
                <a:effectLst/>
                <a:latin typeface="Didact Gothic" panose="00000500000000000000" pitchFamily="2" charset="0"/>
              </a:rPr>
              <a:t>Communicate</a:t>
            </a:r>
          </a:p>
        </p:txBody>
      </p:sp>
      <p:grpSp>
        <p:nvGrpSpPr>
          <p:cNvPr id="8" name="Group 7">
            <a:extLst>
              <a:ext uri="{FF2B5EF4-FFF2-40B4-BE49-F238E27FC236}">
                <a16:creationId xmlns:a16="http://schemas.microsoft.com/office/drawing/2014/main" id="{AB91A5A4-58EA-3B01-551E-AD7FAD3C8017}"/>
              </a:ext>
            </a:extLst>
          </p:cNvPr>
          <p:cNvGrpSpPr/>
          <p:nvPr/>
        </p:nvGrpSpPr>
        <p:grpSpPr>
          <a:xfrm>
            <a:off x="11434761" y="6512309"/>
            <a:ext cx="447675" cy="243352"/>
            <a:chOff x="2105024" y="5749284"/>
            <a:chExt cx="447675" cy="243352"/>
          </a:xfrm>
        </p:grpSpPr>
        <p:sp>
          <p:nvSpPr>
            <p:cNvPr id="9" name="Oval 8">
              <a:extLst>
                <a:ext uri="{FF2B5EF4-FFF2-40B4-BE49-F238E27FC236}">
                  <a16:creationId xmlns:a16="http://schemas.microsoft.com/office/drawing/2014/main" id="{FB5E3AD0-3FD6-7559-BF7A-728FA0DDB655}"/>
                </a:ext>
              </a:extLst>
            </p:cNvPr>
            <p:cNvSpPr/>
            <p:nvPr/>
          </p:nvSpPr>
          <p:spPr>
            <a:xfrm>
              <a:off x="2207186" y="5749284"/>
              <a:ext cx="243352" cy="243352"/>
            </a:xfrm>
            <a:prstGeom prst="ellipse">
              <a:avLst/>
            </a:prstGeom>
            <a:solidFill>
              <a:srgbClr val="FFC000"/>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0" name="TextBox 9">
              <a:extLst>
                <a:ext uri="{FF2B5EF4-FFF2-40B4-BE49-F238E27FC236}">
                  <a16:creationId xmlns:a16="http://schemas.microsoft.com/office/drawing/2014/main" id="{E5F5D9C6-84C0-2E7C-C2D8-42723881E13B}"/>
                </a:ext>
              </a:extLst>
            </p:cNvPr>
            <p:cNvSpPr txBox="1"/>
            <p:nvPr/>
          </p:nvSpPr>
          <p:spPr>
            <a:xfrm>
              <a:off x="2105024" y="5777192"/>
              <a:ext cx="447675" cy="21544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326A2452-42B8-4B4F-8F2F-A25CC86A1417}" type="slidenum">
                <a:rPr kumimoji="0" lang="en-GB" sz="800" b="0" i="0" u="none" strike="noStrike" kern="1200" cap="none" spc="0" normalizeH="0" baseline="0" noProof="0" smtClean="0">
                  <a:ln>
                    <a:noFill/>
                  </a:ln>
                  <a:effectLst/>
                  <a:uLnTx/>
                  <a:uFillTx/>
                  <a:latin typeface="Calibri" panose="020F0502020204030204"/>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16</a:t>
              </a:fld>
              <a:endParaRPr kumimoji="0" lang="en-GB" sz="800" b="0" i="0" u="none" strike="noStrike" kern="1200" cap="none" spc="0" normalizeH="0" baseline="0" noProof="0" dirty="0">
                <a:ln>
                  <a:noFill/>
                </a:ln>
                <a:effectLst/>
                <a:uLnTx/>
                <a:uFillTx/>
                <a:latin typeface="Calibri" panose="020F0502020204030204"/>
                <a:ea typeface="+mn-ea"/>
                <a:cs typeface="+mn-cs"/>
              </a:endParaRPr>
            </a:p>
          </p:txBody>
        </p:sp>
      </p:grpSp>
      <p:sp>
        <p:nvSpPr>
          <p:cNvPr id="11" name="TextBox 10">
            <a:extLst>
              <a:ext uri="{FF2B5EF4-FFF2-40B4-BE49-F238E27FC236}">
                <a16:creationId xmlns:a16="http://schemas.microsoft.com/office/drawing/2014/main" id="{52308255-44B6-B7A1-3616-4A3BA696B328}"/>
              </a:ext>
            </a:extLst>
          </p:cNvPr>
          <p:cNvSpPr txBox="1"/>
          <p:nvPr/>
        </p:nvSpPr>
        <p:spPr>
          <a:xfrm>
            <a:off x="207964" y="6509440"/>
            <a:ext cx="3485147" cy="246221"/>
          </a:xfrm>
          <a:prstGeom prst="rect">
            <a:avLst/>
          </a:prstGeom>
          <a:noFill/>
        </p:spPr>
        <p:txBody>
          <a:bodyPr wrap="square">
            <a:spAutoFit/>
          </a:bodyPr>
          <a:lstStyle/>
          <a:p>
            <a:r>
              <a:rPr lang="en-GB" sz="1000" dirty="0">
                <a:latin typeface="Didact Gothic" panose="00000500000000000000" pitchFamily="2" charset="0"/>
              </a:rPr>
              <a:t>Cryptocurrency Regulations in Africa : An In-Depth Study</a:t>
            </a:r>
          </a:p>
        </p:txBody>
      </p:sp>
    </p:spTree>
    <p:extLst>
      <p:ext uri="{BB962C8B-B14F-4D97-AF65-F5344CB8AC3E}">
        <p14:creationId xmlns:p14="http://schemas.microsoft.com/office/powerpoint/2010/main" val="349616976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Shape 5194"/>
        <p:cNvGrpSpPr/>
        <p:nvPr/>
      </p:nvGrpSpPr>
      <p:grpSpPr>
        <a:xfrm>
          <a:off x="0" y="0"/>
          <a:ext cx="0" cy="0"/>
          <a:chOff x="0" y="0"/>
          <a:chExt cx="0" cy="0"/>
        </a:xfrm>
      </p:grpSpPr>
      <p:grpSp>
        <p:nvGrpSpPr>
          <p:cNvPr id="4" name="Group 3">
            <a:extLst>
              <a:ext uri="{FF2B5EF4-FFF2-40B4-BE49-F238E27FC236}">
                <a16:creationId xmlns:a16="http://schemas.microsoft.com/office/drawing/2014/main" id="{F1314224-1D7F-31D8-2ADE-9FE41FDF0DDE}"/>
              </a:ext>
            </a:extLst>
          </p:cNvPr>
          <p:cNvGrpSpPr/>
          <p:nvPr/>
        </p:nvGrpSpPr>
        <p:grpSpPr>
          <a:xfrm>
            <a:off x="11434761" y="6512309"/>
            <a:ext cx="447675" cy="243352"/>
            <a:chOff x="2105024" y="5749284"/>
            <a:chExt cx="447675" cy="243352"/>
          </a:xfrm>
        </p:grpSpPr>
        <p:sp>
          <p:nvSpPr>
            <p:cNvPr id="5" name="Oval 4">
              <a:extLst>
                <a:ext uri="{FF2B5EF4-FFF2-40B4-BE49-F238E27FC236}">
                  <a16:creationId xmlns:a16="http://schemas.microsoft.com/office/drawing/2014/main" id="{2BE1E93E-48F1-3F16-9C0C-867457F57A50}"/>
                </a:ext>
              </a:extLst>
            </p:cNvPr>
            <p:cNvSpPr/>
            <p:nvPr/>
          </p:nvSpPr>
          <p:spPr>
            <a:xfrm>
              <a:off x="2207186" y="5749284"/>
              <a:ext cx="243352" cy="243352"/>
            </a:xfrm>
            <a:prstGeom prst="ellipse">
              <a:avLst/>
            </a:prstGeom>
            <a:solidFill>
              <a:srgbClr val="FFC000"/>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6" name="TextBox 5">
              <a:extLst>
                <a:ext uri="{FF2B5EF4-FFF2-40B4-BE49-F238E27FC236}">
                  <a16:creationId xmlns:a16="http://schemas.microsoft.com/office/drawing/2014/main" id="{99EE07EF-B531-A50F-BC0E-048A0E432BBA}"/>
                </a:ext>
              </a:extLst>
            </p:cNvPr>
            <p:cNvSpPr txBox="1"/>
            <p:nvPr/>
          </p:nvSpPr>
          <p:spPr>
            <a:xfrm>
              <a:off x="2105024" y="5777192"/>
              <a:ext cx="447675" cy="21544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326A2452-42B8-4B4F-8F2F-A25CC86A1417}" type="slidenum">
                <a:rPr kumimoji="0" lang="en-GB" sz="800" b="0" i="0" u="none" strike="noStrike" kern="1200" cap="none" spc="0" normalizeH="0" baseline="0" noProof="0" smtClean="0">
                  <a:ln>
                    <a:noFill/>
                  </a:ln>
                  <a:effectLst/>
                  <a:uLnTx/>
                  <a:uFillTx/>
                  <a:latin typeface="Calibri" panose="020F0502020204030204"/>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17</a:t>
              </a:fld>
              <a:endParaRPr kumimoji="0" lang="en-GB" sz="800" b="0" i="0" u="none" strike="noStrike" kern="1200" cap="none" spc="0" normalizeH="0" baseline="0" noProof="0" dirty="0">
                <a:ln>
                  <a:noFill/>
                </a:ln>
                <a:effectLst/>
                <a:uLnTx/>
                <a:uFillTx/>
                <a:latin typeface="Calibri" panose="020F0502020204030204"/>
                <a:ea typeface="+mn-ea"/>
                <a:cs typeface="+mn-cs"/>
              </a:endParaRPr>
            </a:p>
          </p:txBody>
        </p:sp>
      </p:grpSp>
      <p:sp>
        <p:nvSpPr>
          <p:cNvPr id="8" name="Freeform: Shape 7">
            <a:extLst>
              <a:ext uri="{FF2B5EF4-FFF2-40B4-BE49-F238E27FC236}">
                <a16:creationId xmlns:a16="http://schemas.microsoft.com/office/drawing/2014/main" id="{390193E9-CC50-F554-E7A7-7CBE3030BBF7}"/>
              </a:ext>
            </a:extLst>
          </p:cNvPr>
          <p:cNvSpPr/>
          <p:nvPr/>
        </p:nvSpPr>
        <p:spPr>
          <a:xfrm rot="5400000">
            <a:off x="4251614" y="1529201"/>
            <a:ext cx="1835727" cy="1853045"/>
          </a:xfrm>
          <a:custGeom>
            <a:avLst/>
            <a:gdLst>
              <a:gd name="connsiteX0" fmla="*/ 0 w 1835727"/>
              <a:gd name="connsiteY0" fmla="*/ 1853045 h 1853045"/>
              <a:gd name="connsiteX1" fmla="*/ 0 w 1835727"/>
              <a:gd name="connsiteY1" fmla="*/ 0 h 1853045"/>
              <a:gd name="connsiteX2" fmla="*/ 1835727 w 1835727"/>
              <a:gd name="connsiteY2" fmla="*/ 0 h 1853045"/>
              <a:gd name="connsiteX3" fmla="*/ 1835727 w 1835727"/>
              <a:gd name="connsiteY3" fmla="*/ 1853045 h 1853045"/>
              <a:gd name="connsiteX4" fmla="*/ 0 w 1835727"/>
              <a:gd name="connsiteY4" fmla="*/ 1853045 h 18530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35727" h="1853045">
                <a:moveTo>
                  <a:pt x="0" y="1853045"/>
                </a:moveTo>
                <a:lnTo>
                  <a:pt x="0" y="0"/>
                </a:lnTo>
                <a:lnTo>
                  <a:pt x="1835727" y="0"/>
                </a:lnTo>
                <a:lnTo>
                  <a:pt x="1835727" y="1853045"/>
                </a:lnTo>
                <a:lnTo>
                  <a:pt x="0" y="1853045"/>
                </a:ln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1" name="Freeform: Shape 10">
            <a:extLst>
              <a:ext uri="{FF2B5EF4-FFF2-40B4-BE49-F238E27FC236}">
                <a16:creationId xmlns:a16="http://schemas.microsoft.com/office/drawing/2014/main" id="{29BCB125-2DA8-1757-F10C-08889247CDBC}"/>
              </a:ext>
            </a:extLst>
          </p:cNvPr>
          <p:cNvSpPr/>
          <p:nvPr/>
        </p:nvSpPr>
        <p:spPr>
          <a:xfrm rot="5400000">
            <a:off x="2218460" y="1529201"/>
            <a:ext cx="1835727" cy="1853045"/>
          </a:xfrm>
          <a:custGeom>
            <a:avLst/>
            <a:gdLst>
              <a:gd name="connsiteX0" fmla="*/ 0 w 1835727"/>
              <a:gd name="connsiteY0" fmla="*/ 1853045 h 1853045"/>
              <a:gd name="connsiteX1" fmla="*/ 0 w 1835727"/>
              <a:gd name="connsiteY1" fmla="*/ 0 h 1853045"/>
              <a:gd name="connsiteX2" fmla="*/ 1835727 w 1835727"/>
              <a:gd name="connsiteY2" fmla="*/ 0 h 1853045"/>
              <a:gd name="connsiteX3" fmla="*/ 1835727 w 1835727"/>
              <a:gd name="connsiteY3" fmla="*/ 1853045 h 1853045"/>
              <a:gd name="connsiteX4" fmla="*/ 0 w 1835727"/>
              <a:gd name="connsiteY4" fmla="*/ 1853045 h 18530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35727" h="1853045">
                <a:moveTo>
                  <a:pt x="0" y="1853045"/>
                </a:moveTo>
                <a:lnTo>
                  <a:pt x="0" y="0"/>
                </a:lnTo>
                <a:lnTo>
                  <a:pt x="1835727" y="0"/>
                </a:lnTo>
                <a:lnTo>
                  <a:pt x="1835727" y="1853045"/>
                </a:lnTo>
                <a:lnTo>
                  <a:pt x="0" y="1853045"/>
                </a:ln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14" name="Freeform: Shape 13">
            <a:extLst>
              <a:ext uri="{FF2B5EF4-FFF2-40B4-BE49-F238E27FC236}">
                <a16:creationId xmlns:a16="http://schemas.microsoft.com/office/drawing/2014/main" id="{BB8A6E13-FD4E-8F69-43D9-993130FBEC75}"/>
              </a:ext>
            </a:extLst>
          </p:cNvPr>
          <p:cNvSpPr/>
          <p:nvPr/>
        </p:nvSpPr>
        <p:spPr>
          <a:xfrm rot="5400000">
            <a:off x="96983" y="1440877"/>
            <a:ext cx="1835727" cy="2029692"/>
          </a:xfrm>
          <a:custGeom>
            <a:avLst/>
            <a:gdLst>
              <a:gd name="connsiteX0" fmla="*/ 0 w 1835727"/>
              <a:gd name="connsiteY0" fmla="*/ 2029692 h 2029692"/>
              <a:gd name="connsiteX1" fmla="*/ 0 w 1835727"/>
              <a:gd name="connsiteY1" fmla="*/ 0 h 2029692"/>
              <a:gd name="connsiteX2" fmla="*/ 1835727 w 1835727"/>
              <a:gd name="connsiteY2" fmla="*/ 0 h 2029692"/>
              <a:gd name="connsiteX3" fmla="*/ 1835727 w 1835727"/>
              <a:gd name="connsiteY3" fmla="*/ 2029692 h 2029692"/>
              <a:gd name="connsiteX4" fmla="*/ 0 w 1835727"/>
              <a:gd name="connsiteY4" fmla="*/ 2029692 h 20296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35727" h="2029692">
                <a:moveTo>
                  <a:pt x="0" y="2029692"/>
                </a:moveTo>
                <a:lnTo>
                  <a:pt x="0" y="0"/>
                </a:lnTo>
                <a:lnTo>
                  <a:pt x="1835727" y="0"/>
                </a:lnTo>
                <a:lnTo>
                  <a:pt x="1835727" y="2029692"/>
                </a:lnTo>
                <a:lnTo>
                  <a:pt x="0" y="2029692"/>
                </a:ln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17" name="Freeform: Shape 16">
            <a:extLst>
              <a:ext uri="{FF2B5EF4-FFF2-40B4-BE49-F238E27FC236}">
                <a16:creationId xmlns:a16="http://schemas.microsoft.com/office/drawing/2014/main" id="{2C1361DB-0AF8-DA62-8A35-7CCFCB5BD762}"/>
              </a:ext>
            </a:extLst>
          </p:cNvPr>
          <p:cNvSpPr/>
          <p:nvPr/>
        </p:nvSpPr>
        <p:spPr>
          <a:xfrm rot="5400000">
            <a:off x="6156651" y="1657318"/>
            <a:ext cx="1735569" cy="1496653"/>
          </a:xfrm>
          <a:custGeom>
            <a:avLst/>
            <a:gdLst>
              <a:gd name="connsiteX0" fmla="*/ 0 w 1735569"/>
              <a:gd name="connsiteY0" fmla="*/ 1496653 h 1496653"/>
              <a:gd name="connsiteX1" fmla="*/ 0 w 1735569"/>
              <a:gd name="connsiteY1" fmla="*/ 928613 h 1496653"/>
              <a:gd name="connsiteX2" fmla="*/ 232431 w 1735569"/>
              <a:gd name="connsiteY2" fmla="*/ 10672 h 1496653"/>
              <a:gd name="connsiteX3" fmla="*/ 238915 w 1735569"/>
              <a:gd name="connsiteY3" fmla="*/ 0 h 1496653"/>
              <a:gd name="connsiteX4" fmla="*/ 1735569 w 1735569"/>
              <a:gd name="connsiteY4" fmla="*/ 1496653 h 1496653"/>
              <a:gd name="connsiteX5" fmla="*/ 0 w 1735569"/>
              <a:gd name="connsiteY5" fmla="*/ 1496653 h 14966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35569" h="1496653">
                <a:moveTo>
                  <a:pt x="0" y="1496653"/>
                </a:moveTo>
                <a:lnTo>
                  <a:pt x="0" y="928613"/>
                </a:lnTo>
                <a:cubicBezTo>
                  <a:pt x="0" y="596245"/>
                  <a:pt x="84199" y="283542"/>
                  <a:pt x="232431" y="10672"/>
                </a:cubicBezTo>
                <a:lnTo>
                  <a:pt x="238915" y="0"/>
                </a:lnTo>
                <a:lnTo>
                  <a:pt x="1735569" y="1496653"/>
                </a:lnTo>
                <a:lnTo>
                  <a:pt x="0" y="1496653"/>
                </a:ln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0" name="Freeform: Shape 19">
            <a:extLst>
              <a:ext uri="{FF2B5EF4-FFF2-40B4-BE49-F238E27FC236}">
                <a16:creationId xmlns:a16="http://schemas.microsoft.com/office/drawing/2014/main" id="{537094F2-A611-C8A9-6DD9-F2F51407709A}"/>
              </a:ext>
            </a:extLst>
          </p:cNvPr>
          <p:cNvSpPr/>
          <p:nvPr/>
        </p:nvSpPr>
        <p:spPr>
          <a:xfrm rot="5400000">
            <a:off x="96983" y="3456712"/>
            <a:ext cx="1835726" cy="2029692"/>
          </a:xfrm>
          <a:custGeom>
            <a:avLst/>
            <a:gdLst>
              <a:gd name="connsiteX0" fmla="*/ 0 w 1835726"/>
              <a:gd name="connsiteY0" fmla="*/ 2029692 h 2029692"/>
              <a:gd name="connsiteX1" fmla="*/ 0 w 1835726"/>
              <a:gd name="connsiteY1" fmla="*/ 0 h 2029692"/>
              <a:gd name="connsiteX2" fmla="*/ 1835726 w 1835726"/>
              <a:gd name="connsiteY2" fmla="*/ 0 h 2029692"/>
              <a:gd name="connsiteX3" fmla="*/ 1835726 w 1835726"/>
              <a:gd name="connsiteY3" fmla="*/ 2029692 h 2029692"/>
              <a:gd name="connsiteX4" fmla="*/ 0 w 1835726"/>
              <a:gd name="connsiteY4" fmla="*/ 2029692 h 20296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35726" h="2029692">
                <a:moveTo>
                  <a:pt x="0" y="2029692"/>
                </a:moveTo>
                <a:lnTo>
                  <a:pt x="0" y="0"/>
                </a:lnTo>
                <a:lnTo>
                  <a:pt x="1835726" y="0"/>
                </a:lnTo>
                <a:lnTo>
                  <a:pt x="1835726" y="2029692"/>
                </a:lnTo>
                <a:lnTo>
                  <a:pt x="0" y="2029692"/>
                </a:ln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3" name="Freeform: Shape 22">
            <a:extLst>
              <a:ext uri="{FF2B5EF4-FFF2-40B4-BE49-F238E27FC236}">
                <a16:creationId xmlns:a16="http://schemas.microsoft.com/office/drawing/2014/main" id="{0D0B8AC5-A212-BD43-D4EF-87CE4FA5F1DC}"/>
              </a:ext>
            </a:extLst>
          </p:cNvPr>
          <p:cNvSpPr/>
          <p:nvPr/>
        </p:nvSpPr>
        <p:spPr>
          <a:xfrm rot="5400000">
            <a:off x="2218460" y="3545036"/>
            <a:ext cx="1835726" cy="1853045"/>
          </a:xfrm>
          <a:custGeom>
            <a:avLst/>
            <a:gdLst>
              <a:gd name="connsiteX0" fmla="*/ 0 w 1835726"/>
              <a:gd name="connsiteY0" fmla="*/ 1853045 h 1853045"/>
              <a:gd name="connsiteX1" fmla="*/ 0 w 1835726"/>
              <a:gd name="connsiteY1" fmla="*/ 0 h 1853045"/>
              <a:gd name="connsiteX2" fmla="*/ 1835726 w 1835726"/>
              <a:gd name="connsiteY2" fmla="*/ 0 h 1853045"/>
              <a:gd name="connsiteX3" fmla="*/ 1835726 w 1835726"/>
              <a:gd name="connsiteY3" fmla="*/ 1853045 h 1853045"/>
              <a:gd name="connsiteX4" fmla="*/ 0 w 1835726"/>
              <a:gd name="connsiteY4" fmla="*/ 1853045 h 18530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35726" h="1853045">
                <a:moveTo>
                  <a:pt x="0" y="1853045"/>
                </a:moveTo>
                <a:lnTo>
                  <a:pt x="0" y="0"/>
                </a:lnTo>
                <a:lnTo>
                  <a:pt x="1835726" y="0"/>
                </a:lnTo>
                <a:lnTo>
                  <a:pt x="1835726" y="1853045"/>
                </a:lnTo>
                <a:lnTo>
                  <a:pt x="0" y="1853045"/>
                </a:ln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6" name="Freeform: Shape 25">
            <a:extLst>
              <a:ext uri="{FF2B5EF4-FFF2-40B4-BE49-F238E27FC236}">
                <a16:creationId xmlns:a16="http://schemas.microsoft.com/office/drawing/2014/main" id="{8D44B927-1929-5394-E209-676E11D32BCA}"/>
              </a:ext>
            </a:extLst>
          </p:cNvPr>
          <p:cNvSpPr/>
          <p:nvPr/>
        </p:nvSpPr>
        <p:spPr>
          <a:xfrm rot="5400000">
            <a:off x="6829320" y="3128292"/>
            <a:ext cx="1510658" cy="2361465"/>
          </a:xfrm>
          <a:custGeom>
            <a:avLst/>
            <a:gdLst>
              <a:gd name="connsiteX0" fmla="*/ 0 w 1510658"/>
              <a:gd name="connsiteY0" fmla="*/ 2361465 h 2361465"/>
              <a:gd name="connsiteX1" fmla="*/ 0 w 1510658"/>
              <a:gd name="connsiteY1" fmla="*/ 0 h 2361465"/>
              <a:gd name="connsiteX2" fmla="*/ 106845 w 1510658"/>
              <a:gd name="connsiteY2" fmla="*/ 5395 h 2361465"/>
              <a:gd name="connsiteX3" fmla="*/ 1506833 w 1510658"/>
              <a:gd name="connsiteY3" fmla="*/ 844511 h 2361465"/>
              <a:gd name="connsiteX4" fmla="*/ 1510658 w 1510658"/>
              <a:gd name="connsiteY4" fmla="*/ 850807 h 2361465"/>
              <a:gd name="connsiteX5" fmla="*/ 0 w 1510658"/>
              <a:gd name="connsiteY5" fmla="*/ 2361465 h 23614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10658" h="2361465">
                <a:moveTo>
                  <a:pt x="0" y="2361465"/>
                </a:moveTo>
                <a:lnTo>
                  <a:pt x="0" y="0"/>
                </a:lnTo>
                <a:lnTo>
                  <a:pt x="106845" y="5395"/>
                </a:lnTo>
                <a:cubicBezTo>
                  <a:pt x="689497" y="64566"/>
                  <a:pt x="1195364" y="383476"/>
                  <a:pt x="1506833" y="844511"/>
                </a:cubicBezTo>
                <a:lnTo>
                  <a:pt x="1510658" y="850807"/>
                </a:lnTo>
                <a:lnTo>
                  <a:pt x="0" y="2361465"/>
                </a:ln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9" name="Freeform: Shape 28">
            <a:extLst>
              <a:ext uri="{FF2B5EF4-FFF2-40B4-BE49-F238E27FC236}">
                <a16:creationId xmlns:a16="http://schemas.microsoft.com/office/drawing/2014/main" id="{4DCAAB92-F858-ED3D-A09C-56870EE3453C}"/>
              </a:ext>
            </a:extLst>
          </p:cNvPr>
          <p:cNvSpPr/>
          <p:nvPr/>
        </p:nvSpPr>
        <p:spPr>
          <a:xfrm rot="5400000">
            <a:off x="6848162" y="1456367"/>
            <a:ext cx="1499721" cy="2334719"/>
          </a:xfrm>
          <a:custGeom>
            <a:avLst/>
            <a:gdLst>
              <a:gd name="connsiteX0" fmla="*/ 0 w 1499721"/>
              <a:gd name="connsiteY0" fmla="*/ 834999 h 2334719"/>
              <a:gd name="connsiteX1" fmla="*/ 103749 w 1499721"/>
              <a:gd name="connsiteY1" fmla="*/ 696258 h 2334719"/>
              <a:gd name="connsiteX2" fmla="*/ 1392875 w 1499721"/>
              <a:gd name="connsiteY2" fmla="*/ 5395 h 2334719"/>
              <a:gd name="connsiteX3" fmla="*/ 1499721 w 1499721"/>
              <a:gd name="connsiteY3" fmla="*/ 0 h 2334719"/>
              <a:gd name="connsiteX4" fmla="*/ 1499721 w 1499721"/>
              <a:gd name="connsiteY4" fmla="*/ 2334719 h 2334719"/>
              <a:gd name="connsiteX5" fmla="*/ 0 w 1499721"/>
              <a:gd name="connsiteY5" fmla="*/ 834999 h 23347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99721" h="2334719">
                <a:moveTo>
                  <a:pt x="0" y="834999"/>
                </a:moveTo>
                <a:lnTo>
                  <a:pt x="103749" y="696258"/>
                </a:lnTo>
                <a:cubicBezTo>
                  <a:pt x="417719" y="315814"/>
                  <a:pt x="874963" y="57992"/>
                  <a:pt x="1392875" y="5395"/>
                </a:cubicBezTo>
                <a:lnTo>
                  <a:pt x="1499721" y="0"/>
                </a:lnTo>
                <a:lnTo>
                  <a:pt x="1499721" y="2334719"/>
                </a:lnTo>
                <a:lnTo>
                  <a:pt x="0" y="834999"/>
                </a:lnTo>
                <a:close/>
              </a:path>
            </a:pathLst>
          </a:custGeom>
          <a:solidFill>
            <a:srgbClr val="FED008"/>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32" name="Freeform: Shape 31">
            <a:extLst>
              <a:ext uri="{FF2B5EF4-FFF2-40B4-BE49-F238E27FC236}">
                <a16:creationId xmlns:a16="http://schemas.microsoft.com/office/drawing/2014/main" id="{5ED6AC01-C908-BC8C-DF15-D0A2BEC547C7}"/>
              </a:ext>
            </a:extLst>
          </p:cNvPr>
          <p:cNvSpPr/>
          <p:nvPr/>
        </p:nvSpPr>
        <p:spPr>
          <a:xfrm rot="5400000">
            <a:off x="4251614" y="3545036"/>
            <a:ext cx="1835726" cy="1853045"/>
          </a:xfrm>
          <a:custGeom>
            <a:avLst/>
            <a:gdLst>
              <a:gd name="connsiteX0" fmla="*/ 0 w 1835726"/>
              <a:gd name="connsiteY0" fmla="*/ 1853045 h 1853045"/>
              <a:gd name="connsiteX1" fmla="*/ 0 w 1835726"/>
              <a:gd name="connsiteY1" fmla="*/ 0 h 1853045"/>
              <a:gd name="connsiteX2" fmla="*/ 1835726 w 1835726"/>
              <a:gd name="connsiteY2" fmla="*/ 0 h 1853045"/>
              <a:gd name="connsiteX3" fmla="*/ 1835726 w 1835726"/>
              <a:gd name="connsiteY3" fmla="*/ 1853045 h 1853045"/>
              <a:gd name="connsiteX4" fmla="*/ 0 w 1835726"/>
              <a:gd name="connsiteY4" fmla="*/ 1853045 h 18530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35726" h="1853045">
                <a:moveTo>
                  <a:pt x="0" y="1853045"/>
                </a:moveTo>
                <a:lnTo>
                  <a:pt x="0" y="0"/>
                </a:lnTo>
                <a:lnTo>
                  <a:pt x="1835726" y="0"/>
                </a:lnTo>
                <a:lnTo>
                  <a:pt x="1835726" y="1853045"/>
                </a:lnTo>
                <a:lnTo>
                  <a:pt x="0" y="1853045"/>
                </a:ln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35" name="Freeform: Shape 34">
            <a:extLst>
              <a:ext uri="{FF2B5EF4-FFF2-40B4-BE49-F238E27FC236}">
                <a16:creationId xmlns:a16="http://schemas.microsoft.com/office/drawing/2014/main" id="{48E3E730-6CC4-EE4B-3783-D9E3871D3CB6}"/>
              </a:ext>
            </a:extLst>
          </p:cNvPr>
          <p:cNvSpPr/>
          <p:nvPr/>
        </p:nvSpPr>
        <p:spPr>
          <a:xfrm rot="5400000">
            <a:off x="6161452" y="3795256"/>
            <a:ext cx="1708822" cy="1479508"/>
          </a:xfrm>
          <a:custGeom>
            <a:avLst/>
            <a:gdLst>
              <a:gd name="connsiteX0" fmla="*/ 0 w 1708822"/>
              <a:gd name="connsiteY0" fmla="*/ 1479508 h 1479508"/>
              <a:gd name="connsiteX1" fmla="*/ 1479509 w 1708822"/>
              <a:gd name="connsiteY1" fmla="*/ 0 h 1479508"/>
              <a:gd name="connsiteX2" fmla="*/ 1557485 w 1708822"/>
              <a:gd name="connsiteY2" fmla="*/ 161867 h 1479508"/>
              <a:gd name="connsiteX3" fmla="*/ 1708822 w 1708822"/>
              <a:gd name="connsiteY3" fmla="*/ 911468 h 1479508"/>
              <a:gd name="connsiteX4" fmla="*/ 1708822 w 1708822"/>
              <a:gd name="connsiteY4" fmla="*/ 1479508 h 1479508"/>
              <a:gd name="connsiteX5" fmla="*/ 0 w 1708822"/>
              <a:gd name="connsiteY5" fmla="*/ 1479508 h 14795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08822" h="1479508">
                <a:moveTo>
                  <a:pt x="0" y="1479508"/>
                </a:moveTo>
                <a:lnTo>
                  <a:pt x="1479509" y="0"/>
                </a:lnTo>
                <a:lnTo>
                  <a:pt x="1557485" y="161867"/>
                </a:lnTo>
                <a:cubicBezTo>
                  <a:pt x="1654935" y="392265"/>
                  <a:pt x="1708822" y="645573"/>
                  <a:pt x="1708822" y="911468"/>
                </a:cubicBezTo>
                <a:lnTo>
                  <a:pt x="1708822" y="1479508"/>
                </a:lnTo>
                <a:lnTo>
                  <a:pt x="0" y="1479508"/>
                </a:ln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37" name="Rectangle: Top Corners Rounded 36">
            <a:extLst>
              <a:ext uri="{FF2B5EF4-FFF2-40B4-BE49-F238E27FC236}">
                <a16:creationId xmlns:a16="http://schemas.microsoft.com/office/drawing/2014/main" id="{7CED252F-F5D6-89BD-8721-950A44E89CD7}"/>
              </a:ext>
            </a:extLst>
          </p:cNvPr>
          <p:cNvSpPr/>
          <p:nvPr/>
        </p:nvSpPr>
        <p:spPr>
          <a:xfrm rot="5400000">
            <a:off x="2819403" y="-422565"/>
            <a:ext cx="2064327" cy="7703130"/>
          </a:xfrm>
          <a:prstGeom prst="round2SameRect">
            <a:avLst>
              <a:gd name="adj1" fmla="val 50000"/>
              <a:gd name="adj2" fmla="val 0"/>
            </a:avLst>
          </a:prstGeom>
          <a:solidFill>
            <a:schemeClr val="bg1"/>
          </a:solidFill>
          <a:ln>
            <a:noFill/>
          </a:ln>
          <a:effectLst>
            <a:outerShdw blurRad="279400" dist="2667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9" name="TextBox 38">
            <a:extLst>
              <a:ext uri="{FF2B5EF4-FFF2-40B4-BE49-F238E27FC236}">
                <a16:creationId xmlns:a16="http://schemas.microsoft.com/office/drawing/2014/main" id="{61502384-A034-874C-B5AB-16F9FBE6D41B}"/>
              </a:ext>
            </a:extLst>
          </p:cNvPr>
          <p:cNvSpPr txBox="1"/>
          <p:nvPr/>
        </p:nvSpPr>
        <p:spPr>
          <a:xfrm>
            <a:off x="279946" y="768081"/>
            <a:ext cx="1595192" cy="646331"/>
          </a:xfrm>
          <a:prstGeom prst="rect">
            <a:avLst/>
          </a:prstGeom>
          <a:noFill/>
        </p:spPr>
        <p:txBody>
          <a:bodyPr wrap="square" rtlCol="0">
            <a:spAutoFit/>
          </a:bodyPr>
          <a:lstStyle/>
          <a:p>
            <a:pPr algn="ctr"/>
            <a:r>
              <a:rPr lang="en-US" b="1" dirty="0">
                <a:solidFill>
                  <a:schemeClr val="bg1"/>
                </a:solidFill>
                <a:latin typeface="Didact Gothic" panose="00000500000000000000" pitchFamily="2" charset="0"/>
              </a:rPr>
              <a:t>Assets Classification</a:t>
            </a:r>
          </a:p>
        </p:txBody>
      </p:sp>
      <p:sp>
        <p:nvSpPr>
          <p:cNvPr id="42" name="TextBox 41">
            <a:extLst>
              <a:ext uri="{FF2B5EF4-FFF2-40B4-BE49-F238E27FC236}">
                <a16:creationId xmlns:a16="http://schemas.microsoft.com/office/drawing/2014/main" id="{7A058CAD-DFB3-FE61-C757-EC913700F553}"/>
              </a:ext>
            </a:extLst>
          </p:cNvPr>
          <p:cNvSpPr txBox="1"/>
          <p:nvPr/>
        </p:nvSpPr>
        <p:spPr>
          <a:xfrm>
            <a:off x="2483180" y="894823"/>
            <a:ext cx="1306286" cy="383126"/>
          </a:xfrm>
          <a:prstGeom prst="rect">
            <a:avLst/>
          </a:prstGeom>
          <a:noFill/>
        </p:spPr>
        <p:txBody>
          <a:bodyPr wrap="square" rtlCol="0">
            <a:spAutoFit/>
          </a:bodyPr>
          <a:lstStyle/>
          <a:p>
            <a:pPr algn="ctr"/>
            <a:r>
              <a:rPr lang="en-GB" sz="1800" b="1" i="0" u="none" strike="noStrike" dirty="0">
                <a:solidFill>
                  <a:schemeClr val="bg1"/>
                </a:solidFill>
                <a:effectLst/>
                <a:latin typeface="Didact Gothic" panose="00000500000000000000" pitchFamily="2" charset="0"/>
              </a:rPr>
              <a:t>Valuation</a:t>
            </a:r>
            <a:endParaRPr lang="en-US" b="1" dirty="0">
              <a:solidFill>
                <a:schemeClr val="bg1"/>
              </a:solidFill>
            </a:endParaRPr>
          </a:p>
        </p:txBody>
      </p:sp>
      <p:sp>
        <p:nvSpPr>
          <p:cNvPr id="45" name="TextBox 44">
            <a:extLst>
              <a:ext uri="{FF2B5EF4-FFF2-40B4-BE49-F238E27FC236}">
                <a16:creationId xmlns:a16="http://schemas.microsoft.com/office/drawing/2014/main" id="{FFAEE368-AF4D-AD6A-E982-B3AA1FD08122}"/>
              </a:ext>
            </a:extLst>
          </p:cNvPr>
          <p:cNvSpPr txBox="1"/>
          <p:nvPr/>
        </p:nvSpPr>
        <p:spPr>
          <a:xfrm>
            <a:off x="4541961" y="839235"/>
            <a:ext cx="1306286" cy="646331"/>
          </a:xfrm>
          <a:prstGeom prst="rect">
            <a:avLst/>
          </a:prstGeom>
          <a:noFill/>
        </p:spPr>
        <p:txBody>
          <a:bodyPr wrap="square" rtlCol="0">
            <a:spAutoFit/>
          </a:bodyPr>
          <a:lstStyle/>
          <a:p>
            <a:pPr algn="ctr" rtl="0">
              <a:spcBef>
                <a:spcPts val="0"/>
              </a:spcBef>
              <a:spcAft>
                <a:spcPts val="0"/>
              </a:spcAft>
            </a:pPr>
            <a:r>
              <a:rPr lang="en-GB" sz="1800" b="1" i="0" u="none" strike="noStrike" dirty="0">
                <a:solidFill>
                  <a:schemeClr val="bg1"/>
                </a:solidFill>
                <a:effectLst/>
                <a:latin typeface="Didact Gothic" panose="00000500000000000000" pitchFamily="2" charset="0"/>
              </a:rPr>
              <a:t>Record Keeping</a:t>
            </a:r>
          </a:p>
        </p:txBody>
      </p:sp>
      <p:sp>
        <p:nvSpPr>
          <p:cNvPr id="48" name="TextBox 47">
            <a:extLst>
              <a:ext uri="{FF2B5EF4-FFF2-40B4-BE49-F238E27FC236}">
                <a16:creationId xmlns:a16="http://schemas.microsoft.com/office/drawing/2014/main" id="{1DD95D8E-5F4B-7FA9-9723-7D05656C88F3}"/>
              </a:ext>
            </a:extLst>
          </p:cNvPr>
          <p:cNvSpPr txBox="1"/>
          <p:nvPr/>
        </p:nvSpPr>
        <p:spPr>
          <a:xfrm>
            <a:off x="265546" y="5437480"/>
            <a:ext cx="1623992" cy="646331"/>
          </a:xfrm>
          <a:prstGeom prst="rect">
            <a:avLst/>
          </a:prstGeom>
          <a:noFill/>
        </p:spPr>
        <p:txBody>
          <a:bodyPr wrap="square" rtlCol="0">
            <a:spAutoFit/>
          </a:bodyPr>
          <a:lstStyle/>
          <a:p>
            <a:pPr algn="ctr"/>
            <a:r>
              <a:rPr lang="en-GB" sz="1800" b="1" i="0" u="none" strike="noStrike" dirty="0">
                <a:solidFill>
                  <a:schemeClr val="bg1"/>
                </a:solidFill>
                <a:effectLst/>
                <a:latin typeface="Didact Gothic" panose="00000500000000000000" pitchFamily="2" charset="0"/>
              </a:rPr>
              <a:t>Education and Training</a:t>
            </a:r>
          </a:p>
        </p:txBody>
      </p:sp>
      <p:sp>
        <p:nvSpPr>
          <p:cNvPr id="51" name="TextBox 50">
            <a:extLst>
              <a:ext uri="{FF2B5EF4-FFF2-40B4-BE49-F238E27FC236}">
                <a16:creationId xmlns:a16="http://schemas.microsoft.com/office/drawing/2014/main" id="{EDF4BC43-D4AD-AC63-1481-B46FF8A6BF2A}"/>
              </a:ext>
            </a:extLst>
          </p:cNvPr>
          <p:cNvSpPr txBox="1"/>
          <p:nvPr/>
        </p:nvSpPr>
        <p:spPr>
          <a:xfrm>
            <a:off x="2483180" y="5511818"/>
            <a:ext cx="1306286" cy="646331"/>
          </a:xfrm>
          <a:prstGeom prst="rect">
            <a:avLst/>
          </a:prstGeom>
          <a:noFill/>
        </p:spPr>
        <p:txBody>
          <a:bodyPr wrap="square" rtlCol="0">
            <a:spAutoFit/>
          </a:bodyPr>
          <a:lstStyle/>
          <a:p>
            <a:pPr algn="ctr" rtl="0">
              <a:spcBef>
                <a:spcPts val="0"/>
              </a:spcBef>
              <a:spcAft>
                <a:spcPts val="0"/>
              </a:spcAft>
            </a:pPr>
            <a:r>
              <a:rPr lang="en-GB" sz="1800" b="1" i="0" u="none" strike="noStrike" dirty="0">
                <a:solidFill>
                  <a:schemeClr val="bg1"/>
                </a:solidFill>
                <a:effectLst/>
                <a:latin typeface="Didact Gothic" panose="00000500000000000000" pitchFamily="2" charset="0"/>
              </a:rPr>
              <a:t>Blockchain Technology</a:t>
            </a:r>
          </a:p>
        </p:txBody>
      </p:sp>
      <p:sp>
        <p:nvSpPr>
          <p:cNvPr id="54" name="TextBox 53">
            <a:extLst>
              <a:ext uri="{FF2B5EF4-FFF2-40B4-BE49-F238E27FC236}">
                <a16:creationId xmlns:a16="http://schemas.microsoft.com/office/drawing/2014/main" id="{3873B0A8-B86B-FB18-4E74-74B7D2684F92}"/>
              </a:ext>
            </a:extLst>
          </p:cNvPr>
          <p:cNvSpPr txBox="1"/>
          <p:nvPr/>
        </p:nvSpPr>
        <p:spPr>
          <a:xfrm>
            <a:off x="4383108" y="5508634"/>
            <a:ext cx="1623992" cy="646331"/>
          </a:xfrm>
          <a:prstGeom prst="rect">
            <a:avLst/>
          </a:prstGeom>
          <a:noFill/>
        </p:spPr>
        <p:txBody>
          <a:bodyPr wrap="square" rtlCol="0">
            <a:spAutoFit/>
          </a:bodyPr>
          <a:lstStyle/>
          <a:p>
            <a:pPr algn="ctr" rtl="0">
              <a:spcBef>
                <a:spcPts val="0"/>
              </a:spcBef>
              <a:spcAft>
                <a:spcPts val="0"/>
              </a:spcAft>
            </a:pPr>
            <a:r>
              <a:rPr lang="en-GB" sz="1800" b="1" i="0" u="none" strike="noStrike" dirty="0">
                <a:solidFill>
                  <a:schemeClr val="bg1"/>
                </a:solidFill>
                <a:effectLst/>
                <a:latin typeface="Didact Gothic" panose="00000500000000000000" pitchFamily="2" charset="0"/>
              </a:rPr>
              <a:t>Risk Management</a:t>
            </a:r>
          </a:p>
        </p:txBody>
      </p:sp>
      <p:sp>
        <p:nvSpPr>
          <p:cNvPr id="57" name="TextBox 56">
            <a:extLst>
              <a:ext uri="{FF2B5EF4-FFF2-40B4-BE49-F238E27FC236}">
                <a16:creationId xmlns:a16="http://schemas.microsoft.com/office/drawing/2014/main" id="{38145398-DB46-B4C0-3BF2-C70803417D9F}"/>
              </a:ext>
            </a:extLst>
          </p:cNvPr>
          <p:cNvSpPr txBox="1"/>
          <p:nvPr/>
        </p:nvSpPr>
        <p:spPr>
          <a:xfrm>
            <a:off x="6502474" y="939127"/>
            <a:ext cx="1306286" cy="383126"/>
          </a:xfrm>
          <a:prstGeom prst="rect">
            <a:avLst/>
          </a:prstGeom>
          <a:noFill/>
        </p:spPr>
        <p:txBody>
          <a:bodyPr wrap="square" rtlCol="0">
            <a:spAutoFit/>
          </a:bodyPr>
          <a:lstStyle/>
          <a:p>
            <a:pPr algn="ctr"/>
            <a:r>
              <a:rPr lang="en-GB" sz="1800" b="1" i="0" u="none" strike="noStrike" dirty="0">
                <a:solidFill>
                  <a:schemeClr val="bg1"/>
                </a:solidFill>
                <a:effectLst/>
                <a:latin typeface="Didact Gothic" panose="00000500000000000000" pitchFamily="2" charset="0"/>
              </a:rPr>
              <a:t>Conversion</a:t>
            </a:r>
            <a:endParaRPr lang="en-US" b="1" dirty="0">
              <a:solidFill>
                <a:schemeClr val="bg1"/>
              </a:solidFill>
            </a:endParaRPr>
          </a:p>
        </p:txBody>
      </p:sp>
      <p:sp>
        <p:nvSpPr>
          <p:cNvPr id="60" name="TextBox 59">
            <a:extLst>
              <a:ext uri="{FF2B5EF4-FFF2-40B4-BE49-F238E27FC236}">
                <a16:creationId xmlns:a16="http://schemas.microsoft.com/office/drawing/2014/main" id="{FD8920B2-A58E-0B1E-F0BC-D46A1337EBA0}"/>
              </a:ext>
            </a:extLst>
          </p:cNvPr>
          <p:cNvSpPr txBox="1"/>
          <p:nvPr/>
        </p:nvSpPr>
        <p:spPr>
          <a:xfrm>
            <a:off x="8544327" y="2264160"/>
            <a:ext cx="1306286" cy="383126"/>
          </a:xfrm>
          <a:prstGeom prst="rect">
            <a:avLst/>
          </a:prstGeom>
          <a:noFill/>
        </p:spPr>
        <p:txBody>
          <a:bodyPr wrap="square" rtlCol="0">
            <a:spAutoFit/>
          </a:bodyPr>
          <a:lstStyle/>
          <a:p>
            <a:pPr algn="ctr"/>
            <a:r>
              <a:rPr lang="en-GB" sz="1800" b="1" i="0" u="none" strike="noStrike" dirty="0">
                <a:solidFill>
                  <a:schemeClr val="bg1"/>
                </a:solidFill>
                <a:effectLst/>
                <a:latin typeface="Didact Gothic" panose="00000500000000000000" pitchFamily="2" charset="0"/>
              </a:rPr>
              <a:t>Reporting</a:t>
            </a:r>
            <a:endParaRPr lang="en-US" b="1" dirty="0">
              <a:solidFill>
                <a:schemeClr val="bg1"/>
              </a:solidFill>
            </a:endParaRPr>
          </a:p>
        </p:txBody>
      </p:sp>
      <p:sp>
        <p:nvSpPr>
          <p:cNvPr id="63" name="TextBox 62">
            <a:extLst>
              <a:ext uri="{FF2B5EF4-FFF2-40B4-BE49-F238E27FC236}">
                <a16:creationId xmlns:a16="http://schemas.microsoft.com/office/drawing/2014/main" id="{D379E81A-241C-7BE0-E271-5DA1A1263708}"/>
              </a:ext>
            </a:extLst>
          </p:cNvPr>
          <p:cNvSpPr txBox="1"/>
          <p:nvPr/>
        </p:nvSpPr>
        <p:spPr>
          <a:xfrm>
            <a:off x="8675914" y="4125002"/>
            <a:ext cx="1306286" cy="646331"/>
          </a:xfrm>
          <a:prstGeom prst="rect">
            <a:avLst/>
          </a:prstGeom>
          <a:noFill/>
        </p:spPr>
        <p:txBody>
          <a:bodyPr wrap="square" rtlCol="0">
            <a:spAutoFit/>
          </a:bodyPr>
          <a:lstStyle/>
          <a:p>
            <a:pPr algn="ctr"/>
            <a:r>
              <a:rPr lang="en-GB" sz="1800" b="1" i="0" u="none" strike="noStrike" dirty="0">
                <a:solidFill>
                  <a:schemeClr val="bg1"/>
                </a:solidFill>
                <a:effectLst/>
                <a:latin typeface="Didact Gothic" panose="00000500000000000000" pitchFamily="2" charset="0"/>
              </a:rPr>
              <a:t>Software and Tools</a:t>
            </a:r>
          </a:p>
        </p:txBody>
      </p:sp>
      <p:sp>
        <p:nvSpPr>
          <p:cNvPr id="66" name="TextBox 65">
            <a:extLst>
              <a:ext uri="{FF2B5EF4-FFF2-40B4-BE49-F238E27FC236}">
                <a16:creationId xmlns:a16="http://schemas.microsoft.com/office/drawing/2014/main" id="{032FA7A7-D559-E44B-7873-AF24F8AC13B2}"/>
              </a:ext>
            </a:extLst>
          </p:cNvPr>
          <p:cNvSpPr txBox="1"/>
          <p:nvPr/>
        </p:nvSpPr>
        <p:spPr>
          <a:xfrm>
            <a:off x="6213506" y="5470229"/>
            <a:ext cx="1595254" cy="646331"/>
          </a:xfrm>
          <a:prstGeom prst="rect">
            <a:avLst/>
          </a:prstGeom>
          <a:noFill/>
        </p:spPr>
        <p:txBody>
          <a:bodyPr wrap="square" rtlCol="0">
            <a:spAutoFit/>
          </a:bodyPr>
          <a:lstStyle/>
          <a:p>
            <a:pPr algn="ctr" rtl="0">
              <a:spcBef>
                <a:spcPts val="0"/>
              </a:spcBef>
              <a:spcAft>
                <a:spcPts val="0"/>
              </a:spcAft>
            </a:pPr>
            <a:r>
              <a:rPr lang="en-GB" sz="1800" b="1" i="0" u="none" strike="noStrike" dirty="0">
                <a:solidFill>
                  <a:schemeClr val="bg1"/>
                </a:solidFill>
                <a:effectLst/>
                <a:latin typeface="Didact Gothic" panose="00000500000000000000" pitchFamily="2" charset="0"/>
              </a:rPr>
              <a:t>Regulatory Compliance</a:t>
            </a:r>
          </a:p>
        </p:txBody>
      </p:sp>
      <p:sp>
        <p:nvSpPr>
          <p:cNvPr id="68" name="TextBox 67">
            <a:extLst>
              <a:ext uri="{FF2B5EF4-FFF2-40B4-BE49-F238E27FC236}">
                <a16:creationId xmlns:a16="http://schemas.microsoft.com/office/drawing/2014/main" id="{8D32B108-6631-51EF-E08E-2D5B07F131B1}"/>
              </a:ext>
            </a:extLst>
          </p:cNvPr>
          <p:cNvSpPr txBox="1"/>
          <p:nvPr/>
        </p:nvSpPr>
        <p:spPr>
          <a:xfrm>
            <a:off x="424399" y="2784043"/>
            <a:ext cx="6208810" cy="1077218"/>
          </a:xfrm>
          <a:prstGeom prst="rect">
            <a:avLst/>
          </a:prstGeom>
          <a:noFill/>
        </p:spPr>
        <p:txBody>
          <a:bodyPr wrap="square" rtlCol="0">
            <a:spAutoFit/>
          </a:bodyPr>
          <a:lstStyle/>
          <a:p>
            <a:pPr algn="ctr"/>
            <a:r>
              <a:rPr lang="en-GB" sz="3200" b="1" dirty="0">
                <a:latin typeface="Didact Gothic" panose="00000500000000000000" pitchFamily="2" charset="0"/>
              </a:rPr>
              <a:t>Key aspects of cryptocurrency accounting for practitioners</a:t>
            </a:r>
          </a:p>
        </p:txBody>
      </p:sp>
      <p:pic>
        <p:nvPicPr>
          <p:cNvPr id="73" name="Picture 72">
            <a:extLst>
              <a:ext uri="{FF2B5EF4-FFF2-40B4-BE49-F238E27FC236}">
                <a16:creationId xmlns:a16="http://schemas.microsoft.com/office/drawing/2014/main" id="{21880780-A8B5-A7C3-DB6F-07B8E3BCE0EC}"/>
              </a:ext>
            </a:extLst>
          </p:cNvPr>
          <p:cNvPicPr>
            <a:picLocks noChangeAspect="1"/>
          </p:cNvPicPr>
          <p:nvPr/>
        </p:nvPicPr>
        <p:blipFill>
          <a:blip r:embed="rId3"/>
          <a:stretch>
            <a:fillRect/>
          </a:stretch>
        </p:blipFill>
        <p:spPr>
          <a:xfrm flipV="1">
            <a:off x="664622" y="1653057"/>
            <a:ext cx="620331" cy="620331"/>
          </a:xfrm>
          <a:prstGeom prst="rect">
            <a:avLst/>
          </a:prstGeom>
        </p:spPr>
      </p:pic>
      <p:pic>
        <p:nvPicPr>
          <p:cNvPr id="77" name="Picture 76">
            <a:extLst>
              <a:ext uri="{FF2B5EF4-FFF2-40B4-BE49-F238E27FC236}">
                <a16:creationId xmlns:a16="http://schemas.microsoft.com/office/drawing/2014/main" id="{61CF9FF7-E01C-38CE-94B4-761AE39568CF}"/>
              </a:ext>
            </a:extLst>
          </p:cNvPr>
          <p:cNvPicPr>
            <a:picLocks noChangeAspect="1"/>
          </p:cNvPicPr>
          <p:nvPr/>
        </p:nvPicPr>
        <p:blipFill>
          <a:blip r:embed="rId4"/>
          <a:stretch>
            <a:fillRect/>
          </a:stretch>
        </p:blipFill>
        <p:spPr>
          <a:xfrm>
            <a:off x="2820636" y="1576648"/>
            <a:ext cx="716720" cy="716720"/>
          </a:xfrm>
          <a:prstGeom prst="rect">
            <a:avLst/>
          </a:prstGeom>
        </p:spPr>
      </p:pic>
      <p:pic>
        <p:nvPicPr>
          <p:cNvPr id="79" name="Picture 78">
            <a:extLst>
              <a:ext uri="{FF2B5EF4-FFF2-40B4-BE49-F238E27FC236}">
                <a16:creationId xmlns:a16="http://schemas.microsoft.com/office/drawing/2014/main" id="{B6ED4FD0-DD65-63FE-C7A3-1832E0B8E1AD}"/>
              </a:ext>
            </a:extLst>
          </p:cNvPr>
          <p:cNvPicPr>
            <a:picLocks noChangeAspect="1"/>
          </p:cNvPicPr>
          <p:nvPr/>
        </p:nvPicPr>
        <p:blipFill>
          <a:blip r:embed="rId5"/>
          <a:stretch>
            <a:fillRect/>
          </a:stretch>
        </p:blipFill>
        <p:spPr>
          <a:xfrm>
            <a:off x="4841488" y="1607019"/>
            <a:ext cx="655978" cy="655978"/>
          </a:xfrm>
          <a:prstGeom prst="rect">
            <a:avLst/>
          </a:prstGeom>
        </p:spPr>
      </p:pic>
      <p:pic>
        <p:nvPicPr>
          <p:cNvPr id="83" name="Picture 82">
            <a:extLst>
              <a:ext uri="{FF2B5EF4-FFF2-40B4-BE49-F238E27FC236}">
                <a16:creationId xmlns:a16="http://schemas.microsoft.com/office/drawing/2014/main" id="{FAD628FB-3546-A81B-A64A-9FD988E9F8A6}"/>
              </a:ext>
            </a:extLst>
          </p:cNvPr>
          <p:cNvPicPr>
            <a:picLocks noChangeAspect="1"/>
          </p:cNvPicPr>
          <p:nvPr/>
        </p:nvPicPr>
        <p:blipFill>
          <a:blip r:embed="rId6"/>
          <a:stretch>
            <a:fillRect/>
          </a:stretch>
        </p:blipFill>
        <p:spPr>
          <a:xfrm>
            <a:off x="6547525" y="1630320"/>
            <a:ext cx="640080" cy="640080"/>
          </a:xfrm>
          <a:prstGeom prst="rect">
            <a:avLst/>
          </a:prstGeom>
        </p:spPr>
      </p:pic>
      <p:pic>
        <p:nvPicPr>
          <p:cNvPr id="85" name="Picture 84">
            <a:extLst>
              <a:ext uri="{FF2B5EF4-FFF2-40B4-BE49-F238E27FC236}">
                <a16:creationId xmlns:a16="http://schemas.microsoft.com/office/drawing/2014/main" id="{8A51832D-15F2-7A8D-CE26-6138FDCE3556}"/>
              </a:ext>
            </a:extLst>
          </p:cNvPr>
          <p:cNvPicPr>
            <a:picLocks noChangeAspect="1"/>
          </p:cNvPicPr>
          <p:nvPr/>
        </p:nvPicPr>
        <p:blipFill>
          <a:blip r:embed="rId7"/>
          <a:stretch>
            <a:fillRect/>
          </a:stretch>
        </p:blipFill>
        <p:spPr>
          <a:xfrm>
            <a:off x="7721018" y="2397334"/>
            <a:ext cx="655978" cy="655978"/>
          </a:xfrm>
          <a:prstGeom prst="rect">
            <a:avLst/>
          </a:prstGeom>
        </p:spPr>
      </p:pic>
      <p:pic>
        <p:nvPicPr>
          <p:cNvPr id="87" name="Picture 86">
            <a:extLst>
              <a:ext uri="{FF2B5EF4-FFF2-40B4-BE49-F238E27FC236}">
                <a16:creationId xmlns:a16="http://schemas.microsoft.com/office/drawing/2014/main" id="{B344B631-E7D4-B4DA-C72D-CE846B246D83}"/>
              </a:ext>
            </a:extLst>
          </p:cNvPr>
          <p:cNvPicPr>
            <a:picLocks noChangeAspect="1"/>
          </p:cNvPicPr>
          <p:nvPr/>
        </p:nvPicPr>
        <p:blipFill>
          <a:blip r:embed="rId8"/>
          <a:stretch>
            <a:fillRect/>
          </a:stretch>
        </p:blipFill>
        <p:spPr>
          <a:xfrm>
            <a:off x="7755617" y="3945528"/>
            <a:ext cx="611652" cy="611652"/>
          </a:xfrm>
          <a:prstGeom prst="rect">
            <a:avLst/>
          </a:prstGeom>
        </p:spPr>
      </p:pic>
      <p:pic>
        <p:nvPicPr>
          <p:cNvPr id="89" name="Picture 88">
            <a:extLst>
              <a:ext uri="{FF2B5EF4-FFF2-40B4-BE49-F238E27FC236}">
                <a16:creationId xmlns:a16="http://schemas.microsoft.com/office/drawing/2014/main" id="{8F39A511-9389-E35E-BC52-B6D96A6D888A}"/>
              </a:ext>
            </a:extLst>
          </p:cNvPr>
          <p:cNvPicPr>
            <a:picLocks noChangeAspect="1"/>
          </p:cNvPicPr>
          <p:nvPr/>
        </p:nvPicPr>
        <p:blipFill>
          <a:blip r:embed="rId9"/>
          <a:stretch>
            <a:fillRect/>
          </a:stretch>
        </p:blipFill>
        <p:spPr>
          <a:xfrm>
            <a:off x="6547525" y="4595003"/>
            <a:ext cx="640080" cy="640080"/>
          </a:xfrm>
          <a:prstGeom prst="rect">
            <a:avLst/>
          </a:prstGeom>
        </p:spPr>
      </p:pic>
      <p:pic>
        <p:nvPicPr>
          <p:cNvPr id="91" name="Picture 90">
            <a:extLst>
              <a:ext uri="{FF2B5EF4-FFF2-40B4-BE49-F238E27FC236}">
                <a16:creationId xmlns:a16="http://schemas.microsoft.com/office/drawing/2014/main" id="{BB5B913A-946A-5097-2875-A18B39381E81}"/>
              </a:ext>
            </a:extLst>
          </p:cNvPr>
          <p:cNvPicPr>
            <a:picLocks noChangeAspect="1"/>
          </p:cNvPicPr>
          <p:nvPr/>
        </p:nvPicPr>
        <p:blipFill>
          <a:blip r:embed="rId10"/>
          <a:stretch>
            <a:fillRect/>
          </a:stretch>
        </p:blipFill>
        <p:spPr>
          <a:xfrm>
            <a:off x="4833422" y="4613689"/>
            <a:ext cx="636584" cy="636584"/>
          </a:xfrm>
          <a:prstGeom prst="rect">
            <a:avLst/>
          </a:prstGeom>
        </p:spPr>
      </p:pic>
      <p:pic>
        <p:nvPicPr>
          <p:cNvPr id="93" name="Picture 92">
            <a:extLst>
              <a:ext uri="{FF2B5EF4-FFF2-40B4-BE49-F238E27FC236}">
                <a16:creationId xmlns:a16="http://schemas.microsoft.com/office/drawing/2014/main" id="{79398FAC-DB0A-23B0-57CC-19F1A0D51AD4}"/>
              </a:ext>
            </a:extLst>
          </p:cNvPr>
          <p:cNvPicPr>
            <a:picLocks noChangeAspect="1"/>
          </p:cNvPicPr>
          <p:nvPr/>
        </p:nvPicPr>
        <p:blipFill>
          <a:blip r:embed="rId11"/>
          <a:stretch>
            <a:fillRect/>
          </a:stretch>
        </p:blipFill>
        <p:spPr>
          <a:xfrm>
            <a:off x="2777473" y="4570449"/>
            <a:ext cx="803046" cy="803046"/>
          </a:xfrm>
          <a:prstGeom prst="rect">
            <a:avLst/>
          </a:prstGeom>
        </p:spPr>
      </p:pic>
      <p:pic>
        <p:nvPicPr>
          <p:cNvPr id="95" name="Picture 94">
            <a:extLst>
              <a:ext uri="{FF2B5EF4-FFF2-40B4-BE49-F238E27FC236}">
                <a16:creationId xmlns:a16="http://schemas.microsoft.com/office/drawing/2014/main" id="{2030A9AE-7173-A3C9-D0A7-97D1C0DBAD70}"/>
              </a:ext>
            </a:extLst>
          </p:cNvPr>
          <p:cNvPicPr>
            <a:picLocks noChangeAspect="1"/>
          </p:cNvPicPr>
          <p:nvPr/>
        </p:nvPicPr>
        <p:blipFill>
          <a:blip r:embed="rId12"/>
          <a:stretch>
            <a:fillRect/>
          </a:stretch>
        </p:blipFill>
        <p:spPr>
          <a:xfrm>
            <a:off x="709020" y="4678308"/>
            <a:ext cx="611652" cy="611652"/>
          </a:xfrm>
          <a:prstGeom prst="rect">
            <a:avLst/>
          </a:prstGeom>
        </p:spPr>
      </p:pic>
      <p:sp>
        <p:nvSpPr>
          <p:cNvPr id="97" name="TextBox 96">
            <a:extLst>
              <a:ext uri="{FF2B5EF4-FFF2-40B4-BE49-F238E27FC236}">
                <a16:creationId xmlns:a16="http://schemas.microsoft.com/office/drawing/2014/main" id="{BA5C9A6E-8C3D-EB42-0660-4146756058EA}"/>
              </a:ext>
            </a:extLst>
          </p:cNvPr>
          <p:cNvSpPr txBox="1"/>
          <p:nvPr/>
        </p:nvSpPr>
        <p:spPr>
          <a:xfrm>
            <a:off x="207964" y="6509440"/>
            <a:ext cx="3485147" cy="246221"/>
          </a:xfrm>
          <a:prstGeom prst="rect">
            <a:avLst/>
          </a:prstGeom>
          <a:noFill/>
        </p:spPr>
        <p:txBody>
          <a:bodyPr wrap="square">
            <a:spAutoFit/>
          </a:bodyPr>
          <a:lstStyle/>
          <a:p>
            <a:r>
              <a:rPr lang="en-GB" sz="1000" b="1" dirty="0">
                <a:solidFill>
                  <a:srgbClr val="FFC000"/>
                </a:solidFill>
                <a:latin typeface="Didact Gothic" panose="00000500000000000000" pitchFamily="2" charset="0"/>
              </a:rPr>
              <a:t>Cryptocurrency Regulations in Africa : </a:t>
            </a:r>
            <a:r>
              <a:rPr lang="en-GB" sz="1000" b="1" dirty="0">
                <a:solidFill>
                  <a:schemeClr val="bg1"/>
                </a:solidFill>
                <a:latin typeface="Didact Gothic" panose="00000500000000000000" pitchFamily="2" charset="0"/>
              </a:rPr>
              <a:t>An In-Depth Study</a:t>
            </a:r>
          </a:p>
        </p:txBody>
      </p:sp>
    </p:spTree>
    <p:extLst>
      <p:ext uri="{BB962C8B-B14F-4D97-AF65-F5344CB8AC3E}">
        <p14:creationId xmlns:p14="http://schemas.microsoft.com/office/powerpoint/2010/main" val="338763230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5194"/>
        <p:cNvGrpSpPr/>
        <p:nvPr/>
      </p:nvGrpSpPr>
      <p:grpSpPr>
        <a:xfrm>
          <a:off x="0" y="0"/>
          <a:ext cx="0" cy="0"/>
          <a:chOff x="0" y="0"/>
          <a:chExt cx="0" cy="0"/>
        </a:xfrm>
      </p:grpSpPr>
      <p:sp>
        <p:nvSpPr>
          <p:cNvPr id="3" name="TextBox 2">
            <a:extLst>
              <a:ext uri="{FF2B5EF4-FFF2-40B4-BE49-F238E27FC236}">
                <a16:creationId xmlns:a16="http://schemas.microsoft.com/office/drawing/2014/main" id="{E221C1E3-179F-5B8E-7DE5-9AB1632332B3}"/>
              </a:ext>
            </a:extLst>
          </p:cNvPr>
          <p:cNvSpPr txBox="1"/>
          <p:nvPr/>
        </p:nvSpPr>
        <p:spPr>
          <a:xfrm>
            <a:off x="1282700" y="630081"/>
            <a:ext cx="9817100" cy="1015663"/>
          </a:xfrm>
          <a:prstGeom prst="rect">
            <a:avLst/>
          </a:prstGeom>
          <a:solidFill>
            <a:schemeClr val="tx1"/>
          </a:solidFill>
        </p:spPr>
        <p:txBody>
          <a:bodyPr wrap="square" anchor="ctr">
            <a:spAutoFit/>
          </a:bodyPr>
          <a:lstStyle/>
          <a:p>
            <a:pPr algn="ctr" rtl="0">
              <a:spcBef>
                <a:spcPts val="0"/>
              </a:spcBef>
              <a:spcAft>
                <a:spcPts val="0"/>
              </a:spcAft>
            </a:pPr>
            <a:r>
              <a:rPr lang="en-GB" sz="6000" b="0" i="0" u="none" strike="noStrike" dirty="0">
                <a:solidFill>
                  <a:srgbClr val="FFC000"/>
                </a:solidFill>
                <a:effectLst/>
                <a:latin typeface="Didact Gothic" panose="00000500000000000000" pitchFamily="2" charset="0"/>
              </a:rPr>
              <a:t>Cryptocurrency Transactions</a:t>
            </a:r>
          </a:p>
        </p:txBody>
      </p:sp>
      <p:sp>
        <p:nvSpPr>
          <p:cNvPr id="2" name="TextBox 1">
            <a:extLst>
              <a:ext uri="{FF2B5EF4-FFF2-40B4-BE49-F238E27FC236}">
                <a16:creationId xmlns:a16="http://schemas.microsoft.com/office/drawing/2014/main" id="{212CBEE7-5772-59ED-D4C3-23EA5E3A1A36}"/>
              </a:ext>
            </a:extLst>
          </p:cNvPr>
          <p:cNvSpPr txBox="1"/>
          <p:nvPr/>
        </p:nvSpPr>
        <p:spPr>
          <a:xfrm>
            <a:off x="1282700" y="1985982"/>
            <a:ext cx="4849813" cy="4194097"/>
          </a:xfrm>
          <a:prstGeom prst="rect">
            <a:avLst/>
          </a:prstGeom>
          <a:solidFill>
            <a:srgbClr val="FFC000"/>
          </a:solidFill>
        </p:spPr>
        <p:txBody>
          <a:bodyPr wrap="square">
            <a:spAutoFit/>
          </a:bodyPr>
          <a:lstStyle/>
          <a:p>
            <a:pPr marL="514350" indent="-514350" rtl="0">
              <a:lnSpc>
                <a:spcPct val="150000"/>
              </a:lnSpc>
              <a:spcBef>
                <a:spcPts val="0"/>
              </a:spcBef>
              <a:spcAft>
                <a:spcPts val="0"/>
              </a:spcAft>
              <a:buFont typeface="Arial" panose="020B0604020202020204" pitchFamily="34" charset="0"/>
              <a:buChar char="•"/>
            </a:pPr>
            <a:r>
              <a:rPr lang="en-GB" sz="2000" b="0" i="0" u="none" strike="noStrike" dirty="0">
                <a:effectLst/>
                <a:latin typeface="Didact Gothic" panose="00000500000000000000" pitchFamily="2" charset="0"/>
              </a:rPr>
              <a:t>Purchase Transaction  </a:t>
            </a:r>
          </a:p>
          <a:p>
            <a:pPr marL="514350" indent="-514350" rtl="0">
              <a:lnSpc>
                <a:spcPct val="150000"/>
              </a:lnSpc>
              <a:spcBef>
                <a:spcPts val="0"/>
              </a:spcBef>
              <a:spcAft>
                <a:spcPts val="0"/>
              </a:spcAft>
              <a:buFont typeface="Arial" panose="020B0604020202020204" pitchFamily="34" charset="0"/>
              <a:buChar char="•"/>
            </a:pPr>
            <a:r>
              <a:rPr lang="en-GB" sz="2000" b="0" i="0" u="none" strike="noStrike" dirty="0">
                <a:effectLst/>
                <a:latin typeface="Didact Gothic" panose="00000500000000000000" pitchFamily="2" charset="0"/>
              </a:rPr>
              <a:t>Sale Transaction</a:t>
            </a:r>
          </a:p>
          <a:p>
            <a:pPr marL="514350" indent="-514350" rtl="0">
              <a:lnSpc>
                <a:spcPct val="150000"/>
              </a:lnSpc>
              <a:spcBef>
                <a:spcPts val="0"/>
              </a:spcBef>
              <a:spcAft>
                <a:spcPts val="0"/>
              </a:spcAft>
              <a:buFont typeface="Arial" panose="020B0604020202020204" pitchFamily="34" charset="0"/>
              <a:buChar char="•"/>
            </a:pPr>
            <a:r>
              <a:rPr lang="en-GB" sz="2000" b="0" i="0" u="none" strike="noStrike" dirty="0">
                <a:effectLst/>
                <a:latin typeface="Didact Gothic" panose="00000500000000000000" pitchFamily="2" charset="0"/>
              </a:rPr>
              <a:t>Transaction Fees</a:t>
            </a:r>
          </a:p>
          <a:p>
            <a:pPr marL="514350" indent="-514350" rtl="0">
              <a:lnSpc>
                <a:spcPct val="150000"/>
              </a:lnSpc>
              <a:spcBef>
                <a:spcPts val="0"/>
              </a:spcBef>
              <a:spcAft>
                <a:spcPts val="0"/>
              </a:spcAft>
              <a:buFont typeface="Arial" panose="020B0604020202020204" pitchFamily="34" charset="0"/>
              <a:buChar char="•"/>
            </a:pPr>
            <a:r>
              <a:rPr lang="en-GB" sz="2000" b="0" i="0" u="none" strike="noStrike" dirty="0">
                <a:effectLst/>
                <a:latin typeface="Didact Gothic" panose="00000500000000000000" pitchFamily="2" charset="0"/>
              </a:rPr>
              <a:t>Transfer Transaction</a:t>
            </a:r>
          </a:p>
          <a:p>
            <a:pPr marL="514350" indent="-514350" rtl="0">
              <a:lnSpc>
                <a:spcPct val="150000"/>
              </a:lnSpc>
              <a:spcBef>
                <a:spcPts val="0"/>
              </a:spcBef>
              <a:spcAft>
                <a:spcPts val="0"/>
              </a:spcAft>
              <a:buFont typeface="Arial" panose="020B0604020202020204" pitchFamily="34" charset="0"/>
              <a:buChar char="•"/>
            </a:pPr>
            <a:r>
              <a:rPr lang="en-GB" sz="2000" b="0" i="0" u="none" strike="noStrike" dirty="0">
                <a:effectLst/>
                <a:latin typeface="Didact Gothic" panose="00000500000000000000" pitchFamily="2" charset="0"/>
              </a:rPr>
              <a:t>Payment Transaction</a:t>
            </a:r>
          </a:p>
          <a:p>
            <a:pPr marL="514350" indent="-514350" rtl="0">
              <a:lnSpc>
                <a:spcPct val="150000"/>
              </a:lnSpc>
              <a:spcBef>
                <a:spcPts val="0"/>
              </a:spcBef>
              <a:spcAft>
                <a:spcPts val="0"/>
              </a:spcAft>
              <a:buFont typeface="Arial" panose="020B0604020202020204" pitchFamily="34" charset="0"/>
              <a:buChar char="•"/>
            </a:pPr>
            <a:r>
              <a:rPr lang="en-GB" sz="2000" b="0" i="0" u="none" strike="noStrike" dirty="0">
                <a:effectLst/>
                <a:latin typeface="Didact Gothic" panose="00000500000000000000" pitchFamily="2" charset="0"/>
              </a:rPr>
              <a:t>Exchange (Swaps)</a:t>
            </a:r>
          </a:p>
          <a:p>
            <a:pPr marL="514350" indent="-514350" rtl="0">
              <a:lnSpc>
                <a:spcPct val="150000"/>
              </a:lnSpc>
              <a:spcBef>
                <a:spcPts val="0"/>
              </a:spcBef>
              <a:spcAft>
                <a:spcPts val="0"/>
              </a:spcAft>
              <a:buFont typeface="Arial" panose="020B0604020202020204" pitchFamily="34" charset="0"/>
              <a:buChar char="•"/>
            </a:pPr>
            <a:r>
              <a:rPr lang="en-GB" sz="2000" b="0" i="0" u="none" strike="noStrike" dirty="0">
                <a:effectLst/>
                <a:latin typeface="Didact Gothic" panose="00000500000000000000" pitchFamily="2" charset="0"/>
              </a:rPr>
              <a:t>Trading Transaction</a:t>
            </a:r>
          </a:p>
          <a:p>
            <a:pPr marL="514350" indent="-514350" rtl="0">
              <a:lnSpc>
                <a:spcPct val="150000"/>
              </a:lnSpc>
              <a:spcBef>
                <a:spcPts val="0"/>
              </a:spcBef>
              <a:spcAft>
                <a:spcPts val="0"/>
              </a:spcAft>
              <a:buFont typeface="Arial" panose="020B0604020202020204" pitchFamily="34" charset="0"/>
              <a:buChar char="•"/>
            </a:pPr>
            <a:r>
              <a:rPr lang="en-GB" sz="2000" b="0" i="0" u="none" strike="noStrike" dirty="0">
                <a:effectLst/>
                <a:latin typeface="Didact Gothic" panose="00000500000000000000" pitchFamily="2" charset="0"/>
              </a:rPr>
              <a:t>Investment Transaction</a:t>
            </a:r>
          </a:p>
          <a:p>
            <a:pPr marL="514350" indent="-514350" rtl="0">
              <a:lnSpc>
                <a:spcPct val="150000"/>
              </a:lnSpc>
              <a:spcBef>
                <a:spcPts val="0"/>
              </a:spcBef>
              <a:spcAft>
                <a:spcPts val="0"/>
              </a:spcAft>
              <a:buFont typeface="Arial" panose="020B0604020202020204" pitchFamily="34" charset="0"/>
              <a:buChar char="•"/>
            </a:pPr>
            <a:r>
              <a:rPr lang="en-GB" sz="2000" b="0" i="0" u="none" strike="noStrike" dirty="0">
                <a:effectLst/>
                <a:latin typeface="Didact Gothic" panose="00000500000000000000" pitchFamily="2" charset="0"/>
              </a:rPr>
              <a:t>Mining Reward Transaction</a:t>
            </a:r>
          </a:p>
        </p:txBody>
      </p:sp>
      <p:sp>
        <p:nvSpPr>
          <p:cNvPr id="4" name="TextBox 3">
            <a:extLst>
              <a:ext uri="{FF2B5EF4-FFF2-40B4-BE49-F238E27FC236}">
                <a16:creationId xmlns:a16="http://schemas.microsoft.com/office/drawing/2014/main" id="{0B086AFB-B6C3-9AE9-9D96-62853606DC88}"/>
              </a:ext>
            </a:extLst>
          </p:cNvPr>
          <p:cNvSpPr txBox="1"/>
          <p:nvPr/>
        </p:nvSpPr>
        <p:spPr>
          <a:xfrm>
            <a:off x="6413502" y="1985982"/>
            <a:ext cx="4686298" cy="4194097"/>
          </a:xfrm>
          <a:prstGeom prst="rect">
            <a:avLst/>
          </a:prstGeom>
          <a:solidFill>
            <a:srgbClr val="FFC000"/>
          </a:solidFill>
        </p:spPr>
        <p:txBody>
          <a:bodyPr wrap="square">
            <a:spAutoFit/>
          </a:bodyPr>
          <a:lstStyle/>
          <a:p>
            <a:pPr marL="514350" indent="-514350" rtl="0">
              <a:lnSpc>
                <a:spcPct val="150000"/>
              </a:lnSpc>
              <a:spcBef>
                <a:spcPts val="0"/>
              </a:spcBef>
              <a:spcAft>
                <a:spcPts val="0"/>
              </a:spcAft>
              <a:buFont typeface="Arial" panose="020B0604020202020204" pitchFamily="34" charset="0"/>
              <a:buChar char="•"/>
            </a:pPr>
            <a:r>
              <a:rPr lang="en-GB" sz="2000" b="0" i="0" u="none" strike="noStrike" dirty="0">
                <a:effectLst/>
                <a:latin typeface="Didact Gothic" panose="00000500000000000000" pitchFamily="2" charset="0"/>
              </a:rPr>
              <a:t>Staking Transaction</a:t>
            </a:r>
          </a:p>
          <a:p>
            <a:pPr marL="514350" indent="-514350" rtl="0">
              <a:lnSpc>
                <a:spcPct val="150000"/>
              </a:lnSpc>
              <a:spcBef>
                <a:spcPts val="0"/>
              </a:spcBef>
              <a:spcAft>
                <a:spcPts val="0"/>
              </a:spcAft>
              <a:buFont typeface="Arial" panose="020B0604020202020204" pitchFamily="34" charset="0"/>
              <a:buChar char="•"/>
            </a:pPr>
            <a:r>
              <a:rPr lang="en-GB" sz="2000" b="0" i="0" u="none" strike="noStrike" dirty="0">
                <a:effectLst/>
                <a:latin typeface="Didact Gothic" panose="00000500000000000000" pitchFamily="2" charset="0"/>
              </a:rPr>
              <a:t>Airdrop Transaction</a:t>
            </a:r>
          </a:p>
          <a:p>
            <a:pPr marL="514350" indent="-514350" rtl="0">
              <a:lnSpc>
                <a:spcPct val="150000"/>
              </a:lnSpc>
              <a:spcBef>
                <a:spcPts val="0"/>
              </a:spcBef>
              <a:spcAft>
                <a:spcPts val="0"/>
              </a:spcAft>
              <a:buFont typeface="Arial" panose="020B0604020202020204" pitchFamily="34" charset="0"/>
              <a:buChar char="•"/>
            </a:pPr>
            <a:r>
              <a:rPr lang="en-GB" sz="2000" b="0" i="0" u="none" strike="noStrike" dirty="0">
                <a:effectLst/>
                <a:latin typeface="Didact Gothic" panose="00000500000000000000" pitchFamily="2" charset="0"/>
              </a:rPr>
              <a:t>Smart Contract Transaction</a:t>
            </a:r>
          </a:p>
          <a:p>
            <a:pPr marL="514350" indent="-514350" rtl="0">
              <a:lnSpc>
                <a:spcPct val="150000"/>
              </a:lnSpc>
              <a:spcBef>
                <a:spcPts val="0"/>
              </a:spcBef>
              <a:spcAft>
                <a:spcPts val="0"/>
              </a:spcAft>
              <a:buFont typeface="Arial" panose="020B0604020202020204" pitchFamily="34" charset="0"/>
              <a:buChar char="•"/>
            </a:pPr>
            <a:r>
              <a:rPr lang="en-GB" sz="2000" b="0" i="0" u="none" strike="noStrike" dirty="0">
                <a:effectLst/>
                <a:latin typeface="Didact Gothic" panose="00000500000000000000" pitchFamily="2" charset="0"/>
              </a:rPr>
              <a:t>ICO/Token Sale Transaction</a:t>
            </a:r>
          </a:p>
          <a:p>
            <a:pPr marL="514350" indent="-514350" rtl="0">
              <a:lnSpc>
                <a:spcPct val="150000"/>
              </a:lnSpc>
              <a:spcBef>
                <a:spcPts val="0"/>
              </a:spcBef>
              <a:spcAft>
                <a:spcPts val="0"/>
              </a:spcAft>
              <a:buFont typeface="Arial" panose="020B0604020202020204" pitchFamily="34" charset="0"/>
              <a:buChar char="•"/>
            </a:pPr>
            <a:r>
              <a:rPr lang="en-GB" sz="2000" b="0" i="0" u="none" strike="noStrike" dirty="0">
                <a:effectLst/>
                <a:latin typeface="Didact Gothic" panose="00000500000000000000" pitchFamily="2" charset="0"/>
              </a:rPr>
              <a:t>Decentralized finance (DeFi)</a:t>
            </a:r>
          </a:p>
          <a:p>
            <a:pPr marL="514350" indent="-514350" rtl="0">
              <a:lnSpc>
                <a:spcPct val="150000"/>
              </a:lnSpc>
              <a:spcBef>
                <a:spcPts val="0"/>
              </a:spcBef>
              <a:spcAft>
                <a:spcPts val="0"/>
              </a:spcAft>
              <a:buFont typeface="Arial" panose="020B0604020202020204" pitchFamily="34" charset="0"/>
              <a:buChar char="•"/>
            </a:pPr>
            <a:r>
              <a:rPr lang="en-GB" sz="2000" b="0" i="0" u="none" strike="noStrike" dirty="0">
                <a:effectLst/>
                <a:latin typeface="Didact Gothic" panose="00000500000000000000" pitchFamily="2" charset="0"/>
              </a:rPr>
              <a:t>Non-fungible tokens (NFTs)</a:t>
            </a:r>
          </a:p>
          <a:p>
            <a:pPr marL="514350" indent="-514350" rtl="0">
              <a:lnSpc>
                <a:spcPct val="150000"/>
              </a:lnSpc>
              <a:spcBef>
                <a:spcPts val="0"/>
              </a:spcBef>
              <a:spcAft>
                <a:spcPts val="0"/>
              </a:spcAft>
              <a:buFont typeface="Arial" panose="020B0604020202020204" pitchFamily="34" charset="0"/>
              <a:buChar char="•"/>
            </a:pPr>
            <a:r>
              <a:rPr lang="en-GB" sz="2000" b="0" i="0" u="none" strike="noStrike" dirty="0">
                <a:effectLst/>
                <a:latin typeface="Didact Gothic" panose="00000500000000000000" pitchFamily="2" charset="0"/>
              </a:rPr>
              <a:t>Privacy Transaction</a:t>
            </a:r>
          </a:p>
          <a:p>
            <a:pPr marL="514350" indent="-514350" rtl="0">
              <a:lnSpc>
                <a:spcPct val="150000"/>
              </a:lnSpc>
              <a:spcBef>
                <a:spcPts val="0"/>
              </a:spcBef>
              <a:spcAft>
                <a:spcPts val="0"/>
              </a:spcAft>
              <a:buFont typeface="Arial" panose="020B0604020202020204" pitchFamily="34" charset="0"/>
              <a:buChar char="•"/>
            </a:pPr>
            <a:r>
              <a:rPr lang="en-GB" sz="2000" b="0" i="0" u="none" strike="noStrike" dirty="0">
                <a:effectLst/>
                <a:latin typeface="Didact Gothic" panose="00000500000000000000" pitchFamily="2" charset="0"/>
              </a:rPr>
              <a:t>Governance Voting Transaction</a:t>
            </a:r>
          </a:p>
          <a:p>
            <a:pPr marL="514350" indent="-514350" rtl="0">
              <a:lnSpc>
                <a:spcPct val="150000"/>
              </a:lnSpc>
              <a:spcBef>
                <a:spcPts val="0"/>
              </a:spcBef>
              <a:spcAft>
                <a:spcPts val="0"/>
              </a:spcAft>
              <a:buFont typeface="Arial" panose="020B0604020202020204" pitchFamily="34" charset="0"/>
              <a:buChar char="•"/>
            </a:pPr>
            <a:r>
              <a:rPr lang="en-GB" sz="2000" b="0" i="0" u="none" strike="noStrike" dirty="0">
                <a:effectLst/>
                <a:latin typeface="Didact Gothic" panose="00000500000000000000" pitchFamily="2" charset="0"/>
              </a:rPr>
              <a:t>Play &amp; Earn/Learn &amp; Earn</a:t>
            </a:r>
          </a:p>
        </p:txBody>
      </p:sp>
      <p:grpSp>
        <p:nvGrpSpPr>
          <p:cNvPr id="5" name="Group 4">
            <a:extLst>
              <a:ext uri="{FF2B5EF4-FFF2-40B4-BE49-F238E27FC236}">
                <a16:creationId xmlns:a16="http://schemas.microsoft.com/office/drawing/2014/main" id="{7EF25885-5C18-9D21-5EE4-7C4AC6CE4344}"/>
              </a:ext>
            </a:extLst>
          </p:cNvPr>
          <p:cNvGrpSpPr/>
          <p:nvPr/>
        </p:nvGrpSpPr>
        <p:grpSpPr>
          <a:xfrm>
            <a:off x="11434761" y="6512309"/>
            <a:ext cx="447675" cy="243352"/>
            <a:chOff x="2105024" y="5749284"/>
            <a:chExt cx="447675" cy="243352"/>
          </a:xfrm>
        </p:grpSpPr>
        <p:sp>
          <p:nvSpPr>
            <p:cNvPr id="6" name="Oval 5">
              <a:extLst>
                <a:ext uri="{FF2B5EF4-FFF2-40B4-BE49-F238E27FC236}">
                  <a16:creationId xmlns:a16="http://schemas.microsoft.com/office/drawing/2014/main" id="{CF24DE18-950A-CB77-DA9F-C70614BA29FF}"/>
                </a:ext>
              </a:extLst>
            </p:cNvPr>
            <p:cNvSpPr/>
            <p:nvPr/>
          </p:nvSpPr>
          <p:spPr>
            <a:xfrm>
              <a:off x="2207186" y="5749284"/>
              <a:ext cx="243352" cy="243352"/>
            </a:xfrm>
            <a:prstGeom prst="ellipse">
              <a:avLst/>
            </a:prstGeom>
            <a:solidFill>
              <a:srgbClr val="FFC000"/>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7" name="TextBox 6">
              <a:extLst>
                <a:ext uri="{FF2B5EF4-FFF2-40B4-BE49-F238E27FC236}">
                  <a16:creationId xmlns:a16="http://schemas.microsoft.com/office/drawing/2014/main" id="{B08C224C-0A5E-46C0-679D-E5E42554461A}"/>
                </a:ext>
              </a:extLst>
            </p:cNvPr>
            <p:cNvSpPr txBox="1"/>
            <p:nvPr/>
          </p:nvSpPr>
          <p:spPr>
            <a:xfrm>
              <a:off x="2105024" y="5777192"/>
              <a:ext cx="447675" cy="21544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326A2452-42B8-4B4F-8F2F-A25CC86A1417}" type="slidenum">
                <a:rPr kumimoji="0" lang="en-GB" sz="800" b="0" i="0" u="none" strike="noStrike" kern="1200" cap="none" spc="0" normalizeH="0" baseline="0" noProof="0" smtClean="0">
                  <a:ln>
                    <a:noFill/>
                  </a:ln>
                  <a:effectLst/>
                  <a:uLnTx/>
                  <a:uFillTx/>
                  <a:latin typeface="Calibri" panose="020F0502020204030204"/>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18</a:t>
              </a:fld>
              <a:endParaRPr kumimoji="0" lang="en-GB" sz="800" b="0" i="0" u="none" strike="noStrike" kern="1200" cap="none" spc="0" normalizeH="0" baseline="0" noProof="0" dirty="0">
                <a:ln>
                  <a:noFill/>
                </a:ln>
                <a:effectLst/>
                <a:uLnTx/>
                <a:uFillTx/>
                <a:latin typeface="Calibri" panose="020F0502020204030204"/>
                <a:ea typeface="+mn-ea"/>
                <a:cs typeface="+mn-cs"/>
              </a:endParaRPr>
            </a:p>
          </p:txBody>
        </p:sp>
      </p:grpSp>
      <p:sp>
        <p:nvSpPr>
          <p:cNvPr id="8" name="TextBox 7">
            <a:extLst>
              <a:ext uri="{FF2B5EF4-FFF2-40B4-BE49-F238E27FC236}">
                <a16:creationId xmlns:a16="http://schemas.microsoft.com/office/drawing/2014/main" id="{927B6BFD-3E18-CD1A-A3FF-504332B4D6E8}"/>
              </a:ext>
            </a:extLst>
          </p:cNvPr>
          <p:cNvSpPr txBox="1"/>
          <p:nvPr/>
        </p:nvSpPr>
        <p:spPr>
          <a:xfrm>
            <a:off x="207964" y="6509440"/>
            <a:ext cx="3485147" cy="246221"/>
          </a:xfrm>
          <a:prstGeom prst="rect">
            <a:avLst/>
          </a:prstGeom>
          <a:noFill/>
        </p:spPr>
        <p:txBody>
          <a:bodyPr wrap="square">
            <a:spAutoFit/>
          </a:bodyPr>
          <a:lstStyle/>
          <a:p>
            <a:r>
              <a:rPr lang="en-GB" sz="1000" dirty="0">
                <a:latin typeface="Didact Gothic" panose="00000500000000000000" pitchFamily="2" charset="0"/>
              </a:rPr>
              <a:t>Cryptocurrency Regulations in Africa : An In-Depth Study</a:t>
            </a:r>
          </a:p>
        </p:txBody>
      </p:sp>
    </p:spTree>
    <p:extLst>
      <p:ext uri="{BB962C8B-B14F-4D97-AF65-F5344CB8AC3E}">
        <p14:creationId xmlns:p14="http://schemas.microsoft.com/office/powerpoint/2010/main" val="14555934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5194"/>
        <p:cNvGrpSpPr/>
        <p:nvPr/>
      </p:nvGrpSpPr>
      <p:grpSpPr>
        <a:xfrm>
          <a:off x="0" y="0"/>
          <a:ext cx="0" cy="0"/>
          <a:chOff x="0" y="0"/>
          <a:chExt cx="0" cy="0"/>
        </a:xfrm>
      </p:grpSpPr>
      <p:pic>
        <p:nvPicPr>
          <p:cNvPr id="6146" name="Picture 2" descr="6 things tax professionals need to know about cryptocurrency taxes -  Thomson Reuters Institute">
            <a:extLst>
              <a:ext uri="{FF2B5EF4-FFF2-40B4-BE49-F238E27FC236}">
                <a16:creationId xmlns:a16="http://schemas.microsoft.com/office/drawing/2014/main" id="{328C56C8-A838-6480-45F6-0E441254DA1D}"/>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3"/>
          <a:stretch/>
        </p:blipFill>
        <p:spPr bwMode="auto">
          <a:xfrm>
            <a:off x="1" y="0"/>
            <a:ext cx="12192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a:extLst>
              <a:ext uri="{FF2B5EF4-FFF2-40B4-BE49-F238E27FC236}">
                <a16:creationId xmlns:a16="http://schemas.microsoft.com/office/drawing/2014/main" id="{2C486176-4BEB-EEBF-D4DB-CA2088FB300A}"/>
              </a:ext>
            </a:extLst>
          </p:cNvPr>
          <p:cNvSpPr txBox="1"/>
          <p:nvPr/>
        </p:nvSpPr>
        <p:spPr>
          <a:xfrm>
            <a:off x="762000" y="1451739"/>
            <a:ext cx="7899400" cy="4154984"/>
          </a:xfrm>
          <a:prstGeom prst="rect">
            <a:avLst/>
          </a:prstGeom>
          <a:solidFill>
            <a:schemeClr val="tx1">
              <a:alpha val="62000"/>
            </a:schemeClr>
          </a:solidFill>
          <a:ln>
            <a:solidFill>
              <a:srgbClr val="FFC000"/>
            </a:solidFill>
          </a:ln>
        </p:spPr>
        <p:txBody>
          <a:bodyPr wrap="square">
            <a:spAutoFit/>
          </a:bodyPr>
          <a:lstStyle/>
          <a:p>
            <a:pPr rtl="0">
              <a:spcBef>
                <a:spcPts val="0"/>
              </a:spcBef>
              <a:spcAft>
                <a:spcPts val="0"/>
              </a:spcAft>
            </a:pPr>
            <a:r>
              <a:rPr lang="en-GB" sz="4400" b="1" i="0" u="none" strike="noStrike" dirty="0">
                <a:solidFill>
                  <a:srgbClr val="FFC000"/>
                </a:solidFill>
                <a:effectLst/>
                <a:latin typeface="Didact Gothic" panose="00000500000000000000" pitchFamily="2" charset="0"/>
              </a:rPr>
              <a:t>Cryptocurrency Financial Reporting Regulations [FASB Accounting Standards Update]</a:t>
            </a:r>
            <a:endParaRPr lang="en-GB" sz="4400" b="0" dirty="0">
              <a:solidFill>
                <a:srgbClr val="FFC000"/>
              </a:solidFill>
              <a:effectLst/>
              <a:latin typeface="Didact Gothic" panose="00000500000000000000" pitchFamily="2" charset="0"/>
            </a:endParaRPr>
          </a:p>
          <a:p>
            <a:pPr rtl="0">
              <a:spcBef>
                <a:spcPts val="0"/>
              </a:spcBef>
              <a:spcAft>
                <a:spcPts val="0"/>
              </a:spcAft>
            </a:pPr>
            <a:r>
              <a:rPr lang="en-GB" sz="4400" b="1" i="0" u="none" strike="noStrike" dirty="0">
                <a:solidFill>
                  <a:srgbClr val="FFC000"/>
                </a:solidFill>
                <a:effectLst/>
                <a:latin typeface="Didact Gothic" panose="00000500000000000000" pitchFamily="2" charset="0"/>
              </a:rPr>
              <a:t>Intangibles—Goodwill and Other— Crypto Assets (Subtopic 350-60)</a:t>
            </a:r>
            <a:endParaRPr lang="en-GB" sz="4400" b="0" dirty="0">
              <a:solidFill>
                <a:srgbClr val="FFC000"/>
              </a:solidFill>
              <a:effectLst/>
              <a:latin typeface="Didact Gothic" panose="00000500000000000000" pitchFamily="2" charset="0"/>
            </a:endParaRPr>
          </a:p>
        </p:txBody>
      </p:sp>
      <p:grpSp>
        <p:nvGrpSpPr>
          <p:cNvPr id="2" name="Group 1">
            <a:extLst>
              <a:ext uri="{FF2B5EF4-FFF2-40B4-BE49-F238E27FC236}">
                <a16:creationId xmlns:a16="http://schemas.microsoft.com/office/drawing/2014/main" id="{3DCB98FF-125F-DC0A-528D-2D0E9FC6DA82}"/>
              </a:ext>
            </a:extLst>
          </p:cNvPr>
          <p:cNvGrpSpPr/>
          <p:nvPr/>
        </p:nvGrpSpPr>
        <p:grpSpPr>
          <a:xfrm>
            <a:off x="11434761" y="6512309"/>
            <a:ext cx="447675" cy="243352"/>
            <a:chOff x="2105024" y="5749284"/>
            <a:chExt cx="447675" cy="243352"/>
          </a:xfrm>
        </p:grpSpPr>
        <p:sp>
          <p:nvSpPr>
            <p:cNvPr id="3" name="Oval 2">
              <a:extLst>
                <a:ext uri="{FF2B5EF4-FFF2-40B4-BE49-F238E27FC236}">
                  <a16:creationId xmlns:a16="http://schemas.microsoft.com/office/drawing/2014/main" id="{732F134D-EAEE-A104-20DE-3083F2F25289}"/>
                </a:ext>
              </a:extLst>
            </p:cNvPr>
            <p:cNvSpPr/>
            <p:nvPr/>
          </p:nvSpPr>
          <p:spPr>
            <a:xfrm>
              <a:off x="2207186" y="5749284"/>
              <a:ext cx="243352" cy="243352"/>
            </a:xfrm>
            <a:prstGeom prst="ellipse">
              <a:avLst/>
            </a:prstGeom>
            <a:solidFill>
              <a:srgbClr val="FFC000"/>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4" name="TextBox 3">
              <a:extLst>
                <a:ext uri="{FF2B5EF4-FFF2-40B4-BE49-F238E27FC236}">
                  <a16:creationId xmlns:a16="http://schemas.microsoft.com/office/drawing/2014/main" id="{3429F6AC-2DB1-125F-C8F8-9B3DBC908B10}"/>
                </a:ext>
              </a:extLst>
            </p:cNvPr>
            <p:cNvSpPr txBox="1"/>
            <p:nvPr/>
          </p:nvSpPr>
          <p:spPr>
            <a:xfrm>
              <a:off x="2105024" y="5777192"/>
              <a:ext cx="447675" cy="21544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326A2452-42B8-4B4F-8F2F-A25CC86A1417}" type="slidenum">
                <a:rPr kumimoji="0" lang="en-GB" sz="800" b="0" i="0" u="none" strike="noStrike" kern="1200" cap="none" spc="0" normalizeH="0" baseline="0" noProof="0" smtClean="0">
                  <a:ln>
                    <a:noFill/>
                  </a:ln>
                  <a:effectLst/>
                  <a:uLnTx/>
                  <a:uFillTx/>
                  <a:latin typeface="Calibri" panose="020F0502020204030204"/>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19</a:t>
              </a:fld>
              <a:endParaRPr kumimoji="0" lang="en-GB" sz="800" b="0" i="0" u="none" strike="noStrike" kern="1200" cap="none" spc="0" normalizeH="0" baseline="0" noProof="0" dirty="0">
                <a:ln>
                  <a:noFill/>
                </a:ln>
                <a:effectLst/>
                <a:uLnTx/>
                <a:uFillTx/>
                <a:latin typeface="Calibri" panose="020F0502020204030204"/>
                <a:ea typeface="+mn-ea"/>
                <a:cs typeface="+mn-cs"/>
              </a:endParaRPr>
            </a:p>
          </p:txBody>
        </p:sp>
      </p:grpSp>
      <p:sp>
        <p:nvSpPr>
          <p:cNvPr id="7" name="TextBox 6">
            <a:extLst>
              <a:ext uri="{FF2B5EF4-FFF2-40B4-BE49-F238E27FC236}">
                <a16:creationId xmlns:a16="http://schemas.microsoft.com/office/drawing/2014/main" id="{5C6D1761-CC50-B738-556B-2FAE4AE00115}"/>
              </a:ext>
            </a:extLst>
          </p:cNvPr>
          <p:cNvSpPr txBox="1"/>
          <p:nvPr/>
        </p:nvSpPr>
        <p:spPr>
          <a:xfrm>
            <a:off x="207964" y="6509440"/>
            <a:ext cx="3485147" cy="246221"/>
          </a:xfrm>
          <a:prstGeom prst="rect">
            <a:avLst/>
          </a:prstGeom>
          <a:noFill/>
        </p:spPr>
        <p:txBody>
          <a:bodyPr wrap="square">
            <a:spAutoFit/>
          </a:bodyPr>
          <a:lstStyle/>
          <a:p>
            <a:r>
              <a:rPr lang="en-GB" sz="1000" b="1" dirty="0">
                <a:solidFill>
                  <a:srgbClr val="FFC000"/>
                </a:solidFill>
                <a:latin typeface="Didact Gothic" panose="00000500000000000000" pitchFamily="2" charset="0"/>
              </a:rPr>
              <a:t>Cryptocurrency Regulations in Africa : </a:t>
            </a:r>
            <a:r>
              <a:rPr lang="en-GB" sz="1000" b="1" dirty="0">
                <a:solidFill>
                  <a:schemeClr val="bg1"/>
                </a:solidFill>
                <a:latin typeface="Didact Gothic" panose="00000500000000000000" pitchFamily="2" charset="0"/>
              </a:rPr>
              <a:t>An In-Depth Study</a:t>
            </a:r>
          </a:p>
        </p:txBody>
      </p:sp>
    </p:spTree>
    <p:extLst>
      <p:ext uri="{BB962C8B-B14F-4D97-AF65-F5344CB8AC3E}">
        <p14:creationId xmlns:p14="http://schemas.microsoft.com/office/powerpoint/2010/main" val="285678024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E4D47E6-6A07-E89E-22E7-2BD46732A4CE}"/>
              </a:ext>
            </a:extLst>
          </p:cNvPr>
          <p:cNvSpPr/>
          <p:nvPr/>
        </p:nvSpPr>
        <p:spPr>
          <a:xfrm>
            <a:off x="0" y="0"/>
            <a:ext cx="12192000" cy="6858000"/>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D"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1" name="TextBox 20">
            <a:extLst>
              <a:ext uri="{FF2B5EF4-FFF2-40B4-BE49-F238E27FC236}">
                <a16:creationId xmlns:a16="http://schemas.microsoft.com/office/drawing/2014/main" id="{6A531276-942F-4530-A769-F20D245A7AE7}"/>
              </a:ext>
            </a:extLst>
          </p:cNvPr>
          <p:cNvSpPr txBox="1"/>
          <p:nvPr/>
        </p:nvSpPr>
        <p:spPr>
          <a:xfrm flipH="1">
            <a:off x="565723" y="602833"/>
            <a:ext cx="4591608"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prstClr val="white"/>
                </a:solidFill>
                <a:effectLst/>
                <a:uLnTx/>
                <a:uFillTx/>
                <a:latin typeface="Tw Cen MT" panose="020B0602020104020603" pitchFamily="34" charset="0"/>
                <a:ea typeface="+mn-ea"/>
                <a:cs typeface="+mn-cs"/>
              </a:rPr>
              <a:t>ABOUT THE SPEAKER</a:t>
            </a:r>
          </a:p>
        </p:txBody>
      </p:sp>
      <p:sp>
        <p:nvSpPr>
          <p:cNvPr id="22" name="Rectangle 21">
            <a:extLst>
              <a:ext uri="{FF2B5EF4-FFF2-40B4-BE49-F238E27FC236}">
                <a16:creationId xmlns:a16="http://schemas.microsoft.com/office/drawing/2014/main" id="{802EB9DE-8030-41C7-971A-9464A4D5D9A6}"/>
              </a:ext>
            </a:extLst>
          </p:cNvPr>
          <p:cNvSpPr/>
          <p:nvPr/>
        </p:nvSpPr>
        <p:spPr>
          <a:xfrm>
            <a:off x="4229722" y="546908"/>
            <a:ext cx="7396555" cy="4257063"/>
          </a:xfrm>
          <a:prstGeom prst="rect">
            <a:avLst/>
          </a:prstGeom>
        </p:spPr>
        <p:txBody>
          <a:bodyPr wrap="square">
            <a:spAutoFit/>
          </a:bodyPr>
          <a:lstStyle/>
          <a:p>
            <a:pPr marL="0" marR="0" lvl="0" indent="0" algn="just" defTabSz="914400" rtl="0" eaLnBrk="1" fontAlgn="auto" latinLnBrk="0" hangingPunct="1">
              <a:lnSpc>
                <a:spcPct val="150000"/>
              </a:lnSpc>
              <a:spcBef>
                <a:spcPts val="0"/>
              </a:spcBef>
              <a:spcAft>
                <a:spcPts val="0"/>
              </a:spcAft>
              <a:buClrTx/>
              <a:buSzTx/>
              <a:buFontTx/>
              <a:buNone/>
              <a:tabLst/>
              <a:defRPr/>
            </a:pPr>
            <a:r>
              <a:rPr kumimoji="0" lang="en-US" sz="1400" b="0" i="0" u="none" strike="noStrike" kern="1200" cap="none" spc="0" normalizeH="0" baseline="0" noProof="0" dirty="0">
                <a:ln>
                  <a:noFill/>
                </a:ln>
                <a:solidFill>
                  <a:prstClr val="white"/>
                </a:solidFill>
                <a:effectLst/>
                <a:uLnTx/>
                <a:uFillTx/>
                <a:latin typeface="Montserrat"/>
                <a:ea typeface="+mn-ea"/>
                <a:cs typeface="+mn-cs"/>
              </a:rPr>
              <a:t>Adedeji is a Forensic Investigation Practitioner and certified Blockchain/Cryptocurrency Forensic Investigator (CFE, CCI, CCFI &amp; Reactor Certified) with more than Fifteen years of experience across few banks within the Nigeria Financial Sector and educator in Corporate workplace settings, Deji is uniquely qualified and involved in forensics analysis of Financial Infractions, Cryptocurrency crimes and designing plans that works for Government, Regulators, Law enforcement.  He was appointed by SEC Nigeria as Member Virtual Asset and Fintech Regulatory framework drafting Committee, He is a member of Global Digital Finance’s KYC/AML working group in France and a member of the Industry led Think tank that worked on and came out with FATF cryptocurrency Travel rule InterMessaging Standard for Virtual Assets (IVMS101) to help combat money laundering and terrorism financing using cryptocurrencies around the globe. </a:t>
            </a:r>
          </a:p>
        </p:txBody>
      </p:sp>
      <p:grpSp>
        <p:nvGrpSpPr>
          <p:cNvPr id="23" name="Group 22">
            <a:extLst>
              <a:ext uri="{FF2B5EF4-FFF2-40B4-BE49-F238E27FC236}">
                <a16:creationId xmlns:a16="http://schemas.microsoft.com/office/drawing/2014/main" id="{FBB2F68E-A5E4-45C1-9297-687C5AF9E3A0}"/>
              </a:ext>
            </a:extLst>
          </p:cNvPr>
          <p:cNvGrpSpPr/>
          <p:nvPr/>
        </p:nvGrpSpPr>
        <p:grpSpPr>
          <a:xfrm>
            <a:off x="701426" y="1099552"/>
            <a:ext cx="3438726" cy="3582028"/>
            <a:chOff x="405862" y="728131"/>
            <a:chExt cx="4525303" cy="4713884"/>
          </a:xfrm>
        </p:grpSpPr>
        <p:pic>
          <p:nvPicPr>
            <p:cNvPr id="24" name="Picture 23">
              <a:extLst>
                <a:ext uri="{FF2B5EF4-FFF2-40B4-BE49-F238E27FC236}">
                  <a16:creationId xmlns:a16="http://schemas.microsoft.com/office/drawing/2014/main" id="{3417F6C8-E31D-4E00-9C84-4C379EEB36E9}"/>
                </a:ext>
              </a:extLst>
            </p:cNvPr>
            <p:cNvPicPr>
              <a:picLocks noChangeAspect="1"/>
            </p:cNvPicPr>
            <p:nvPr/>
          </p:nvPicPr>
          <p:blipFill rotWithShape="1">
            <a:blip r:embed="rId2">
              <a:extLst>
                <a:ext uri="{28A0092B-C50C-407E-A947-70E740481C1C}">
                  <a14:useLocalDpi xmlns:a14="http://schemas.microsoft.com/office/drawing/2010/main" val="0"/>
                </a:ext>
              </a:extLst>
            </a:blip>
            <a:srcRect b="77"/>
            <a:stretch/>
          </p:blipFill>
          <p:spPr>
            <a:xfrm>
              <a:off x="412498" y="728131"/>
              <a:ext cx="4518667" cy="4703726"/>
            </a:xfrm>
            <a:prstGeom prst="rect">
              <a:avLst/>
            </a:prstGeom>
            <a:ln w="57150" cap="sq" cmpd="thickThin">
              <a:solidFill>
                <a:srgbClr val="FFC000"/>
              </a:solidFill>
              <a:prstDash val="solid"/>
              <a:miter lim="800000"/>
            </a:ln>
            <a:effectLst>
              <a:innerShdw blurRad="76200">
                <a:srgbClr val="000000"/>
              </a:innerShdw>
            </a:effectLst>
          </p:spPr>
        </p:pic>
        <p:sp>
          <p:nvSpPr>
            <p:cNvPr id="26" name="Rectangle 25">
              <a:extLst>
                <a:ext uri="{FF2B5EF4-FFF2-40B4-BE49-F238E27FC236}">
                  <a16:creationId xmlns:a16="http://schemas.microsoft.com/office/drawing/2014/main" id="{C8E8081E-528F-4BB6-9C41-EE3825878558}"/>
                </a:ext>
              </a:extLst>
            </p:cNvPr>
            <p:cNvSpPr/>
            <p:nvPr/>
          </p:nvSpPr>
          <p:spPr>
            <a:xfrm>
              <a:off x="405862" y="4831127"/>
              <a:ext cx="3384873" cy="610888"/>
            </a:xfrm>
            <a:prstGeom prst="rect">
              <a:avLst/>
            </a:prstGeom>
            <a:solidFill>
              <a:srgbClr val="FFC000"/>
            </a:solidFill>
            <a:ln>
              <a:solidFill>
                <a:srgbClr val="FFC000"/>
              </a:solidFill>
            </a:ln>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prstClr val="white"/>
                  </a:solidFill>
                  <a:effectLst/>
                  <a:uLnTx/>
                  <a:uFillTx/>
                  <a:latin typeface="Tw Cen MT" panose="020B0602020104020603" pitchFamily="34" charset="0"/>
                  <a:ea typeface="+mn-ea"/>
                  <a:cs typeface="+mn-cs"/>
                </a:rPr>
                <a:t>Adedeji Owonibi</a:t>
              </a:r>
              <a:r>
                <a:rPr kumimoji="0" lang="en-US" sz="2000" b="0" i="0" u="none" strike="noStrike" kern="1200" cap="none" spc="0" normalizeH="0" baseline="0" noProof="0" dirty="0">
                  <a:ln>
                    <a:noFill/>
                  </a:ln>
                  <a:solidFill>
                    <a:prstClr val="white"/>
                  </a:solidFill>
                  <a:effectLst/>
                  <a:uLnTx/>
                  <a:uFillTx/>
                  <a:latin typeface="Tw Cen MT" panose="020B0602020104020603" pitchFamily="34" charset="0"/>
                  <a:ea typeface="+mn-ea"/>
                  <a:cs typeface="+mn-cs"/>
                </a:rPr>
                <a:t> </a:t>
              </a:r>
            </a:p>
          </p:txBody>
        </p:sp>
      </p:grpSp>
      <p:sp>
        <p:nvSpPr>
          <p:cNvPr id="27" name="TextBox 26">
            <a:extLst>
              <a:ext uri="{FF2B5EF4-FFF2-40B4-BE49-F238E27FC236}">
                <a16:creationId xmlns:a16="http://schemas.microsoft.com/office/drawing/2014/main" id="{08D7EFC2-E9A0-4E86-8CFF-434067792B92}"/>
              </a:ext>
            </a:extLst>
          </p:cNvPr>
          <p:cNvSpPr txBox="1"/>
          <p:nvPr/>
        </p:nvSpPr>
        <p:spPr>
          <a:xfrm>
            <a:off x="565723" y="4737197"/>
            <a:ext cx="11060554" cy="1674113"/>
          </a:xfrm>
          <a:prstGeom prst="rect">
            <a:avLst/>
          </a:prstGeom>
          <a:noFill/>
        </p:spPr>
        <p:txBody>
          <a:bodyPr wrap="square">
            <a:spAutoFit/>
          </a:bodyPr>
          <a:lstStyle/>
          <a:p>
            <a:pPr marL="0" marR="0" lvl="0" indent="0" algn="just" defTabSz="914400" rtl="0" eaLnBrk="1" fontAlgn="auto" latinLnBrk="0" hangingPunct="1">
              <a:lnSpc>
                <a:spcPct val="150000"/>
              </a:lnSpc>
              <a:spcBef>
                <a:spcPts val="0"/>
              </a:spcBef>
              <a:spcAft>
                <a:spcPts val="0"/>
              </a:spcAft>
              <a:buClrTx/>
              <a:buSzTx/>
              <a:buFontTx/>
              <a:buNone/>
              <a:tabLst/>
              <a:defRPr/>
            </a:pPr>
            <a:r>
              <a:rPr kumimoji="0" lang="en-US" sz="1400" b="0" i="0" u="none" strike="noStrike" kern="1200" cap="none" spc="0" normalizeH="0" baseline="0" noProof="0" dirty="0">
                <a:ln>
                  <a:noFill/>
                </a:ln>
                <a:solidFill>
                  <a:prstClr val="white"/>
                </a:solidFill>
                <a:effectLst/>
                <a:uLnTx/>
                <a:uFillTx/>
                <a:latin typeface="Montserrat"/>
                <a:ea typeface="+mn-ea"/>
                <a:cs typeface="+mn-cs"/>
              </a:rPr>
              <a:t>His law enforcement training efforts on new money and cybercrime have seen him train many law enforcement agents in various countries </a:t>
            </a:r>
            <a:r>
              <a:rPr kumimoji="0" lang="en-US" sz="1400" b="0" i="0" u="none" strike="noStrike" kern="1200" cap="none" spc="0" normalizeH="0" baseline="0" noProof="0" dirty="0" err="1">
                <a:ln>
                  <a:noFill/>
                </a:ln>
                <a:solidFill>
                  <a:prstClr val="white"/>
                </a:solidFill>
                <a:effectLst/>
                <a:uLnTx/>
                <a:uFillTx/>
                <a:latin typeface="Montserrat"/>
                <a:ea typeface="+mn-ea"/>
                <a:cs typeface="+mn-cs"/>
              </a:rPr>
              <a:t>i.e</a:t>
            </a:r>
            <a:r>
              <a:rPr kumimoji="0" lang="en-US" sz="1400" b="0" i="0" u="none" strike="noStrike" kern="1200" cap="none" spc="0" normalizeH="0" baseline="0" noProof="0" dirty="0">
                <a:ln>
                  <a:noFill/>
                </a:ln>
                <a:solidFill>
                  <a:prstClr val="white"/>
                </a:solidFill>
                <a:effectLst/>
                <a:uLnTx/>
                <a:uFillTx/>
                <a:latin typeface="Montserrat"/>
                <a:ea typeface="+mn-ea"/>
                <a:cs typeface="+mn-cs"/>
              </a:rPr>
              <a:t> Nigeria Police, Nigeria Army Cyber Warfare command, Zambia Financial Intelligence Unit, Zambia Central Bank and more. He is </a:t>
            </a:r>
            <a:r>
              <a:rPr kumimoji="0" lang="en-US" sz="1400" b="0" i="0" u="none" strike="noStrike" kern="1200" cap="none" spc="0" normalizeH="0" baseline="0" noProof="0" dirty="0" err="1">
                <a:ln>
                  <a:noFill/>
                </a:ln>
                <a:solidFill>
                  <a:prstClr val="white"/>
                </a:solidFill>
                <a:effectLst/>
                <a:uLnTx/>
                <a:uFillTx/>
                <a:latin typeface="Montserrat"/>
                <a:ea typeface="+mn-ea"/>
                <a:cs typeface="+mn-cs"/>
              </a:rPr>
              <a:t>Chainalysis</a:t>
            </a:r>
            <a:r>
              <a:rPr kumimoji="0" lang="en-US" sz="1400" b="0" i="0" u="none" strike="noStrike" kern="1200" cap="none" spc="0" normalizeH="0" baseline="0" noProof="0" dirty="0">
                <a:ln>
                  <a:noFill/>
                </a:ln>
                <a:solidFill>
                  <a:prstClr val="white"/>
                </a:solidFill>
                <a:effectLst/>
                <a:uLnTx/>
                <a:uFillTx/>
                <a:latin typeface="Montserrat"/>
                <a:ea typeface="+mn-ea"/>
                <a:cs typeface="+mn-cs"/>
              </a:rPr>
              <a:t> Sole Africa Investigative Partner helping law enforcement investigate criminal organizations using cryptocurrency to conceal illicit activities across Africa, he is also a training Partner for Blockchain Intelligence Group based out of Canada.</a:t>
            </a:r>
            <a:endParaRPr kumimoji="0" lang="LID4096" sz="14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grpSp>
        <p:nvGrpSpPr>
          <p:cNvPr id="5" name="Group 4">
            <a:extLst>
              <a:ext uri="{FF2B5EF4-FFF2-40B4-BE49-F238E27FC236}">
                <a16:creationId xmlns:a16="http://schemas.microsoft.com/office/drawing/2014/main" id="{501951A9-7B1A-26EE-06F3-9868E09DD6EC}"/>
              </a:ext>
            </a:extLst>
          </p:cNvPr>
          <p:cNvGrpSpPr/>
          <p:nvPr/>
        </p:nvGrpSpPr>
        <p:grpSpPr>
          <a:xfrm>
            <a:off x="11434761" y="6512309"/>
            <a:ext cx="447675" cy="243352"/>
            <a:chOff x="2105024" y="5749284"/>
            <a:chExt cx="447675" cy="243352"/>
          </a:xfrm>
        </p:grpSpPr>
        <p:sp>
          <p:nvSpPr>
            <p:cNvPr id="6" name="Oval 5">
              <a:extLst>
                <a:ext uri="{FF2B5EF4-FFF2-40B4-BE49-F238E27FC236}">
                  <a16:creationId xmlns:a16="http://schemas.microsoft.com/office/drawing/2014/main" id="{521759E0-D49D-B2D8-A302-0A852C2ACDF5}"/>
                </a:ext>
              </a:extLst>
            </p:cNvPr>
            <p:cNvSpPr/>
            <p:nvPr/>
          </p:nvSpPr>
          <p:spPr>
            <a:xfrm>
              <a:off x="2207186" y="5749284"/>
              <a:ext cx="243352" cy="243352"/>
            </a:xfrm>
            <a:prstGeom prst="ellipse">
              <a:avLst/>
            </a:prstGeom>
            <a:solidFill>
              <a:srgbClr val="FFC000"/>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7" name="TextBox 6">
              <a:extLst>
                <a:ext uri="{FF2B5EF4-FFF2-40B4-BE49-F238E27FC236}">
                  <a16:creationId xmlns:a16="http://schemas.microsoft.com/office/drawing/2014/main" id="{C18C454E-62B5-0FE4-DB36-5EF8EE6C519B}"/>
                </a:ext>
              </a:extLst>
            </p:cNvPr>
            <p:cNvSpPr txBox="1"/>
            <p:nvPr/>
          </p:nvSpPr>
          <p:spPr>
            <a:xfrm>
              <a:off x="2105024" y="5777192"/>
              <a:ext cx="447675" cy="21544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326A2452-42B8-4B4F-8F2F-A25CC86A1417}" type="slidenum">
                <a:rPr kumimoji="0" lang="en-GB" sz="800" b="0" i="0" u="none" strike="noStrike" kern="1200" cap="none" spc="0" normalizeH="0" baseline="0" noProof="0" smtClean="0">
                  <a:ln>
                    <a:noFill/>
                  </a:ln>
                  <a:effectLst/>
                  <a:uLnTx/>
                  <a:uFillTx/>
                  <a:latin typeface="Calibri" panose="020F0502020204030204"/>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2</a:t>
              </a:fld>
              <a:endParaRPr kumimoji="0" lang="en-GB" sz="800" b="0" i="0" u="none" strike="noStrike" kern="1200" cap="none" spc="0" normalizeH="0" baseline="0" noProof="0" dirty="0">
                <a:ln>
                  <a:noFill/>
                </a:ln>
                <a:effectLst/>
                <a:uLnTx/>
                <a:uFillTx/>
                <a:latin typeface="Calibri" panose="020F0502020204030204"/>
                <a:ea typeface="+mn-ea"/>
                <a:cs typeface="+mn-cs"/>
              </a:endParaRPr>
            </a:p>
          </p:txBody>
        </p:sp>
      </p:grpSp>
    </p:spTree>
    <p:extLst>
      <p:ext uri="{BB962C8B-B14F-4D97-AF65-F5344CB8AC3E}">
        <p14:creationId xmlns:p14="http://schemas.microsoft.com/office/powerpoint/2010/main" val="320741252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4243D7ED-DA8A-C688-8114-CBDA6193A310}"/>
              </a:ext>
            </a:extLst>
          </p:cNvPr>
          <p:cNvSpPr txBox="1"/>
          <p:nvPr/>
        </p:nvSpPr>
        <p:spPr>
          <a:xfrm>
            <a:off x="657225" y="379924"/>
            <a:ext cx="6096000" cy="954107"/>
          </a:xfrm>
          <a:prstGeom prst="rect">
            <a:avLst/>
          </a:prstGeom>
          <a:noFill/>
        </p:spPr>
        <p:txBody>
          <a:bodyPr wrap="square">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en-GB" sz="2800" b="1" i="0" u="none" strike="noStrike" kern="1200" cap="none" spc="0" normalizeH="0" baseline="0" noProof="0" dirty="0">
                <a:ln>
                  <a:noFill/>
                </a:ln>
                <a:solidFill>
                  <a:srgbClr val="FFC000"/>
                </a:solidFill>
                <a:effectLst/>
                <a:uLnTx/>
                <a:uFillTx/>
                <a:latin typeface="Didact Gothic" panose="00000500000000000000" pitchFamily="2" charset="0"/>
                <a:ea typeface="+mn-ea"/>
                <a:cs typeface="+mn-cs"/>
              </a:rPr>
              <a:t>Intangibles—Goodwill and Other—Crypto Assets (Topic 350)</a:t>
            </a:r>
          </a:p>
        </p:txBody>
      </p:sp>
      <p:sp>
        <p:nvSpPr>
          <p:cNvPr id="7" name="TextBox 6">
            <a:extLst>
              <a:ext uri="{FF2B5EF4-FFF2-40B4-BE49-F238E27FC236}">
                <a16:creationId xmlns:a16="http://schemas.microsoft.com/office/drawing/2014/main" id="{C7BF6848-DEFE-444D-33DE-BC419B871B3A}"/>
              </a:ext>
            </a:extLst>
          </p:cNvPr>
          <p:cNvSpPr txBox="1"/>
          <p:nvPr/>
        </p:nvSpPr>
        <p:spPr>
          <a:xfrm>
            <a:off x="682625" y="1366830"/>
            <a:ext cx="10086975" cy="875432"/>
          </a:xfrm>
          <a:prstGeom prst="rect">
            <a:avLst/>
          </a:prstGeom>
          <a:noFill/>
        </p:spPr>
        <p:txBody>
          <a:bodyPr wrap="square">
            <a:spAutoFit/>
          </a:bodyPr>
          <a:lstStyle/>
          <a:p>
            <a:pPr algn="just" rtl="0">
              <a:lnSpc>
                <a:spcPct val="150000"/>
              </a:lnSpc>
              <a:spcBef>
                <a:spcPts val="0"/>
              </a:spcBef>
              <a:spcAft>
                <a:spcPts val="0"/>
              </a:spcAft>
            </a:pPr>
            <a:r>
              <a:rPr lang="en-GB" sz="1800" b="1" i="0" u="none" strike="noStrike" dirty="0">
                <a:solidFill>
                  <a:srgbClr val="000000"/>
                </a:solidFill>
                <a:effectLst/>
                <a:latin typeface="Didact Gothic" panose="00000500000000000000" pitchFamily="2" charset="0"/>
              </a:rPr>
              <a:t>Intangibles—Goodwill and Other—Crypto Assets (Topic 350) is a proposed accounting standards update (ASU) that provides guidance on the accounting for and disclosure of crypto assets. </a:t>
            </a:r>
            <a:endParaRPr lang="en-GB" sz="2800" b="1" dirty="0">
              <a:effectLst/>
              <a:latin typeface="Didact Gothic" panose="00000500000000000000" pitchFamily="2" charset="0"/>
            </a:endParaRPr>
          </a:p>
        </p:txBody>
      </p:sp>
      <p:grpSp>
        <p:nvGrpSpPr>
          <p:cNvPr id="17" name="Group 16">
            <a:extLst>
              <a:ext uri="{FF2B5EF4-FFF2-40B4-BE49-F238E27FC236}">
                <a16:creationId xmlns:a16="http://schemas.microsoft.com/office/drawing/2014/main" id="{3CDBF6D9-CB5B-54DB-58FE-E95758938A08}"/>
              </a:ext>
            </a:extLst>
          </p:cNvPr>
          <p:cNvGrpSpPr/>
          <p:nvPr/>
        </p:nvGrpSpPr>
        <p:grpSpPr>
          <a:xfrm>
            <a:off x="11434762" y="6510875"/>
            <a:ext cx="447675" cy="246221"/>
            <a:chOff x="2105025" y="5747850"/>
            <a:chExt cx="447675" cy="246221"/>
          </a:xfrm>
        </p:grpSpPr>
        <p:sp>
          <p:nvSpPr>
            <p:cNvPr id="18" name="Oval 17">
              <a:extLst>
                <a:ext uri="{FF2B5EF4-FFF2-40B4-BE49-F238E27FC236}">
                  <a16:creationId xmlns:a16="http://schemas.microsoft.com/office/drawing/2014/main" id="{DA5F22E7-93F0-7992-9082-D593715AC3E4}"/>
                </a:ext>
              </a:extLst>
            </p:cNvPr>
            <p:cNvSpPr/>
            <p:nvPr/>
          </p:nvSpPr>
          <p:spPr>
            <a:xfrm>
              <a:off x="2207186" y="5749284"/>
              <a:ext cx="243352" cy="243352"/>
            </a:xfrm>
            <a:prstGeom prst="ellipse">
              <a:avLst/>
            </a:prstGeom>
            <a:solidFill>
              <a:srgbClr val="1C4DA1"/>
            </a:solidFill>
            <a:ln>
              <a:solidFill>
                <a:srgbClr val="75B947"/>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9" name="TextBox 18">
              <a:extLst>
                <a:ext uri="{FF2B5EF4-FFF2-40B4-BE49-F238E27FC236}">
                  <a16:creationId xmlns:a16="http://schemas.microsoft.com/office/drawing/2014/main" id="{175925BD-4014-F1D3-93E4-C0CD242A5C7B}"/>
                </a:ext>
              </a:extLst>
            </p:cNvPr>
            <p:cNvSpPr txBox="1"/>
            <p:nvPr/>
          </p:nvSpPr>
          <p:spPr>
            <a:xfrm>
              <a:off x="2105025" y="5747850"/>
              <a:ext cx="447675" cy="24622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326A2452-42B8-4B4F-8F2F-A25CC86A1417}" type="slidenum">
                <a:rPr kumimoji="0" lang="en-GB" sz="1000" b="0" i="0" u="none" strike="noStrike" kern="1200" cap="none" spc="0" normalizeH="0" baseline="0" noProof="0" smtClean="0">
                  <a:ln>
                    <a:noFill/>
                  </a:ln>
                  <a:solidFill>
                    <a:prstClr val="white"/>
                  </a:solidFill>
                  <a:effectLst/>
                  <a:uLnTx/>
                  <a:uFillTx/>
                  <a:latin typeface="Calibri" panose="020F0502020204030204"/>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20</a:t>
              </a:fld>
              <a:endParaRPr kumimoji="0" lang="en-GB" sz="1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grpSp>
      <p:sp>
        <p:nvSpPr>
          <p:cNvPr id="2" name="TextBox 1">
            <a:extLst>
              <a:ext uri="{FF2B5EF4-FFF2-40B4-BE49-F238E27FC236}">
                <a16:creationId xmlns:a16="http://schemas.microsoft.com/office/drawing/2014/main" id="{44FE0792-27AA-68B1-5DF4-FB4ED63446E3}"/>
              </a:ext>
            </a:extLst>
          </p:cNvPr>
          <p:cNvSpPr txBox="1"/>
          <p:nvPr/>
        </p:nvSpPr>
        <p:spPr>
          <a:xfrm>
            <a:off x="657225" y="2439108"/>
            <a:ext cx="10854298" cy="3783921"/>
          </a:xfrm>
          <a:prstGeom prst="rect">
            <a:avLst/>
          </a:prstGeom>
          <a:noFill/>
        </p:spPr>
        <p:txBody>
          <a:bodyPr wrap="square">
            <a:spAutoFit/>
          </a:bodyPr>
          <a:lstStyle/>
          <a:p>
            <a:pPr marL="285750" indent="-285750" algn="just" rtl="0">
              <a:lnSpc>
                <a:spcPct val="150000"/>
              </a:lnSpc>
              <a:spcBef>
                <a:spcPts val="0"/>
              </a:spcBef>
              <a:spcAft>
                <a:spcPts val="0"/>
              </a:spcAft>
              <a:buFont typeface="Wingdings" panose="05000000000000000000" pitchFamily="2" charset="2"/>
              <a:buChar char="q"/>
            </a:pPr>
            <a:r>
              <a:rPr lang="en-GB" sz="1800" b="0" i="0" u="none" strike="noStrike" dirty="0">
                <a:solidFill>
                  <a:srgbClr val="000000"/>
                </a:solidFill>
                <a:effectLst/>
                <a:latin typeface="Didact Gothic" panose="00000500000000000000" pitchFamily="2" charset="0"/>
              </a:rPr>
              <a:t>In June 2021, the FASB (Financial Accounting Standards Board) </a:t>
            </a:r>
            <a:r>
              <a:rPr lang="en-GB" sz="1800" b="1" i="0" u="none" strike="noStrike" dirty="0">
                <a:solidFill>
                  <a:srgbClr val="00B050"/>
                </a:solidFill>
                <a:effectLst/>
                <a:latin typeface="Didact Gothic" panose="00000500000000000000" pitchFamily="2" charset="0"/>
              </a:rPr>
              <a:t>issued an Invitation to Comment (ITC)</a:t>
            </a:r>
            <a:r>
              <a:rPr lang="en-GB" sz="1800" b="0" i="0" u="none" strike="noStrike" dirty="0">
                <a:solidFill>
                  <a:srgbClr val="00B050"/>
                </a:solidFill>
                <a:effectLst/>
                <a:latin typeface="Didact Gothic" panose="00000500000000000000" pitchFamily="2" charset="0"/>
              </a:rPr>
              <a:t> </a:t>
            </a:r>
            <a:r>
              <a:rPr lang="en-GB" sz="1800" b="0" i="0" u="none" strike="noStrike" dirty="0">
                <a:solidFill>
                  <a:srgbClr val="000000"/>
                </a:solidFill>
                <a:effectLst/>
                <a:latin typeface="Didact Gothic" panose="00000500000000000000" pitchFamily="2" charset="0"/>
              </a:rPr>
              <a:t>on its agenda prioritization. The ITC asked for feedback on the relative importance of various financial reporting issues.</a:t>
            </a:r>
          </a:p>
          <a:p>
            <a:pPr marL="285750" indent="-285750" algn="just" rtl="0">
              <a:lnSpc>
                <a:spcPct val="150000"/>
              </a:lnSpc>
              <a:spcBef>
                <a:spcPts val="0"/>
              </a:spcBef>
              <a:spcAft>
                <a:spcPts val="0"/>
              </a:spcAft>
              <a:buFont typeface="Wingdings" panose="05000000000000000000" pitchFamily="2" charset="2"/>
              <a:buChar char="q"/>
            </a:pPr>
            <a:r>
              <a:rPr lang="en-GB" sz="1800" b="0" i="0" u="none" strike="noStrike" dirty="0">
                <a:solidFill>
                  <a:srgbClr val="000000"/>
                </a:solidFill>
                <a:effectLst/>
                <a:latin typeface="Didact Gothic" panose="00000500000000000000" pitchFamily="2" charset="0"/>
              </a:rPr>
              <a:t>One of the issues that was included in the ITC was the </a:t>
            </a:r>
            <a:r>
              <a:rPr lang="en-GB" sz="1800" b="1" i="0" u="none" strike="noStrike" dirty="0">
                <a:solidFill>
                  <a:srgbClr val="00B050"/>
                </a:solidFill>
                <a:effectLst/>
                <a:latin typeface="Didact Gothic" panose="00000500000000000000" pitchFamily="2" charset="0"/>
              </a:rPr>
              <a:t>accounting for digital assets</a:t>
            </a:r>
            <a:r>
              <a:rPr lang="en-GB" sz="1800" b="0" i="0" u="none" strike="noStrike" dirty="0">
                <a:solidFill>
                  <a:srgbClr val="000000"/>
                </a:solidFill>
                <a:effectLst/>
                <a:latin typeface="Didact Gothic" panose="00000500000000000000" pitchFamily="2" charset="0"/>
              </a:rPr>
              <a:t>.</a:t>
            </a:r>
          </a:p>
          <a:p>
            <a:pPr marL="285750" indent="-285750" algn="just" rtl="0">
              <a:lnSpc>
                <a:spcPct val="150000"/>
              </a:lnSpc>
              <a:spcBef>
                <a:spcPts val="0"/>
              </a:spcBef>
              <a:spcAft>
                <a:spcPts val="0"/>
              </a:spcAft>
              <a:buFont typeface="Wingdings" panose="05000000000000000000" pitchFamily="2" charset="2"/>
              <a:buChar char="q"/>
            </a:pPr>
            <a:r>
              <a:rPr lang="en-GB" sz="1800" b="0" i="0" u="none" strike="noStrike" dirty="0">
                <a:solidFill>
                  <a:srgbClr val="000000"/>
                </a:solidFill>
                <a:effectLst/>
                <a:latin typeface="Didact Gothic" panose="00000500000000000000" pitchFamily="2" charset="0"/>
              </a:rPr>
              <a:t>The FASB received a significant amount of feedback on the issue of digital assets. Many respondents expressed the </a:t>
            </a:r>
            <a:r>
              <a:rPr lang="en-GB" sz="1800" b="0" i="0" u="none" strike="noStrike" dirty="0">
                <a:solidFill>
                  <a:srgbClr val="00B050"/>
                </a:solidFill>
                <a:effectLst/>
                <a:latin typeface="Didact Gothic" panose="00000500000000000000" pitchFamily="2" charset="0"/>
              </a:rPr>
              <a:t>view that the accounting for digital assets was unclear and inconsistent</a:t>
            </a:r>
            <a:r>
              <a:rPr lang="en-GB" sz="1800" b="0" i="0" u="none" strike="noStrike" dirty="0">
                <a:solidFill>
                  <a:srgbClr val="000000"/>
                </a:solidFill>
                <a:effectLst/>
                <a:latin typeface="Didact Gothic" panose="00000500000000000000" pitchFamily="2" charset="0"/>
              </a:rPr>
              <a:t>.</a:t>
            </a:r>
          </a:p>
          <a:p>
            <a:pPr marL="285750" indent="-285750" algn="just" rtl="0">
              <a:lnSpc>
                <a:spcPct val="150000"/>
              </a:lnSpc>
              <a:spcBef>
                <a:spcPts val="0"/>
              </a:spcBef>
              <a:spcAft>
                <a:spcPts val="0"/>
              </a:spcAft>
              <a:buFont typeface="Wingdings" panose="05000000000000000000" pitchFamily="2" charset="2"/>
              <a:buChar char="q"/>
            </a:pPr>
            <a:r>
              <a:rPr lang="en-GB" sz="1800" b="0" i="0" u="none" strike="noStrike" dirty="0">
                <a:solidFill>
                  <a:srgbClr val="000000"/>
                </a:solidFill>
                <a:effectLst/>
                <a:latin typeface="Didact Gothic" panose="00000500000000000000" pitchFamily="2" charset="0"/>
              </a:rPr>
              <a:t>In response to this feedback, FASB Chair Rich Jones added a project to the Board's research agenda to explore accounting for and disclosure of a subset of </a:t>
            </a:r>
            <a:r>
              <a:rPr lang="en-GB" sz="1800" b="0" i="0" u="none" strike="noStrike" dirty="0">
                <a:solidFill>
                  <a:srgbClr val="00B050"/>
                </a:solidFill>
                <a:effectLst/>
                <a:latin typeface="Didact Gothic" panose="00000500000000000000" pitchFamily="2" charset="0"/>
              </a:rPr>
              <a:t>exchange-traded digital assets and exchange-traded commodities.</a:t>
            </a:r>
          </a:p>
        </p:txBody>
      </p:sp>
      <p:grpSp>
        <p:nvGrpSpPr>
          <p:cNvPr id="3" name="Group 2">
            <a:extLst>
              <a:ext uri="{FF2B5EF4-FFF2-40B4-BE49-F238E27FC236}">
                <a16:creationId xmlns:a16="http://schemas.microsoft.com/office/drawing/2014/main" id="{379DF90C-EC05-0080-B429-071B3F51B34B}"/>
              </a:ext>
            </a:extLst>
          </p:cNvPr>
          <p:cNvGrpSpPr/>
          <p:nvPr/>
        </p:nvGrpSpPr>
        <p:grpSpPr>
          <a:xfrm>
            <a:off x="11434761" y="6512309"/>
            <a:ext cx="447675" cy="243352"/>
            <a:chOff x="2105024" y="5749284"/>
            <a:chExt cx="447675" cy="243352"/>
          </a:xfrm>
        </p:grpSpPr>
        <p:sp>
          <p:nvSpPr>
            <p:cNvPr id="5" name="Oval 4">
              <a:extLst>
                <a:ext uri="{FF2B5EF4-FFF2-40B4-BE49-F238E27FC236}">
                  <a16:creationId xmlns:a16="http://schemas.microsoft.com/office/drawing/2014/main" id="{EE9FF756-0F82-E94D-41C8-EDA8471D71AD}"/>
                </a:ext>
              </a:extLst>
            </p:cNvPr>
            <p:cNvSpPr/>
            <p:nvPr/>
          </p:nvSpPr>
          <p:spPr>
            <a:xfrm>
              <a:off x="2207186" y="5749284"/>
              <a:ext cx="243352" cy="243352"/>
            </a:xfrm>
            <a:prstGeom prst="ellipse">
              <a:avLst/>
            </a:prstGeom>
            <a:solidFill>
              <a:srgbClr val="FFC000"/>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6" name="TextBox 5">
              <a:extLst>
                <a:ext uri="{FF2B5EF4-FFF2-40B4-BE49-F238E27FC236}">
                  <a16:creationId xmlns:a16="http://schemas.microsoft.com/office/drawing/2014/main" id="{D58FFB44-84C0-65FB-6E55-31798758154D}"/>
                </a:ext>
              </a:extLst>
            </p:cNvPr>
            <p:cNvSpPr txBox="1"/>
            <p:nvPr/>
          </p:nvSpPr>
          <p:spPr>
            <a:xfrm>
              <a:off x="2105024" y="5777192"/>
              <a:ext cx="447675" cy="21544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326A2452-42B8-4B4F-8F2F-A25CC86A1417}" type="slidenum">
                <a:rPr kumimoji="0" lang="en-GB" sz="800" b="0" i="0" u="none" strike="noStrike" kern="1200" cap="none" spc="0" normalizeH="0" baseline="0" noProof="0" smtClean="0">
                  <a:ln>
                    <a:noFill/>
                  </a:ln>
                  <a:effectLst/>
                  <a:uLnTx/>
                  <a:uFillTx/>
                  <a:latin typeface="Calibri" panose="020F0502020204030204"/>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20</a:t>
              </a:fld>
              <a:endParaRPr kumimoji="0" lang="en-GB" sz="800" b="0" i="0" u="none" strike="noStrike" kern="1200" cap="none" spc="0" normalizeH="0" baseline="0" noProof="0" dirty="0">
                <a:ln>
                  <a:noFill/>
                </a:ln>
                <a:effectLst/>
                <a:uLnTx/>
                <a:uFillTx/>
                <a:latin typeface="Calibri" panose="020F0502020204030204"/>
                <a:ea typeface="+mn-ea"/>
                <a:cs typeface="+mn-cs"/>
              </a:endParaRPr>
            </a:p>
          </p:txBody>
        </p:sp>
      </p:grpSp>
      <p:sp>
        <p:nvSpPr>
          <p:cNvPr id="8" name="TextBox 7">
            <a:extLst>
              <a:ext uri="{FF2B5EF4-FFF2-40B4-BE49-F238E27FC236}">
                <a16:creationId xmlns:a16="http://schemas.microsoft.com/office/drawing/2014/main" id="{BB6BA1F4-D277-063B-1B95-997B77D6F255}"/>
              </a:ext>
            </a:extLst>
          </p:cNvPr>
          <p:cNvSpPr txBox="1"/>
          <p:nvPr/>
        </p:nvSpPr>
        <p:spPr>
          <a:xfrm>
            <a:off x="207964" y="6509440"/>
            <a:ext cx="3485147" cy="246221"/>
          </a:xfrm>
          <a:prstGeom prst="rect">
            <a:avLst/>
          </a:prstGeom>
          <a:noFill/>
        </p:spPr>
        <p:txBody>
          <a:bodyPr wrap="square">
            <a:spAutoFit/>
          </a:bodyPr>
          <a:lstStyle/>
          <a:p>
            <a:r>
              <a:rPr lang="en-GB" sz="1000" dirty="0">
                <a:latin typeface="Didact Gothic" panose="00000500000000000000" pitchFamily="2" charset="0"/>
              </a:rPr>
              <a:t>Cryptocurrency Regulations in Africa : An In-Depth Study</a:t>
            </a:r>
          </a:p>
        </p:txBody>
      </p:sp>
    </p:spTree>
    <p:extLst>
      <p:ext uri="{BB962C8B-B14F-4D97-AF65-F5344CB8AC3E}">
        <p14:creationId xmlns:p14="http://schemas.microsoft.com/office/powerpoint/2010/main" val="211010542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5194"/>
        <p:cNvGrpSpPr/>
        <p:nvPr/>
      </p:nvGrpSpPr>
      <p:grpSpPr>
        <a:xfrm>
          <a:off x="0" y="0"/>
          <a:ext cx="0" cy="0"/>
          <a:chOff x="0" y="0"/>
          <a:chExt cx="0" cy="0"/>
        </a:xfrm>
      </p:grpSpPr>
      <p:pic>
        <p:nvPicPr>
          <p:cNvPr id="6146" name="Picture 2" descr="6 things tax professionals need to know about cryptocurrency taxes -  Thomson Reuters Institute">
            <a:extLst>
              <a:ext uri="{FF2B5EF4-FFF2-40B4-BE49-F238E27FC236}">
                <a16:creationId xmlns:a16="http://schemas.microsoft.com/office/drawing/2014/main" id="{328C56C8-A838-6480-45F6-0E441254DA1D}"/>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3"/>
          <a:stretch/>
        </p:blipFill>
        <p:spPr bwMode="auto">
          <a:xfrm>
            <a:off x="1" y="0"/>
            <a:ext cx="12192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a:extLst>
              <a:ext uri="{FF2B5EF4-FFF2-40B4-BE49-F238E27FC236}">
                <a16:creationId xmlns:a16="http://schemas.microsoft.com/office/drawing/2014/main" id="{2C486176-4BEB-EEBF-D4DB-CA2088FB300A}"/>
              </a:ext>
            </a:extLst>
          </p:cNvPr>
          <p:cNvSpPr txBox="1"/>
          <p:nvPr/>
        </p:nvSpPr>
        <p:spPr>
          <a:xfrm>
            <a:off x="1447800" y="1583541"/>
            <a:ext cx="9296400" cy="3354765"/>
          </a:xfrm>
          <a:prstGeom prst="rect">
            <a:avLst/>
          </a:prstGeom>
          <a:solidFill>
            <a:schemeClr val="tx1">
              <a:alpha val="62000"/>
            </a:schemeClr>
          </a:solidFill>
          <a:ln>
            <a:noFill/>
          </a:ln>
        </p:spPr>
        <p:txBody>
          <a:bodyPr wrap="square">
            <a:spAutoFit/>
          </a:bodyPr>
          <a:lstStyle/>
          <a:p>
            <a:pPr algn="ctr" rtl="0">
              <a:spcBef>
                <a:spcPts val="0"/>
              </a:spcBef>
              <a:spcAft>
                <a:spcPts val="0"/>
              </a:spcAft>
            </a:pPr>
            <a:r>
              <a:rPr lang="en-GB" sz="3600" b="1" i="0" u="none" strike="noStrike" dirty="0">
                <a:solidFill>
                  <a:schemeClr val="bg1"/>
                </a:solidFill>
                <a:effectLst/>
                <a:latin typeface="Didact Gothic" panose="00000500000000000000" pitchFamily="2" charset="0"/>
              </a:rPr>
              <a:t>On March 23, 2023, the Board issued Proposed </a:t>
            </a:r>
            <a:r>
              <a:rPr lang="en-GB" sz="3600" b="1" i="0" u="none" strike="noStrike" dirty="0">
                <a:solidFill>
                  <a:srgbClr val="FFC000"/>
                </a:solidFill>
                <a:effectLst/>
                <a:latin typeface="Didact Gothic" panose="00000500000000000000" pitchFamily="2" charset="0"/>
              </a:rPr>
              <a:t>Accounting Standards </a:t>
            </a:r>
            <a:r>
              <a:rPr lang="en-GB" sz="3600" b="1" i="0" u="none" strike="noStrike" dirty="0">
                <a:solidFill>
                  <a:schemeClr val="bg1"/>
                </a:solidFill>
                <a:effectLst/>
                <a:latin typeface="Didact Gothic" panose="00000500000000000000" pitchFamily="2" charset="0"/>
              </a:rPr>
              <a:t>Update, Intangibles—Goodwill and Other—Crypto Assets (Subtopic 350-60): Accounting for and Disclosure of Crypto Assets. </a:t>
            </a:r>
          </a:p>
          <a:p>
            <a:pPr algn="ctr" rtl="0">
              <a:spcBef>
                <a:spcPts val="0"/>
              </a:spcBef>
              <a:spcAft>
                <a:spcPts val="0"/>
              </a:spcAft>
            </a:pPr>
            <a:r>
              <a:rPr lang="en-GB" sz="2800" b="1" i="0" u="none" strike="noStrike" dirty="0">
                <a:solidFill>
                  <a:srgbClr val="FFC000"/>
                </a:solidFill>
                <a:effectLst/>
                <a:latin typeface="Didact Gothic" panose="00000500000000000000" pitchFamily="2" charset="0"/>
              </a:rPr>
              <a:t>The due date for comment letters was June 6, 2023.</a:t>
            </a:r>
          </a:p>
        </p:txBody>
      </p:sp>
      <p:grpSp>
        <p:nvGrpSpPr>
          <p:cNvPr id="2" name="Group 1">
            <a:extLst>
              <a:ext uri="{FF2B5EF4-FFF2-40B4-BE49-F238E27FC236}">
                <a16:creationId xmlns:a16="http://schemas.microsoft.com/office/drawing/2014/main" id="{937BAB2F-04AA-6698-C288-C0426AB64EE4}"/>
              </a:ext>
            </a:extLst>
          </p:cNvPr>
          <p:cNvGrpSpPr/>
          <p:nvPr/>
        </p:nvGrpSpPr>
        <p:grpSpPr>
          <a:xfrm>
            <a:off x="11434761" y="6512309"/>
            <a:ext cx="447675" cy="243352"/>
            <a:chOff x="2105024" y="5749284"/>
            <a:chExt cx="447675" cy="243352"/>
          </a:xfrm>
        </p:grpSpPr>
        <p:sp>
          <p:nvSpPr>
            <p:cNvPr id="3" name="Oval 2">
              <a:extLst>
                <a:ext uri="{FF2B5EF4-FFF2-40B4-BE49-F238E27FC236}">
                  <a16:creationId xmlns:a16="http://schemas.microsoft.com/office/drawing/2014/main" id="{F3162490-1183-2769-F8FE-7B3C28913B35}"/>
                </a:ext>
              </a:extLst>
            </p:cNvPr>
            <p:cNvSpPr/>
            <p:nvPr/>
          </p:nvSpPr>
          <p:spPr>
            <a:xfrm>
              <a:off x="2207186" y="5749284"/>
              <a:ext cx="243352" cy="243352"/>
            </a:xfrm>
            <a:prstGeom prst="ellipse">
              <a:avLst/>
            </a:prstGeom>
            <a:solidFill>
              <a:srgbClr val="FFC000"/>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4" name="TextBox 3">
              <a:extLst>
                <a:ext uri="{FF2B5EF4-FFF2-40B4-BE49-F238E27FC236}">
                  <a16:creationId xmlns:a16="http://schemas.microsoft.com/office/drawing/2014/main" id="{84BEF57B-13F2-00B0-90C3-D4A703267D7A}"/>
                </a:ext>
              </a:extLst>
            </p:cNvPr>
            <p:cNvSpPr txBox="1"/>
            <p:nvPr/>
          </p:nvSpPr>
          <p:spPr>
            <a:xfrm>
              <a:off x="2105024" y="5777192"/>
              <a:ext cx="447675" cy="21544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326A2452-42B8-4B4F-8F2F-A25CC86A1417}" type="slidenum">
                <a:rPr kumimoji="0" lang="en-GB" sz="800" b="0" i="0" u="none" strike="noStrike" kern="1200" cap="none" spc="0" normalizeH="0" baseline="0" noProof="0" smtClean="0">
                  <a:ln>
                    <a:noFill/>
                  </a:ln>
                  <a:effectLst/>
                  <a:uLnTx/>
                  <a:uFillTx/>
                  <a:latin typeface="Calibri" panose="020F0502020204030204"/>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21</a:t>
              </a:fld>
              <a:endParaRPr kumimoji="0" lang="en-GB" sz="800" b="0" i="0" u="none" strike="noStrike" kern="1200" cap="none" spc="0" normalizeH="0" baseline="0" noProof="0" dirty="0">
                <a:ln>
                  <a:noFill/>
                </a:ln>
                <a:effectLst/>
                <a:uLnTx/>
                <a:uFillTx/>
                <a:latin typeface="Calibri" panose="020F0502020204030204"/>
                <a:ea typeface="+mn-ea"/>
                <a:cs typeface="+mn-cs"/>
              </a:endParaRPr>
            </a:p>
          </p:txBody>
        </p:sp>
      </p:grpSp>
      <p:sp>
        <p:nvSpPr>
          <p:cNvPr id="7" name="TextBox 6">
            <a:extLst>
              <a:ext uri="{FF2B5EF4-FFF2-40B4-BE49-F238E27FC236}">
                <a16:creationId xmlns:a16="http://schemas.microsoft.com/office/drawing/2014/main" id="{7344C535-AC68-4E2A-1D41-CE02F72363F8}"/>
              </a:ext>
            </a:extLst>
          </p:cNvPr>
          <p:cNvSpPr txBox="1"/>
          <p:nvPr/>
        </p:nvSpPr>
        <p:spPr>
          <a:xfrm>
            <a:off x="207964" y="6509440"/>
            <a:ext cx="3485147" cy="246221"/>
          </a:xfrm>
          <a:prstGeom prst="rect">
            <a:avLst/>
          </a:prstGeom>
          <a:noFill/>
        </p:spPr>
        <p:txBody>
          <a:bodyPr wrap="square">
            <a:spAutoFit/>
          </a:bodyPr>
          <a:lstStyle/>
          <a:p>
            <a:r>
              <a:rPr lang="en-GB" sz="1000" b="1" dirty="0">
                <a:solidFill>
                  <a:srgbClr val="FFC000"/>
                </a:solidFill>
                <a:latin typeface="Didact Gothic" panose="00000500000000000000" pitchFamily="2" charset="0"/>
              </a:rPr>
              <a:t>Cryptocurrency Regulations in Africa : </a:t>
            </a:r>
            <a:r>
              <a:rPr lang="en-GB" sz="1000" b="1" dirty="0">
                <a:solidFill>
                  <a:schemeClr val="bg1"/>
                </a:solidFill>
                <a:latin typeface="Didact Gothic" panose="00000500000000000000" pitchFamily="2" charset="0"/>
              </a:rPr>
              <a:t>An In-Depth Study</a:t>
            </a:r>
          </a:p>
        </p:txBody>
      </p:sp>
    </p:spTree>
    <p:extLst>
      <p:ext uri="{BB962C8B-B14F-4D97-AF65-F5344CB8AC3E}">
        <p14:creationId xmlns:p14="http://schemas.microsoft.com/office/powerpoint/2010/main" val="395825894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2B8BBD0C-BC1D-38F7-0D47-F732ACDD811A}"/>
              </a:ext>
            </a:extLst>
          </p:cNvPr>
          <p:cNvSpPr txBox="1"/>
          <p:nvPr/>
        </p:nvSpPr>
        <p:spPr>
          <a:xfrm>
            <a:off x="601670" y="2572057"/>
            <a:ext cx="4092250" cy="156966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4800" b="1" i="0" u="none" strike="noStrike" kern="1200" cap="none" spc="0" normalizeH="0" baseline="0" noProof="0" dirty="0">
                <a:ln>
                  <a:noFill/>
                </a:ln>
                <a:solidFill>
                  <a:srgbClr val="FFC000"/>
                </a:solidFill>
                <a:effectLst/>
                <a:uLnTx/>
                <a:uFillTx/>
                <a:latin typeface="Didact Gothic" panose="00000500000000000000" pitchFamily="2" charset="0"/>
                <a:ea typeface="+mn-ea"/>
                <a:cs typeface="+mn-cs"/>
              </a:rPr>
              <a:t>Key Findings From The Draft</a:t>
            </a:r>
          </a:p>
        </p:txBody>
      </p:sp>
      <p:sp>
        <p:nvSpPr>
          <p:cNvPr id="771" name="TextBox 770">
            <a:extLst>
              <a:ext uri="{FF2B5EF4-FFF2-40B4-BE49-F238E27FC236}">
                <a16:creationId xmlns:a16="http://schemas.microsoft.com/office/drawing/2014/main" id="{F1984778-DA62-AA44-8CD6-1C053AE0EE91}"/>
              </a:ext>
            </a:extLst>
          </p:cNvPr>
          <p:cNvSpPr txBox="1"/>
          <p:nvPr/>
        </p:nvSpPr>
        <p:spPr>
          <a:xfrm>
            <a:off x="6248850" y="1348666"/>
            <a:ext cx="5135502" cy="686919"/>
          </a:xfrm>
          <a:prstGeom prst="rect">
            <a:avLst/>
          </a:prstGeom>
          <a:noFill/>
        </p:spPr>
        <p:txBody>
          <a:bodyPr wrap="square">
            <a:spAutoFit/>
          </a:bodyPr>
          <a:lstStyle/>
          <a:p>
            <a:pPr marL="0" marR="0" lvl="0" indent="0" algn="l" defTabSz="914400" rtl="0" eaLnBrk="1" fontAlgn="auto" latinLnBrk="0" hangingPunct="1">
              <a:lnSpc>
                <a:spcPts val="2400"/>
              </a:lnSpc>
              <a:spcBef>
                <a:spcPts val="0"/>
              </a:spcBef>
              <a:spcAft>
                <a:spcPts val="0"/>
              </a:spcAft>
              <a:buClrTx/>
              <a:buSzTx/>
              <a:buFontTx/>
              <a:buNone/>
              <a:tabLst/>
              <a:defRPr/>
            </a:pPr>
            <a:r>
              <a:rPr kumimoji="0" lang="en-GB" sz="1800" b="1" i="0" u="none" strike="noStrike" kern="1200" cap="none" spc="0" normalizeH="0" baseline="0" noProof="0" dirty="0">
                <a:ln>
                  <a:noFill/>
                </a:ln>
                <a:solidFill>
                  <a:srgbClr val="FFC000"/>
                </a:solidFill>
                <a:effectLst/>
                <a:uLnTx/>
                <a:uFillTx/>
                <a:latin typeface="Didact Gothic" panose="00000500000000000000" pitchFamily="2" charset="0"/>
                <a:ea typeface="+mn-ea"/>
                <a:cs typeface="+mn-cs"/>
              </a:rPr>
              <a:t>The FASB is proposing to treat crypto assets as intangible assets.</a:t>
            </a:r>
            <a:endParaRPr kumimoji="0" lang="en-GB" sz="1600" b="0" i="0" u="none" strike="noStrike" kern="1200" cap="none" spc="0" normalizeH="0" baseline="0" noProof="0" dirty="0">
              <a:ln>
                <a:noFill/>
              </a:ln>
              <a:solidFill>
                <a:srgbClr val="FFC000"/>
              </a:solidFill>
              <a:effectLst/>
              <a:uLnTx/>
              <a:uFillTx/>
              <a:latin typeface="Didact Gothic" panose="00000500000000000000" pitchFamily="2" charset="0"/>
              <a:ea typeface="+mn-ea"/>
              <a:cs typeface="+mn-cs"/>
            </a:endParaRPr>
          </a:p>
        </p:txBody>
      </p:sp>
      <p:sp>
        <p:nvSpPr>
          <p:cNvPr id="773" name="TextBox 772">
            <a:extLst>
              <a:ext uri="{FF2B5EF4-FFF2-40B4-BE49-F238E27FC236}">
                <a16:creationId xmlns:a16="http://schemas.microsoft.com/office/drawing/2014/main" id="{DBB538EA-3F32-9209-3D3D-B6B8DEF7BC75}"/>
              </a:ext>
            </a:extLst>
          </p:cNvPr>
          <p:cNvSpPr txBox="1"/>
          <p:nvPr/>
        </p:nvSpPr>
        <p:spPr>
          <a:xfrm>
            <a:off x="6248850" y="2582416"/>
            <a:ext cx="5435622" cy="686919"/>
          </a:xfrm>
          <a:prstGeom prst="rect">
            <a:avLst/>
          </a:prstGeom>
          <a:noFill/>
        </p:spPr>
        <p:txBody>
          <a:bodyPr wrap="square">
            <a:spAutoFit/>
          </a:bodyPr>
          <a:lstStyle/>
          <a:p>
            <a:pPr marL="0" marR="0" lvl="0" indent="0" algn="l" defTabSz="914400" rtl="0" eaLnBrk="1" fontAlgn="auto" latinLnBrk="0" hangingPunct="1">
              <a:lnSpc>
                <a:spcPts val="2400"/>
              </a:lnSpc>
              <a:spcBef>
                <a:spcPts val="0"/>
              </a:spcBef>
              <a:spcAft>
                <a:spcPts val="0"/>
              </a:spcAft>
              <a:buClrTx/>
              <a:buSzTx/>
              <a:buFontTx/>
              <a:buNone/>
              <a:tabLst/>
              <a:defRPr/>
            </a:pPr>
            <a:r>
              <a:rPr kumimoji="0" lang="en-GB" sz="1800" b="1" i="0" u="none" strike="noStrike" kern="1200" cap="none" spc="0" normalizeH="0" baseline="0" noProof="0" dirty="0">
                <a:ln>
                  <a:noFill/>
                </a:ln>
                <a:solidFill>
                  <a:srgbClr val="FFC000"/>
                </a:solidFill>
                <a:effectLst/>
                <a:uLnTx/>
                <a:uFillTx/>
                <a:latin typeface="Didact Gothic" panose="00000500000000000000" pitchFamily="2" charset="0"/>
                <a:ea typeface="+mn-ea"/>
                <a:cs typeface="+mn-cs"/>
              </a:rPr>
              <a:t>Crypto assets would be measured at fair value in the statement of financial position each reporting period.</a:t>
            </a:r>
            <a:endParaRPr kumimoji="0" lang="en-GB" sz="1600" b="0" i="0" u="none" strike="noStrike" kern="1200" cap="none" spc="0" normalizeH="0" baseline="0" noProof="0" dirty="0">
              <a:ln>
                <a:noFill/>
              </a:ln>
              <a:solidFill>
                <a:srgbClr val="FFC000"/>
              </a:solidFill>
              <a:effectLst/>
              <a:uLnTx/>
              <a:uFillTx/>
              <a:latin typeface="Didact Gothic" panose="00000500000000000000" pitchFamily="2" charset="0"/>
              <a:ea typeface="+mn-ea"/>
              <a:cs typeface="+mn-cs"/>
            </a:endParaRPr>
          </a:p>
        </p:txBody>
      </p:sp>
      <p:sp>
        <p:nvSpPr>
          <p:cNvPr id="775" name="TextBox 774">
            <a:extLst>
              <a:ext uri="{FF2B5EF4-FFF2-40B4-BE49-F238E27FC236}">
                <a16:creationId xmlns:a16="http://schemas.microsoft.com/office/drawing/2014/main" id="{04B5DD74-8B33-B52E-4880-01273BD21A91}"/>
              </a:ext>
            </a:extLst>
          </p:cNvPr>
          <p:cNvSpPr txBox="1"/>
          <p:nvPr/>
        </p:nvSpPr>
        <p:spPr>
          <a:xfrm>
            <a:off x="6248850" y="3898725"/>
            <a:ext cx="5135502" cy="686919"/>
          </a:xfrm>
          <a:prstGeom prst="rect">
            <a:avLst/>
          </a:prstGeom>
          <a:noFill/>
        </p:spPr>
        <p:txBody>
          <a:bodyPr wrap="square">
            <a:spAutoFit/>
          </a:bodyPr>
          <a:lstStyle/>
          <a:p>
            <a:pPr marL="0" marR="0" lvl="0" indent="0" algn="l" defTabSz="914400" rtl="0" eaLnBrk="1" fontAlgn="auto" latinLnBrk="0" hangingPunct="1">
              <a:lnSpc>
                <a:spcPts val="2400"/>
              </a:lnSpc>
              <a:spcBef>
                <a:spcPts val="0"/>
              </a:spcBef>
              <a:spcAft>
                <a:spcPts val="0"/>
              </a:spcAft>
              <a:buClrTx/>
              <a:buSzTx/>
              <a:buFontTx/>
              <a:buNone/>
              <a:tabLst/>
              <a:defRPr/>
            </a:pPr>
            <a:r>
              <a:rPr kumimoji="0" lang="en-GB" sz="1800" b="1" i="0" u="none" strike="noStrike" kern="1200" cap="none" spc="0" normalizeH="0" baseline="0" noProof="0" dirty="0">
                <a:ln>
                  <a:noFill/>
                </a:ln>
                <a:solidFill>
                  <a:srgbClr val="FFC000"/>
                </a:solidFill>
                <a:effectLst/>
                <a:uLnTx/>
                <a:uFillTx/>
                <a:latin typeface="Didact Gothic" panose="00000500000000000000" pitchFamily="2" charset="0"/>
                <a:ea typeface="+mn-ea"/>
                <a:cs typeface="+mn-cs"/>
              </a:rPr>
              <a:t>Changes in the fair value of crypto assets would be recognized in net income.</a:t>
            </a:r>
          </a:p>
        </p:txBody>
      </p:sp>
      <p:sp>
        <p:nvSpPr>
          <p:cNvPr id="777" name="TextBox 776">
            <a:extLst>
              <a:ext uri="{FF2B5EF4-FFF2-40B4-BE49-F238E27FC236}">
                <a16:creationId xmlns:a16="http://schemas.microsoft.com/office/drawing/2014/main" id="{E92DA93C-3547-3009-750D-5051C24F791E}"/>
              </a:ext>
            </a:extLst>
          </p:cNvPr>
          <p:cNvSpPr txBox="1"/>
          <p:nvPr/>
        </p:nvSpPr>
        <p:spPr>
          <a:xfrm>
            <a:off x="6248850" y="5081564"/>
            <a:ext cx="5846786" cy="686919"/>
          </a:xfrm>
          <a:prstGeom prst="rect">
            <a:avLst/>
          </a:prstGeom>
          <a:noFill/>
        </p:spPr>
        <p:txBody>
          <a:bodyPr wrap="square">
            <a:spAutoFit/>
          </a:bodyPr>
          <a:lstStyle/>
          <a:p>
            <a:pPr marL="0" marR="0" lvl="0" indent="0" algn="l" defTabSz="914400" rtl="0" eaLnBrk="1" fontAlgn="auto" latinLnBrk="0" hangingPunct="1">
              <a:lnSpc>
                <a:spcPts val="2400"/>
              </a:lnSpc>
              <a:spcBef>
                <a:spcPts val="0"/>
              </a:spcBef>
              <a:spcAft>
                <a:spcPts val="0"/>
              </a:spcAft>
              <a:buClrTx/>
              <a:buSzTx/>
              <a:buFontTx/>
              <a:buNone/>
              <a:tabLst/>
              <a:defRPr/>
            </a:pPr>
            <a:r>
              <a:rPr kumimoji="0" lang="en-GB" sz="1800" b="1" i="0" u="none" strike="noStrike" kern="1200" cap="none" spc="0" normalizeH="0" baseline="0" noProof="0" dirty="0">
                <a:ln>
                  <a:noFill/>
                </a:ln>
                <a:solidFill>
                  <a:srgbClr val="FFC000"/>
                </a:solidFill>
                <a:effectLst/>
                <a:uLnTx/>
                <a:uFillTx/>
                <a:latin typeface="Didact Gothic" panose="00000500000000000000" pitchFamily="2" charset="0"/>
                <a:ea typeface="+mn-ea"/>
                <a:cs typeface="+mn-cs"/>
              </a:rPr>
              <a:t>Entities would be required to provide enhanced disclosures for both annual and interim reporting periods.</a:t>
            </a:r>
            <a:endParaRPr kumimoji="0" lang="en-GB" sz="1400" b="0" i="0" u="none" strike="noStrike" kern="1200" cap="none" spc="0" normalizeH="0" baseline="0" noProof="0" dirty="0">
              <a:ln>
                <a:noFill/>
              </a:ln>
              <a:solidFill>
                <a:srgbClr val="FFC000"/>
              </a:solidFill>
              <a:effectLst/>
              <a:uLnTx/>
              <a:uFillTx/>
              <a:latin typeface="Didact Gothic" panose="00000500000000000000" pitchFamily="2" charset="0"/>
              <a:ea typeface="+mn-ea"/>
              <a:cs typeface="+mn-cs"/>
            </a:endParaRPr>
          </a:p>
        </p:txBody>
      </p:sp>
      <p:sp>
        <p:nvSpPr>
          <p:cNvPr id="780" name="Rectangle 779">
            <a:extLst>
              <a:ext uri="{FF2B5EF4-FFF2-40B4-BE49-F238E27FC236}">
                <a16:creationId xmlns:a16="http://schemas.microsoft.com/office/drawing/2014/main" id="{E799FC29-EF8B-D7A3-F312-4267B763F03D}"/>
              </a:ext>
            </a:extLst>
          </p:cNvPr>
          <p:cNvSpPr/>
          <p:nvPr/>
        </p:nvSpPr>
        <p:spPr>
          <a:xfrm>
            <a:off x="5777247" y="1270215"/>
            <a:ext cx="471603" cy="923330"/>
          </a:xfrm>
          <a:prstGeom prst="rect">
            <a:avLst/>
          </a:prstGeom>
          <a:noFill/>
        </p:spPr>
        <p:txBody>
          <a:bodyPr wrap="none" lIns="91440" tIns="45720" rIns="91440" bIns="4572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400" b="1" i="0" u="none" strike="noStrike" kern="1200" cap="none" spc="0" normalizeH="0" baseline="0" noProof="0" dirty="0">
                <a:ln w="0"/>
                <a:solidFill>
                  <a:schemeClr val="bg1"/>
                </a:solidFill>
                <a:effectLst>
                  <a:outerShdw blurRad="38100" dist="25400" dir="5400000" algn="ctr" rotWithShape="0">
                    <a:srgbClr val="6E747A">
                      <a:alpha val="43000"/>
                    </a:srgbClr>
                  </a:outerShdw>
                </a:effectLst>
                <a:uLnTx/>
                <a:uFillTx/>
                <a:latin typeface="Didact Gothic" panose="00000500000000000000" pitchFamily="2" charset="0"/>
                <a:ea typeface="+mn-ea"/>
                <a:cs typeface="+mn-cs"/>
              </a:rPr>
              <a:t>1</a:t>
            </a:r>
          </a:p>
        </p:txBody>
      </p:sp>
      <p:sp>
        <p:nvSpPr>
          <p:cNvPr id="781" name="Rectangle 780">
            <a:extLst>
              <a:ext uri="{FF2B5EF4-FFF2-40B4-BE49-F238E27FC236}">
                <a16:creationId xmlns:a16="http://schemas.microsoft.com/office/drawing/2014/main" id="{FC829BDE-6CC3-01ED-CA22-C01C72EBA044}"/>
              </a:ext>
            </a:extLst>
          </p:cNvPr>
          <p:cNvSpPr/>
          <p:nvPr/>
        </p:nvSpPr>
        <p:spPr>
          <a:xfrm>
            <a:off x="5745187" y="2516876"/>
            <a:ext cx="535723" cy="923330"/>
          </a:xfrm>
          <a:prstGeom prst="rect">
            <a:avLst/>
          </a:prstGeom>
          <a:noFill/>
        </p:spPr>
        <p:txBody>
          <a:bodyPr wrap="none" lIns="91440" tIns="45720" rIns="91440" bIns="4572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400" b="1" i="0" u="none" strike="noStrike" kern="1200" cap="none" spc="0" normalizeH="0" baseline="0" noProof="0" dirty="0">
                <a:ln w="0"/>
                <a:solidFill>
                  <a:schemeClr val="bg1"/>
                </a:solidFill>
                <a:effectLst>
                  <a:outerShdw blurRad="38100" dist="25400" dir="5400000" algn="ctr" rotWithShape="0">
                    <a:srgbClr val="6E747A">
                      <a:alpha val="43000"/>
                    </a:srgbClr>
                  </a:outerShdw>
                </a:effectLst>
                <a:uLnTx/>
                <a:uFillTx/>
                <a:latin typeface="Didact Gothic" panose="00000500000000000000" pitchFamily="2" charset="0"/>
                <a:ea typeface="+mn-ea"/>
                <a:cs typeface="+mn-cs"/>
              </a:rPr>
              <a:t>2</a:t>
            </a:r>
          </a:p>
        </p:txBody>
      </p:sp>
      <p:sp>
        <p:nvSpPr>
          <p:cNvPr id="782" name="Rectangle 781">
            <a:extLst>
              <a:ext uri="{FF2B5EF4-FFF2-40B4-BE49-F238E27FC236}">
                <a16:creationId xmlns:a16="http://schemas.microsoft.com/office/drawing/2014/main" id="{6516CDC9-419D-B1D0-CFF8-3694997B9E93}"/>
              </a:ext>
            </a:extLst>
          </p:cNvPr>
          <p:cNvSpPr/>
          <p:nvPr/>
        </p:nvSpPr>
        <p:spPr>
          <a:xfrm>
            <a:off x="5737172" y="3799220"/>
            <a:ext cx="551754" cy="923330"/>
          </a:xfrm>
          <a:prstGeom prst="rect">
            <a:avLst/>
          </a:prstGeom>
          <a:noFill/>
        </p:spPr>
        <p:txBody>
          <a:bodyPr wrap="none" lIns="91440" tIns="45720" rIns="91440" bIns="4572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400" b="1" i="0" u="none" strike="noStrike" kern="1200" cap="none" spc="0" normalizeH="0" baseline="0" noProof="0" dirty="0">
                <a:ln w="0"/>
                <a:solidFill>
                  <a:schemeClr val="bg1"/>
                </a:solidFill>
                <a:effectLst>
                  <a:outerShdw blurRad="38100" dist="25400" dir="5400000" algn="ctr" rotWithShape="0">
                    <a:srgbClr val="6E747A">
                      <a:alpha val="43000"/>
                    </a:srgbClr>
                  </a:outerShdw>
                </a:effectLst>
                <a:uLnTx/>
                <a:uFillTx/>
                <a:latin typeface="Didact Gothic" panose="00000500000000000000" pitchFamily="2" charset="0"/>
                <a:ea typeface="+mn-ea"/>
                <a:cs typeface="+mn-cs"/>
              </a:rPr>
              <a:t>3</a:t>
            </a:r>
          </a:p>
        </p:txBody>
      </p:sp>
      <p:sp>
        <p:nvSpPr>
          <p:cNvPr id="783" name="Rectangle 782">
            <a:extLst>
              <a:ext uri="{FF2B5EF4-FFF2-40B4-BE49-F238E27FC236}">
                <a16:creationId xmlns:a16="http://schemas.microsoft.com/office/drawing/2014/main" id="{ECD22870-9A16-4363-925D-06A1E25EAF1E}"/>
              </a:ext>
            </a:extLst>
          </p:cNvPr>
          <p:cNvSpPr/>
          <p:nvPr/>
        </p:nvSpPr>
        <p:spPr>
          <a:xfrm>
            <a:off x="5721943" y="5007088"/>
            <a:ext cx="582212" cy="923330"/>
          </a:xfrm>
          <a:prstGeom prst="rect">
            <a:avLst/>
          </a:prstGeom>
          <a:noFill/>
        </p:spPr>
        <p:txBody>
          <a:bodyPr wrap="none" lIns="91440" tIns="45720" rIns="91440" bIns="4572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400" b="1" i="0" u="none" strike="noStrike" kern="1200" cap="none" spc="0" normalizeH="0" baseline="0" noProof="0" dirty="0">
                <a:ln w="0"/>
                <a:solidFill>
                  <a:schemeClr val="bg1"/>
                </a:solidFill>
                <a:effectLst>
                  <a:outerShdw blurRad="38100" dist="25400" dir="5400000" algn="ctr" rotWithShape="0">
                    <a:srgbClr val="6E747A">
                      <a:alpha val="43000"/>
                    </a:srgbClr>
                  </a:outerShdw>
                </a:effectLst>
                <a:uLnTx/>
                <a:uFillTx/>
                <a:latin typeface="Didact Gothic" panose="00000500000000000000" pitchFamily="2" charset="0"/>
                <a:ea typeface="+mn-ea"/>
                <a:cs typeface="+mn-cs"/>
              </a:rPr>
              <a:t>4</a:t>
            </a:r>
          </a:p>
        </p:txBody>
      </p:sp>
      <p:sp>
        <p:nvSpPr>
          <p:cNvPr id="10" name="TextBox 9">
            <a:extLst>
              <a:ext uri="{FF2B5EF4-FFF2-40B4-BE49-F238E27FC236}">
                <a16:creationId xmlns:a16="http://schemas.microsoft.com/office/drawing/2014/main" id="{6C5290A2-6863-6E29-9861-685634D154F8}"/>
              </a:ext>
            </a:extLst>
          </p:cNvPr>
          <p:cNvSpPr txBox="1"/>
          <p:nvPr/>
        </p:nvSpPr>
        <p:spPr>
          <a:xfrm>
            <a:off x="6013048" y="729137"/>
            <a:ext cx="5135502" cy="379143"/>
          </a:xfrm>
          <a:prstGeom prst="rect">
            <a:avLst/>
          </a:prstGeom>
          <a:noFill/>
        </p:spPr>
        <p:txBody>
          <a:bodyPr wrap="square">
            <a:spAutoFit/>
          </a:bodyPr>
          <a:lstStyle/>
          <a:p>
            <a:pPr marL="0" marR="0" lvl="0" indent="0" algn="l" defTabSz="914400" rtl="0" eaLnBrk="1" fontAlgn="auto" latinLnBrk="0" hangingPunct="1">
              <a:lnSpc>
                <a:spcPts val="2400"/>
              </a:lnSpc>
              <a:spcBef>
                <a:spcPts val="0"/>
              </a:spcBef>
              <a:spcAft>
                <a:spcPts val="0"/>
              </a:spcAft>
              <a:buClrTx/>
              <a:buSzTx/>
              <a:buFontTx/>
              <a:buNone/>
              <a:tabLst/>
              <a:defRPr/>
            </a:pPr>
            <a:r>
              <a:rPr kumimoji="0" lang="en-GB" sz="1800" b="1" i="0" u="none" strike="noStrike" kern="1200" cap="none" spc="0" normalizeH="0" baseline="0" noProof="0" dirty="0">
                <a:ln>
                  <a:noFill/>
                </a:ln>
                <a:solidFill>
                  <a:schemeClr val="bg1"/>
                </a:solidFill>
                <a:effectLst/>
                <a:uLnTx/>
                <a:uFillTx/>
                <a:latin typeface="Didact Gothic" panose="00000500000000000000" pitchFamily="2" charset="0"/>
                <a:ea typeface="+mn-ea"/>
                <a:cs typeface="+mn-cs"/>
              </a:rPr>
              <a:t>Key Findings summary</a:t>
            </a:r>
            <a:endParaRPr kumimoji="0" lang="en-GB" sz="1600" b="0" i="0" u="none" strike="noStrike" kern="1200" cap="none" spc="0" normalizeH="0" baseline="0" noProof="0" dirty="0">
              <a:ln>
                <a:noFill/>
              </a:ln>
              <a:solidFill>
                <a:schemeClr val="bg1"/>
              </a:solidFill>
              <a:effectLst/>
              <a:uLnTx/>
              <a:uFillTx/>
              <a:latin typeface="Didact Gothic" panose="00000500000000000000" pitchFamily="2" charset="0"/>
              <a:ea typeface="+mn-ea"/>
              <a:cs typeface="+mn-cs"/>
            </a:endParaRPr>
          </a:p>
        </p:txBody>
      </p:sp>
      <p:grpSp>
        <p:nvGrpSpPr>
          <p:cNvPr id="2" name="Group 1">
            <a:extLst>
              <a:ext uri="{FF2B5EF4-FFF2-40B4-BE49-F238E27FC236}">
                <a16:creationId xmlns:a16="http://schemas.microsoft.com/office/drawing/2014/main" id="{E904D2FB-9E84-9D62-5D5B-B9FA66FF78FC}"/>
              </a:ext>
            </a:extLst>
          </p:cNvPr>
          <p:cNvGrpSpPr/>
          <p:nvPr/>
        </p:nvGrpSpPr>
        <p:grpSpPr>
          <a:xfrm>
            <a:off x="11434761" y="6512309"/>
            <a:ext cx="447675" cy="243352"/>
            <a:chOff x="2105024" y="5749284"/>
            <a:chExt cx="447675" cy="243352"/>
          </a:xfrm>
        </p:grpSpPr>
        <p:sp>
          <p:nvSpPr>
            <p:cNvPr id="4" name="Oval 3">
              <a:extLst>
                <a:ext uri="{FF2B5EF4-FFF2-40B4-BE49-F238E27FC236}">
                  <a16:creationId xmlns:a16="http://schemas.microsoft.com/office/drawing/2014/main" id="{CE805971-27F2-1CC1-6309-770C6239CE68}"/>
                </a:ext>
              </a:extLst>
            </p:cNvPr>
            <p:cNvSpPr/>
            <p:nvPr/>
          </p:nvSpPr>
          <p:spPr>
            <a:xfrm>
              <a:off x="2207186" y="5749284"/>
              <a:ext cx="243352" cy="243352"/>
            </a:xfrm>
            <a:prstGeom prst="ellipse">
              <a:avLst/>
            </a:prstGeom>
            <a:solidFill>
              <a:srgbClr val="FFC000"/>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5" name="TextBox 4">
              <a:extLst>
                <a:ext uri="{FF2B5EF4-FFF2-40B4-BE49-F238E27FC236}">
                  <a16:creationId xmlns:a16="http://schemas.microsoft.com/office/drawing/2014/main" id="{34640E34-13AD-2A14-7179-AC7F54C84363}"/>
                </a:ext>
              </a:extLst>
            </p:cNvPr>
            <p:cNvSpPr txBox="1"/>
            <p:nvPr/>
          </p:nvSpPr>
          <p:spPr>
            <a:xfrm>
              <a:off x="2105024" y="5777192"/>
              <a:ext cx="447675" cy="21544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326A2452-42B8-4B4F-8F2F-A25CC86A1417}" type="slidenum">
                <a:rPr kumimoji="0" lang="en-GB" sz="800" b="0" i="0" u="none" strike="noStrike" kern="1200" cap="none" spc="0" normalizeH="0" baseline="0" noProof="0" smtClean="0">
                  <a:ln>
                    <a:noFill/>
                  </a:ln>
                  <a:effectLst/>
                  <a:uLnTx/>
                  <a:uFillTx/>
                  <a:latin typeface="Calibri" panose="020F0502020204030204"/>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22</a:t>
              </a:fld>
              <a:endParaRPr kumimoji="0" lang="en-GB" sz="800" b="0" i="0" u="none" strike="noStrike" kern="1200" cap="none" spc="0" normalizeH="0" baseline="0" noProof="0" dirty="0">
                <a:ln>
                  <a:noFill/>
                </a:ln>
                <a:effectLst/>
                <a:uLnTx/>
                <a:uFillTx/>
                <a:latin typeface="Calibri" panose="020F0502020204030204"/>
                <a:ea typeface="+mn-ea"/>
                <a:cs typeface="+mn-cs"/>
              </a:endParaRPr>
            </a:p>
          </p:txBody>
        </p:sp>
      </p:grpSp>
      <p:sp>
        <p:nvSpPr>
          <p:cNvPr id="7" name="TextBox 6">
            <a:extLst>
              <a:ext uri="{FF2B5EF4-FFF2-40B4-BE49-F238E27FC236}">
                <a16:creationId xmlns:a16="http://schemas.microsoft.com/office/drawing/2014/main" id="{27FEE7AC-D4AD-5B97-631A-D5C0328E8D47}"/>
              </a:ext>
            </a:extLst>
          </p:cNvPr>
          <p:cNvSpPr txBox="1"/>
          <p:nvPr/>
        </p:nvSpPr>
        <p:spPr>
          <a:xfrm>
            <a:off x="207964" y="6509440"/>
            <a:ext cx="3485147" cy="246221"/>
          </a:xfrm>
          <a:prstGeom prst="rect">
            <a:avLst/>
          </a:prstGeom>
          <a:noFill/>
        </p:spPr>
        <p:txBody>
          <a:bodyPr wrap="square">
            <a:spAutoFit/>
          </a:bodyPr>
          <a:lstStyle/>
          <a:p>
            <a:r>
              <a:rPr lang="en-GB" sz="1000" b="1" dirty="0">
                <a:solidFill>
                  <a:srgbClr val="FFC000"/>
                </a:solidFill>
                <a:latin typeface="Didact Gothic" panose="00000500000000000000" pitchFamily="2" charset="0"/>
              </a:rPr>
              <a:t>Cryptocurrency Regulations in Africa : </a:t>
            </a:r>
            <a:r>
              <a:rPr lang="en-GB" sz="1000" b="1" dirty="0">
                <a:solidFill>
                  <a:schemeClr val="bg1"/>
                </a:solidFill>
                <a:latin typeface="Didact Gothic" panose="00000500000000000000" pitchFamily="2" charset="0"/>
              </a:rPr>
              <a:t>An In-Depth Study</a:t>
            </a:r>
          </a:p>
        </p:txBody>
      </p:sp>
    </p:spTree>
    <p:extLst>
      <p:ext uri="{BB962C8B-B14F-4D97-AF65-F5344CB8AC3E}">
        <p14:creationId xmlns:p14="http://schemas.microsoft.com/office/powerpoint/2010/main" val="209485267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2B8BBD0C-BC1D-38F7-0D47-F732ACDD811A}"/>
              </a:ext>
            </a:extLst>
          </p:cNvPr>
          <p:cNvSpPr txBox="1"/>
          <p:nvPr/>
        </p:nvSpPr>
        <p:spPr>
          <a:xfrm>
            <a:off x="2978148" y="289286"/>
            <a:ext cx="6013452" cy="461665"/>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400" b="1" i="0" u="none" strike="noStrike" kern="1200" cap="none" spc="0" normalizeH="0" baseline="0" noProof="0" dirty="0">
                <a:ln>
                  <a:noFill/>
                </a:ln>
                <a:effectLst/>
                <a:uLnTx/>
                <a:uFillTx/>
                <a:latin typeface="Didact Gothic" panose="00000500000000000000" pitchFamily="2" charset="0"/>
                <a:ea typeface="+mn-ea"/>
                <a:cs typeface="+mn-cs"/>
              </a:rPr>
              <a:t>GAAP vs FASB</a:t>
            </a:r>
          </a:p>
        </p:txBody>
      </p:sp>
      <p:graphicFrame>
        <p:nvGraphicFramePr>
          <p:cNvPr id="2" name="Table 1">
            <a:extLst>
              <a:ext uri="{FF2B5EF4-FFF2-40B4-BE49-F238E27FC236}">
                <a16:creationId xmlns:a16="http://schemas.microsoft.com/office/drawing/2014/main" id="{B40712A3-02B8-DBC0-B0B6-5C671A9F0603}"/>
              </a:ext>
            </a:extLst>
          </p:cNvPr>
          <p:cNvGraphicFramePr>
            <a:graphicFrameLocks noGrp="1"/>
          </p:cNvGraphicFramePr>
          <p:nvPr>
            <p:extLst>
              <p:ext uri="{D42A27DB-BD31-4B8C-83A1-F6EECF244321}">
                <p14:modId xmlns:p14="http://schemas.microsoft.com/office/powerpoint/2010/main" val="456971194"/>
              </p:ext>
            </p:extLst>
          </p:nvPr>
        </p:nvGraphicFramePr>
        <p:xfrm>
          <a:off x="654049" y="901970"/>
          <a:ext cx="10883901" cy="5020315"/>
        </p:xfrm>
        <a:graphic>
          <a:graphicData uri="http://schemas.openxmlformats.org/drawingml/2006/table">
            <a:tbl>
              <a:tblPr firstRow="1" firstCol="1" bandRow="1">
                <a:tableStyleId>{5C22544A-7EE6-4342-B048-85BDC9FD1C3A}</a:tableStyleId>
              </a:tblPr>
              <a:tblGrid>
                <a:gridCol w="1887286">
                  <a:extLst>
                    <a:ext uri="{9D8B030D-6E8A-4147-A177-3AD203B41FA5}">
                      <a16:colId xmlns:a16="http://schemas.microsoft.com/office/drawing/2014/main" val="2995924530"/>
                    </a:ext>
                  </a:extLst>
                </a:gridCol>
                <a:gridCol w="2683396">
                  <a:extLst>
                    <a:ext uri="{9D8B030D-6E8A-4147-A177-3AD203B41FA5}">
                      <a16:colId xmlns:a16="http://schemas.microsoft.com/office/drawing/2014/main" val="3277208573"/>
                    </a:ext>
                  </a:extLst>
                </a:gridCol>
                <a:gridCol w="3192574">
                  <a:extLst>
                    <a:ext uri="{9D8B030D-6E8A-4147-A177-3AD203B41FA5}">
                      <a16:colId xmlns:a16="http://schemas.microsoft.com/office/drawing/2014/main" val="1160277657"/>
                    </a:ext>
                  </a:extLst>
                </a:gridCol>
                <a:gridCol w="3120645">
                  <a:extLst>
                    <a:ext uri="{9D8B030D-6E8A-4147-A177-3AD203B41FA5}">
                      <a16:colId xmlns:a16="http://schemas.microsoft.com/office/drawing/2014/main" val="4262040302"/>
                    </a:ext>
                  </a:extLst>
                </a:gridCol>
              </a:tblGrid>
              <a:tr h="601926">
                <a:tc>
                  <a:txBody>
                    <a:bodyPr/>
                    <a:lstStyle/>
                    <a:p>
                      <a:pPr algn="ctr">
                        <a:lnSpc>
                          <a:spcPct val="115000"/>
                        </a:lnSpc>
                      </a:pPr>
                      <a:r>
                        <a:rPr lang="en-GB" sz="1700" dirty="0">
                          <a:solidFill>
                            <a:schemeClr val="tx1"/>
                          </a:solidFill>
                          <a:effectLst/>
                          <a:latin typeface="Didact Gothic" panose="00000500000000000000" pitchFamily="2" charset="0"/>
                        </a:rPr>
                        <a:t> Feature</a:t>
                      </a:r>
                      <a:endParaRPr lang="en-GB" sz="1700" dirty="0">
                        <a:solidFill>
                          <a:schemeClr val="tx1"/>
                        </a:solidFill>
                        <a:effectLst/>
                        <a:latin typeface="Didact Gothic" panose="00000500000000000000" pitchFamily="2" charset="0"/>
                        <a:ea typeface="Arial" panose="020B0604020202020204" pitchFamily="34" charset="0"/>
                      </a:endParaRPr>
                    </a:p>
                  </a:txBody>
                  <a:tcPr marL="28575" marR="28575" marT="19050" marB="19050" anchor="ctr">
                    <a:solidFill>
                      <a:srgbClr val="FFC000"/>
                    </a:solidFill>
                  </a:tcPr>
                </a:tc>
                <a:tc>
                  <a:txBody>
                    <a:bodyPr/>
                    <a:lstStyle/>
                    <a:p>
                      <a:pPr algn="ctr">
                        <a:lnSpc>
                          <a:spcPct val="115000"/>
                        </a:lnSpc>
                      </a:pPr>
                      <a:r>
                        <a:rPr lang="en-GB" sz="1700" dirty="0">
                          <a:solidFill>
                            <a:schemeClr val="tx1"/>
                          </a:solidFill>
                          <a:effectLst/>
                          <a:latin typeface="Didact Gothic" panose="00000500000000000000" pitchFamily="2" charset="0"/>
                        </a:rPr>
                        <a:t>GAAP</a:t>
                      </a:r>
                      <a:endParaRPr lang="en-GB" sz="1700" dirty="0">
                        <a:solidFill>
                          <a:schemeClr val="tx1"/>
                        </a:solidFill>
                        <a:effectLst/>
                        <a:latin typeface="Didact Gothic" panose="00000500000000000000" pitchFamily="2" charset="0"/>
                        <a:ea typeface="Arial" panose="020B0604020202020204" pitchFamily="34" charset="0"/>
                      </a:endParaRPr>
                    </a:p>
                  </a:txBody>
                  <a:tcPr marL="28575" marR="28575" marT="19050" marB="19050" anchor="ctr">
                    <a:solidFill>
                      <a:srgbClr val="FFC000"/>
                    </a:solidFill>
                  </a:tcPr>
                </a:tc>
                <a:tc>
                  <a:txBody>
                    <a:bodyPr/>
                    <a:lstStyle/>
                    <a:p>
                      <a:pPr algn="ctr">
                        <a:lnSpc>
                          <a:spcPct val="115000"/>
                        </a:lnSpc>
                      </a:pPr>
                      <a:r>
                        <a:rPr lang="en-GB" sz="1700" dirty="0">
                          <a:solidFill>
                            <a:schemeClr val="tx1"/>
                          </a:solidFill>
                          <a:effectLst/>
                          <a:latin typeface="Didact Gothic" panose="00000500000000000000" pitchFamily="2" charset="0"/>
                        </a:rPr>
                        <a:t>FASB</a:t>
                      </a:r>
                      <a:endParaRPr lang="en-GB" sz="1700" dirty="0">
                        <a:solidFill>
                          <a:schemeClr val="tx1"/>
                        </a:solidFill>
                        <a:effectLst/>
                        <a:latin typeface="Didact Gothic" panose="00000500000000000000" pitchFamily="2" charset="0"/>
                        <a:ea typeface="Arial" panose="020B0604020202020204" pitchFamily="34" charset="0"/>
                      </a:endParaRPr>
                    </a:p>
                  </a:txBody>
                  <a:tcPr marL="28575" marR="28575" marT="19050" marB="19050" anchor="ctr">
                    <a:solidFill>
                      <a:srgbClr val="FFC000"/>
                    </a:solidFill>
                  </a:tcPr>
                </a:tc>
                <a:tc>
                  <a:txBody>
                    <a:bodyPr/>
                    <a:lstStyle/>
                    <a:p>
                      <a:pPr algn="ctr">
                        <a:lnSpc>
                          <a:spcPct val="115000"/>
                        </a:lnSpc>
                      </a:pPr>
                      <a:r>
                        <a:rPr lang="en-GB" sz="1700" dirty="0">
                          <a:solidFill>
                            <a:schemeClr val="tx1"/>
                          </a:solidFill>
                          <a:effectLst/>
                          <a:latin typeface="Didact Gothic" panose="00000500000000000000" pitchFamily="2" charset="0"/>
                        </a:rPr>
                        <a:t>Improvement</a:t>
                      </a:r>
                      <a:endParaRPr lang="en-GB" sz="1700" dirty="0">
                        <a:solidFill>
                          <a:schemeClr val="tx1"/>
                        </a:solidFill>
                        <a:effectLst/>
                        <a:latin typeface="Didact Gothic" panose="00000500000000000000" pitchFamily="2" charset="0"/>
                        <a:ea typeface="Arial" panose="020B0604020202020204" pitchFamily="34" charset="0"/>
                      </a:endParaRPr>
                    </a:p>
                  </a:txBody>
                  <a:tcPr marL="28575" marR="28575" marT="19050" marB="19050" anchor="ctr">
                    <a:solidFill>
                      <a:srgbClr val="FFC000"/>
                    </a:solidFill>
                  </a:tcPr>
                </a:tc>
                <a:extLst>
                  <a:ext uri="{0D108BD9-81ED-4DB2-BD59-A6C34878D82A}">
                    <a16:rowId xmlns:a16="http://schemas.microsoft.com/office/drawing/2014/main" val="845246629"/>
                  </a:ext>
                </a:extLst>
              </a:tr>
              <a:tr h="717187">
                <a:tc>
                  <a:txBody>
                    <a:bodyPr/>
                    <a:lstStyle/>
                    <a:p>
                      <a:pPr algn="ctr">
                        <a:lnSpc>
                          <a:spcPct val="115000"/>
                        </a:lnSpc>
                      </a:pPr>
                      <a:r>
                        <a:rPr lang="en-GB" sz="1700" dirty="0">
                          <a:solidFill>
                            <a:schemeClr val="tx1"/>
                          </a:solidFill>
                          <a:effectLst/>
                          <a:latin typeface="Didact Gothic" panose="00000500000000000000" pitchFamily="2" charset="0"/>
                        </a:rPr>
                        <a:t>Measurement</a:t>
                      </a:r>
                      <a:endParaRPr lang="en-GB" sz="1700" dirty="0">
                        <a:solidFill>
                          <a:schemeClr val="tx1"/>
                        </a:solidFill>
                        <a:effectLst/>
                        <a:latin typeface="Didact Gothic" panose="00000500000000000000" pitchFamily="2" charset="0"/>
                        <a:ea typeface="Arial" panose="020B0604020202020204" pitchFamily="34" charset="0"/>
                      </a:endParaRPr>
                    </a:p>
                  </a:txBody>
                  <a:tcPr marL="28575" marR="28575" marT="19050" marB="19050" anchor="ctr">
                    <a:solidFill>
                      <a:srgbClr val="FFC000"/>
                    </a:solidFill>
                  </a:tcPr>
                </a:tc>
                <a:tc>
                  <a:txBody>
                    <a:bodyPr/>
                    <a:lstStyle/>
                    <a:p>
                      <a:pPr algn="ctr">
                        <a:lnSpc>
                          <a:spcPct val="115000"/>
                        </a:lnSpc>
                      </a:pPr>
                      <a:r>
                        <a:rPr lang="en-GB" sz="1600" dirty="0">
                          <a:solidFill>
                            <a:schemeClr val="bg1"/>
                          </a:solidFill>
                          <a:effectLst/>
                          <a:latin typeface="Didact Gothic" panose="00000500000000000000" pitchFamily="2" charset="0"/>
                        </a:rPr>
                        <a:t>Indefinite-lived intangible asset</a:t>
                      </a:r>
                      <a:endParaRPr lang="en-GB" sz="1600" dirty="0">
                        <a:solidFill>
                          <a:schemeClr val="bg1"/>
                        </a:solidFill>
                        <a:effectLst/>
                        <a:latin typeface="Didact Gothic" panose="00000500000000000000" pitchFamily="2" charset="0"/>
                        <a:ea typeface="Arial" panose="020B0604020202020204" pitchFamily="34" charset="0"/>
                      </a:endParaRPr>
                    </a:p>
                  </a:txBody>
                  <a:tcPr marL="28575" marR="28575" marT="19050" marB="19050" anchor="ctr">
                    <a:solidFill>
                      <a:schemeClr val="tx1"/>
                    </a:solidFill>
                  </a:tcPr>
                </a:tc>
                <a:tc>
                  <a:txBody>
                    <a:bodyPr/>
                    <a:lstStyle/>
                    <a:p>
                      <a:pPr algn="ctr">
                        <a:lnSpc>
                          <a:spcPct val="115000"/>
                        </a:lnSpc>
                      </a:pPr>
                      <a:r>
                        <a:rPr lang="en-GB" sz="1600">
                          <a:solidFill>
                            <a:schemeClr val="bg1"/>
                          </a:solidFill>
                          <a:effectLst/>
                          <a:latin typeface="Didact Gothic" panose="00000500000000000000" pitchFamily="2" charset="0"/>
                        </a:rPr>
                        <a:t>Fair value</a:t>
                      </a:r>
                      <a:endParaRPr lang="en-GB" sz="1600">
                        <a:solidFill>
                          <a:schemeClr val="bg1"/>
                        </a:solidFill>
                        <a:effectLst/>
                        <a:latin typeface="Didact Gothic" panose="00000500000000000000" pitchFamily="2" charset="0"/>
                        <a:ea typeface="Arial" panose="020B0604020202020204" pitchFamily="34" charset="0"/>
                      </a:endParaRPr>
                    </a:p>
                  </a:txBody>
                  <a:tcPr marL="28575" marR="28575" marT="19050" marB="19050" anchor="ctr">
                    <a:solidFill>
                      <a:schemeClr val="tx1"/>
                    </a:solidFill>
                  </a:tcPr>
                </a:tc>
                <a:tc>
                  <a:txBody>
                    <a:bodyPr/>
                    <a:lstStyle/>
                    <a:p>
                      <a:pPr algn="ctr">
                        <a:lnSpc>
                          <a:spcPct val="115000"/>
                        </a:lnSpc>
                      </a:pPr>
                      <a:r>
                        <a:rPr lang="en-GB" sz="1600">
                          <a:solidFill>
                            <a:schemeClr val="bg1"/>
                          </a:solidFill>
                          <a:effectLst/>
                          <a:latin typeface="Didact Gothic" panose="00000500000000000000" pitchFamily="2" charset="0"/>
                        </a:rPr>
                        <a:t>More accurate reflection of current market value</a:t>
                      </a:r>
                      <a:endParaRPr lang="en-GB" sz="1600">
                        <a:solidFill>
                          <a:schemeClr val="bg1"/>
                        </a:solidFill>
                        <a:effectLst/>
                        <a:latin typeface="Didact Gothic" panose="00000500000000000000" pitchFamily="2" charset="0"/>
                        <a:ea typeface="Arial" panose="020B0604020202020204" pitchFamily="34" charset="0"/>
                      </a:endParaRPr>
                    </a:p>
                  </a:txBody>
                  <a:tcPr marL="95250" marR="95250" marT="19050" marB="19050" anchor="ctr">
                    <a:solidFill>
                      <a:schemeClr val="tx1"/>
                    </a:solidFill>
                  </a:tcPr>
                </a:tc>
                <a:extLst>
                  <a:ext uri="{0D108BD9-81ED-4DB2-BD59-A6C34878D82A}">
                    <a16:rowId xmlns:a16="http://schemas.microsoft.com/office/drawing/2014/main" val="2411057274"/>
                  </a:ext>
                </a:extLst>
              </a:tr>
              <a:tr h="742801">
                <a:tc>
                  <a:txBody>
                    <a:bodyPr/>
                    <a:lstStyle/>
                    <a:p>
                      <a:pPr algn="ctr">
                        <a:lnSpc>
                          <a:spcPct val="115000"/>
                        </a:lnSpc>
                      </a:pPr>
                      <a:r>
                        <a:rPr lang="en-GB" sz="1700" dirty="0">
                          <a:solidFill>
                            <a:schemeClr val="tx1"/>
                          </a:solidFill>
                          <a:effectLst/>
                          <a:latin typeface="Didact Gothic" panose="00000500000000000000" pitchFamily="2" charset="0"/>
                        </a:rPr>
                        <a:t>Impairment Testing</a:t>
                      </a:r>
                      <a:endParaRPr lang="en-GB" sz="1700" dirty="0">
                        <a:solidFill>
                          <a:schemeClr val="tx1"/>
                        </a:solidFill>
                        <a:effectLst/>
                        <a:latin typeface="Didact Gothic" panose="00000500000000000000" pitchFamily="2" charset="0"/>
                        <a:ea typeface="Arial" panose="020B0604020202020204" pitchFamily="34" charset="0"/>
                      </a:endParaRPr>
                    </a:p>
                  </a:txBody>
                  <a:tcPr marL="28575" marR="28575" marT="19050" marB="19050" anchor="ctr">
                    <a:solidFill>
                      <a:srgbClr val="FFC000"/>
                    </a:solidFill>
                  </a:tcPr>
                </a:tc>
                <a:tc>
                  <a:txBody>
                    <a:bodyPr/>
                    <a:lstStyle/>
                    <a:p>
                      <a:pPr algn="ctr">
                        <a:lnSpc>
                          <a:spcPct val="115000"/>
                        </a:lnSpc>
                      </a:pPr>
                      <a:r>
                        <a:rPr lang="en-GB" sz="1600" dirty="0">
                          <a:solidFill>
                            <a:schemeClr val="bg1"/>
                          </a:solidFill>
                          <a:effectLst/>
                          <a:latin typeface="Didact Gothic" panose="00000500000000000000" pitchFamily="2" charset="0"/>
                        </a:rPr>
                        <a:t>Annual or more frequently if impairment suspected</a:t>
                      </a:r>
                      <a:endParaRPr lang="en-GB" sz="1600" dirty="0">
                        <a:solidFill>
                          <a:schemeClr val="bg1"/>
                        </a:solidFill>
                        <a:effectLst/>
                        <a:latin typeface="Didact Gothic" panose="00000500000000000000" pitchFamily="2" charset="0"/>
                        <a:ea typeface="Arial" panose="020B0604020202020204" pitchFamily="34" charset="0"/>
                      </a:endParaRPr>
                    </a:p>
                  </a:txBody>
                  <a:tcPr marL="28575" marR="28575" marT="19050" marB="19050" anchor="ctr">
                    <a:solidFill>
                      <a:schemeClr val="tx1"/>
                    </a:solidFill>
                  </a:tcPr>
                </a:tc>
                <a:tc>
                  <a:txBody>
                    <a:bodyPr/>
                    <a:lstStyle/>
                    <a:p>
                      <a:pPr algn="ctr">
                        <a:lnSpc>
                          <a:spcPct val="115000"/>
                        </a:lnSpc>
                      </a:pPr>
                      <a:r>
                        <a:rPr lang="en-GB" sz="1600" dirty="0">
                          <a:solidFill>
                            <a:schemeClr val="bg1"/>
                          </a:solidFill>
                          <a:effectLst/>
                          <a:latin typeface="Didact Gothic" panose="00000500000000000000" pitchFamily="2" charset="0"/>
                        </a:rPr>
                        <a:t>Not required</a:t>
                      </a:r>
                      <a:endParaRPr lang="en-GB" sz="1600" dirty="0">
                        <a:solidFill>
                          <a:schemeClr val="bg1"/>
                        </a:solidFill>
                        <a:effectLst/>
                        <a:latin typeface="Didact Gothic" panose="00000500000000000000" pitchFamily="2" charset="0"/>
                        <a:ea typeface="Arial" panose="020B0604020202020204" pitchFamily="34" charset="0"/>
                      </a:endParaRPr>
                    </a:p>
                  </a:txBody>
                  <a:tcPr marL="28575" marR="28575" marT="19050" marB="19050" anchor="ctr">
                    <a:solidFill>
                      <a:schemeClr val="tx1"/>
                    </a:solidFill>
                  </a:tcPr>
                </a:tc>
                <a:tc>
                  <a:txBody>
                    <a:bodyPr/>
                    <a:lstStyle/>
                    <a:p>
                      <a:pPr algn="ctr">
                        <a:lnSpc>
                          <a:spcPct val="115000"/>
                        </a:lnSpc>
                      </a:pPr>
                      <a:r>
                        <a:rPr lang="en-GB" sz="1600">
                          <a:solidFill>
                            <a:schemeClr val="bg1"/>
                          </a:solidFill>
                          <a:effectLst/>
                          <a:latin typeface="Didact Gothic" panose="00000500000000000000" pitchFamily="2" charset="0"/>
                        </a:rPr>
                        <a:t>Reduces cost and complexity</a:t>
                      </a:r>
                      <a:endParaRPr lang="en-GB" sz="1600">
                        <a:solidFill>
                          <a:schemeClr val="bg1"/>
                        </a:solidFill>
                        <a:effectLst/>
                        <a:latin typeface="Didact Gothic" panose="00000500000000000000" pitchFamily="2" charset="0"/>
                        <a:ea typeface="Arial" panose="020B0604020202020204" pitchFamily="34" charset="0"/>
                      </a:endParaRPr>
                    </a:p>
                  </a:txBody>
                  <a:tcPr marL="95250" marR="95250" marT="19050" marB="19050" anchor="ctr">
                    <a:solidFill>
                      <a:schemeClr val="tx1"/>
                    </a:solidFill>
                  </a:tcPr>
                </a:tc>
                <a:extLst>
                  <a:ext uri="{0D108BD9-81ED-4DB2-BD59-A6C34878D82A}">
                    <a16:rowId xmlns:a16="http://schemas.microsoft.com/office/drawing/2014/main" val="3669261350"/>
                  </a:ext>
                </a:extLst>
              </a:tr>
              <a:tr h="729995">
                <a:tc>
                  <a:txBody>
                    <a:bodyPr/>
                    <a:lstStyle/>
                    <a:p>
                      <a:pPr algn="ctr">
                        <a:lnSpc>
                          <a:spcPct val="115000"/>
                        </a:lnSpc>
                      </a:pPr>
                      <a:r>
                        <a:rPr lang="en-GB" sz="1700" dirty="0">
                          <a:solidFill>
                            <a:schemeClr val="tx1"/>
                          </a:solidFill>
                          <a:effectLst/>
                          <a:latin typeface="Didact Gothic" panose="00000500000000000000" pitchFamily="2" charset="0"/>
                        </a:rPr>
                        <a:t>Subsequent Adjustments</a:t>
                      </a:r>
                      <a:endParaRPr lang="en-GB" sz="1700" dirty="0">
                        <a:solidFill>
                          <a:schemeClr val="tx1"/>
                        </a:solidFill>
                        <a:effectLst/>
                        <a:latin typeface="Didact Gothic" panose="00000500000000000000" pitchFamily="2" charset="0"/>
                        <a:ea typeface="Arial" panose="020B0604020202020204" pitchFamily="34" charset="0"/>
                      </a:endParaRPr>
                    </a:p>
                  </a:txBody>
                  <a:tcPr marL="28575" marR="28575" marT="19050" marB="19050" anchor="ctr">
                    <a:solidFill>
                      <a:srgbClr val="FFC000"/>
                    </a:solidFill>
                  </a:tcPr>
                </a:tc>
                <a:tc>
                  <a:txBody>
                    <a:bodyPr/>
                    <a:lstStyle/>
                    <a:p>
                      <a:pPr algn="ctr">
                        <a:lnSpc>
                          <a:spcPct val="115000"/>
                        </a:lnSpc>
                      </a:pPr>
                      <a:r>
                        <a:rPr lang="en-GB" sz="1800" b="1" dirty="0">
                          <a:solidFill>
                            <a:schemeClr val="bg1"/>
                          </a:solidFill>
                          <a:effectLst/>
                          <a:latin typeface="Didact Gothic" panose="00000500000000000000" pitchFamily="2" charset="0"/>
                        </a:rPr>
                        <a:t>Prohibited</a:t>
                      </a:r>
                      <a:endParaRPr lang="en-GB" sz="1800" b="1" dirty="0">
                        <a:solidFill>
                          <a:schemeClr val="bg1"/>
                        </a:solidFill>
                        <a:effectLst/>
                        <a:latin typeface="Didact Gothic" panose="00000500000000000000" pitchFamily="2" charset="0"/>
                        <a:ea typeface="Arial" panose="020B0604020202020204" pitchFamily="34" charset="0"/>
                      </a:endParaRPr>
                    </a:p>
                  </a:txBody>
                  <a:tcPr marL="28575" marR="28575" marT="19050" marB="19050" anchor="ctr">
                    <a:solidFill>
                      <a:schemeClr val="tx1"/>
                    </a:solidFill>
                  </a:tcPr>
                </a:tc>
                <a:tc>
                  <a:txBody>
                    <a:bodyPr/>
                    <a:lstStyle/>
                    <a:p>
                      <a:pPr algn="ctr">
                        <a:lnSpc>
                          <a:spcPct val="115000"/>
                        </a:lnSpc>
                      </a:pPr>
                      <a:r>
                        <a:rPr lang="en-GB" sz="2000" b="1" dirty="0">
                          <a:solidFill>
                            <a:schemeClr val="bg1"/>
                          </a:solidFill>
                          <a:effectLst/>
                          <a:latin typeface="Didact Gothic" panose="00000500000000000000" pitchFamily="2" charset="0"/>
                        </a:rPr>
                        <a:t>Allowed</a:t>
                      </a:r>
                      <a:endParaRPr lang="en-GB" sz="2000" b="1" dirty="0">
                        <a:solidFill>
                          <a:schemeClr val="bg1"/>
                        </a:solidFill>
                        <a:effectLst/>
                        <a:latin typeface="Didact Gothic" panose="00000500000000000000" pitchFamily="2" charset="0"/>
                        <a:ea typeface="Arial" panose="020B0604020202020204" pitchFamily="34" charset="0"/>
                      </a:endParaRPr>
                    </a:p>
                  </a:txBody>
                  <a:tcPr marL="28575" marR="28575" marT="19050" marB="19050" anchor="ctr">
                    <a:solidFill>
                      <a:schemeClr val="tx1"/>
                    </a:solidFill>
                  </a:tcPr>
                </a:tc>
                <a:tc>
                  <a:txBody>
                    <a:bodyPr/>
                    <a:lstStyle/>
                    <a:p>
                      <a:pPr algn="ctr">
                        <a:lnSpc>
                          <a:spcPct val="115000"/>
                        </a:lnSpc>
                      </a:pPr>
                      <a:r>
                        <a:rPr lang="en-GB" sz="1600">
                          <a:solidFill>
                            <a:schemeClr val="bg1"/>
                          </a:solidFill>
                          <a:effectLst/>
                          <a:latin typeface="Didact Gothic" panose="00000500000000000000" pitchFamily="2" charset="0"/>
                        </a:rPr>
                        <a:t>Reflects potential value increase</a:t>
                      </a:r>
                      <a:endParaRPr lang="en-GB" sz="1600">
                        <a:solidFill>
                          <a:schemeClr val="bg1"/>
                        </a:solidFill>
                        <a:effectLst/>
                        <a:latin typeface="Didact Gothic" panose="00000500000000000000" pitchFamily="2" charset="0"/>
                        <a:ea typeface="Arial" panose="020B0604020202020204" pitchFamily="34" charset="0"/>
                      </a:endParaRPr>
                    </a:p>
                  </a:txBody>
                  <a:tcPr marL="95250" marR="95250" marT="19050" marB="19050" anchor="ctr">
                    <a:solidFill>
                      <a:schemeClr val="tx1"/>
                    </a:solidFill>
                  </a:tcPr>
                </a:tc>
                <a:extLst>
                  <a:ext uri="{0D108BD9-81ED-4DB2-BD59-A6C34878D82A}">
                    <a16:rowId xmlns:a16="http://schemas.microsoft.com/office/drawing/2014/main" val="3344516291"/>
                  </a:ext>
                </a:extLst>
              </a:tr>
              <a:tr h="729995">
                <a:tc>
                  <a:txBody>
                    <a:bodyPr/>
                    <a:lstStyle/>
                    <a:p>
                      <a:pPr algn="ctr">
                        <a:lnSpc>
                          <a:spcPct val="115000"/>
                        </a:lnSpc>
                      </a:pPr>
                      <a:r>
                        <a:rPr lang="en-GB" sz="1700" dirty="0">
                          <a:solidFill>
                            <a:schemeClr val="tx1"/>
                          </a:solidFill>
                          <a:effectLst/>
                          <a:latin typeface="Didact Gothic" panose="00000500000000000000" pitchFamily="2" charset="0"/>
                        </a:rPr>
                        <a:t>Recognition of Changes</a:t>
                      </a:r>
                      <a:endParaRPr lang="en-GB" sz="1700" dirty="0">
                        <a:solidFill>
                          <a:schemeClr val="tx1"/>
                        </a:solidFill>
                        <a:effectLst/>
                        <a:latin typeface="Didact Gothic" panose="00000500000000000000" pitchFamily="2" charset="0"/>
                        <a:ea typeface="Arial" panose="020B0604020202020204" pitchFamily="34" charset="0"/>
                      </a:endParaRPr>
                    </a:p>
                  </a:txBody>
                  <a:tcPr marL="28575" marR="28575" marT="19050" marB="19050" anchor="ctr">
                    <a:solidFill>
                      <a:srgbClr val="FFC000"/>
                    </a:solidFill>
                  </a:tcPr>
                </a:tc>
                <a:tc>
                  <a:txBody>
                    <a:bodyPr/>
                    <a:lstStyle/>
                    <a:p>
                      <a:pPr algn="ctr">
                        <a:lnSpc>
                          <a:spcPct val="115000"/>
                        </a:lnSpc>
                      </a:pPr>
                      <a:r>
                        <a:rPr lang="en-GB" sz="1600">
                          <a:solidFill>
                            <a:schemeClr val="bg1"/>
                          </a:solidFill>
                          <a:effectLst/>
                          <a:latin typeface="Didact Gothic" panose="00000500000000000000" pitchFamily="2" charset="0"/>
                        </a:rPr>
                        <a:t>Not reflected in net income</a:t>
                      </a:r>
                      <a:endParaRPr lang="en-GB" sz="1600">
                        <a:solidFill>
                          <a:schemeClr val="bg1"/>
                        </a:solidFill>
                        <a:effectLst/>
                        <a:latin typeface="Didact Gothic" panose="00000500000000000000" pitchFamily="2" charset="0"/>
                        <a:ea typeface="Arial" panose="020B0604020202020204" pitchFamily="34" charset="0"/>
                      </a:endParaRPr>
                    </a:p>
                  </a:txBody>
                  <a:tcPr marL="28575" marR="28575" marT="19050" marB="19050" anchor="ctr">
                    <a:solidFill>
                      <a:schemeClr val="tx1"/>
                    </a:solidFill>
                  </a:tcPr>
                </a:tc>
                <a:tc>
                  <a:txBody>
                    <a:bodyPr/>
                    <a:lstStyle/>
                    <a:p>
                      <a:pPr algn="ctr">
                        <a:lnSpc>
                          <a:spcPct val="115000"/>
                        </a:lnSpc>
                      </a:pPr>
                      <a:r>
                        <a:rPr lang="en-GB" sz="1600" dirty="0">
                          <a:solidFill>
                            <a:schemeClr val="bg1"/>
                          </a:solidFill>
                          <a:effectLst/>
                          <a:latin typeface="Didact Gothic" panose="00000500000000000000" pitchFamily="2" charset="0"/>
                        </a:rPr>
                        <a:t>Reflected in net income (gains/losses)</a:t>
                      </a:r>
                      <a:endParaRPr lang="en-GB" sz="1600" dirty="0">
                        <a:solidFill>
                          <a:schemeClr val="bg1"/>
                        </a:solidFill>
                        <a:effectLst/>
                        <a:latin typeface="Didact Gothic" panose="00000500000000000000" pitchFamily="2" charset="0"/>
                        <a:ea typeface="Arial" panose="020B0604020202020204" pitchFamily="34" charset="0"/>
                      </a:endParaRPr>
                    </a:p>
                  </a:txBody>
                  <a:tcPr marL="28575" marR="28575" marT="19050" marB="19050" anchor="ctr">
                    <a:solidFill>
                      <a:schemeClr val="tx1"/>
                    </a:solidFill>
                  </a:tcPr>
                </a:tc>
                <a:tc>
                  <a:txBody>
                    <a:bodyPr/>
                    <a:lstStyle/>
                    <a:p>
                      <a:pPr algn="ctr">
                        <a:lnSpc>
                          <a:spcPct val="115000"/>
                        </a:lnSpc>
                      </a:pPr>
                      <a:r>
                        <a:rPr lang="en-GB" sz="1600" dirty="0">
                          <a:solidFill>
                            <a:schemeClr val="bg1"/>
                          </a:solidFill>
                          <a:effectLst/>
                          <a:latin typeface="Didact Gothic" panose="00000500000000000000" pitchFamily="2" charset="0"/>
                        </a:rPr>
                        <a:t>Provides clearer income picture</a:t>
                      </a:r>
                      <a:endParaRPr lang="en-GB" sz="1600" dirty="0">
                        <a:solidFill>
                          <a:schemeClr val="bg1"/>
                        </a:solidFill>
                        <a:effectLst/>
                        <a:latin typeface="Didact Gothic" panose="00000500000000000000" pitchFamily="2" charset="0"/>
                        <a:ea typeface="Arial" panose="020B0604020202020204" pitchFamily="34" charset="0"/>
                      </a:endParaRPr>
                    </a:p>
                  </a:txBody>
                  <a:tcPr marL="95250" marR="95250" marT="19050" marB="19050" anchor="ctr">
                    <a:solidFill>
                      <a:schemeClr val="tx1"/>
                    </a:solidFill>
                  </a:tcPr>
                </a:tc>
                <a:extLst>
                  <a:ext uri="{0D108BD9-81ED-4DB2-BD59-A6C34878D82A}">
                    <a16:rowId xmlns:a16="http://schemas.microsoft.com/office/drawing/2014/main" val="559300942"/>
                  </a:ext>
                </a:extLst>
              </a:tr>
              <a:tr h="755610">
                <a:tc>
                  <a:txBody>
                    <a:bodyPr/>
                    <a:lstStyle/>
                    <a:p>
                      <a:pPr algn="ctr">
                        <a:lnSpc>
                          <a:spcPct val="115000"/>
                        </a:lnSpc>
                      </a:pPr>
                      <a:r>
                        <a:rPr lang="en-GB" sz="1700" dirty="0">
                          <a:solidFill>
                            <a:schemeClr val="tx1"/>
                          </a:solidFill>
                          <a:effectLst/>
                          <a:latin typeface="Didact Gothic" panose="00000500000000000000" pitchFamily="2" charset="0"/>
                        </a:rPr>
                        <a:t>Disclosures</a:t>
                      </a:r>
                      <a:endParaRPr lang="en-GB" sz="1700" dirty="0">
                        <a:solidFill>
                          <a:schemeClr val="tx1"/>
                        </a:solidFill>
                        <a:effectLst/>
                        <a:latin typeface="Didact Gothic" panose="00000500000000000000" pitchFamily="2" charset="0"/>
                        <a:ea typeface="Arial" panose="020B0604020202020204" pitchFamily="34" charset="0"/>
                      </a:endParaRPr>
                    </a:p>
                  </a:txBody>
                  <a:tcPr marL="28575" marR="28575" marT="19050" marB="19050" anchor="ctr">
                    <a:solidFill>
                      <a:srgbClr val="FFC000"/>
                    </a:solidFill>
                  </a:tcPr>
                </a:tc>
                <a:tc>
                  <a:txBody>
                    <a:bodyPr/>
                    <a:lstStyle/>
                    <a:p>
                      <a:pPr algn="ctr">
                        <a:lnSpc>
                          <a:spcPct val="115000"/>
                        </a:lnSpc>
                      </a:pPr>
                      <a:r>
                        <a:rPr lang="en-GB" sz="2400" dirty="0">
                          <a:solidFill>
                            <a:schemeClr val="bg1"/>
                          </a:solidFill>
                          <a:effectLst/>
                          <a:latin typeface="Didact Gothic" panose="00000500000000000000" pitchFamily="2" charset="0"/>
                        </a:rPr>
                        <a:t>Limited</a:t>
                      </a:r>
                      <a:endParaRPr lang="en-GB" sz="2400" dirty="0">
                        <a:solidFill>
                          <a:schemeClr val="bg1"/>
                        </a:solidFill>
                        <a:effectLst/>
                        <a:latin typeface="Didact Gothic" panose="00000500000000000000" pitchFamily="2" charset="0"/>
                        <a:ea typeface="Arial" panose="020B0604020202020204" pitchFamily="34" charset="0"/>
                      </a:endParaRPr>
                    </a:p>
                  </a:txBody>
                  <a:tcPr marL="28575" marR="28575" marT="19050" marB="19050" anchor="ctr">
                    <a:solidFill>
                      <a:schemeClr val="tx1"/>
                    </a:solidFill>
                  </a:tcPr>
                </a:tc>
                <a:tc>
                  <a:txBody>
                    <a:bodyPr/>
                    <a:lstStyle/>
                    <a:p>
                      <a:pPr algn="ctr">
                        <a:lnSpc>
                          <a:spcPct val="115000"/>
                        </a:lnSpc>
                      </a:pPr>
                      <a:r>
                        <a:rPr lang="en-GB" sz="2000" b="1" dirty="0">
                          <a:solidFill>
                            <a:schemeClr val="bg1"/>
                          </a:solidFill>
                          <a:effectLst/>
                          <a:latin typeface="Didact Gothic" panose="00000500000000000000" pitchFamily="2" charset="0"/>
                        </a:rPr>
                        <a:t>Enhanced </a:t>
                      </a:r>
                      <a:r>
                        <a:rPr lang="en-GB" sz="1600" dirty="0">
                          <a:solidFill>
                            <a:schemeClr val="bg1"/>
                          </a:solidFill>
                          <a:effectLst/>
                          <a:latin typeface="Didact Gothic" panose="00000500000000000000" pitchFamily="2" charset="0"/>
                        </a:rPr>
                        <a:t>disclosures (holdings, restrictions, changes)</a:t>
                      </a:r>
                      <a:endParaRPr lang="en-GB" sz="1600" dirty="0">
                        <a:solidFill>
                          <a:schemeClr val="bg1"/>
                        </a:solidFill>
                        <a:effectLst/>
                        <a:latin typeface="Didact Gothic" panose="00000500000000000000" pitchFamily="2" charset="0"/>
                        <a:ea typeface="Arial" panose="020B0604020202020204" pitchFamily="34" charset="0"/>
                      </a:endParaRPr>
                    </a:p>
                  </a:txBody>
                  <a:tcPr marL="28575" marR="28575" marT="19050" marB="19050" anchor="ctr">
                    <a:solidFill>
                      <a:schemeClr val="tx1"/>
                    </a:solidFill>
                  </a:tcPr>
                </a:tc>
                <a:tc>
                  <a:txBody>
                    <a:bodyPr/>
                    <a:lstStyle/>
                    <a:p>
                      <a:pPr algn="ctr">
                        <a:lnSpc>
                          <a:spcPct val="115000"/>
                        </a:lnSpc>
                      </a:pPr>
                      <a:r>
                        <a:rPr lang="en-GB" sz="1600" dirty="0">
                          <a:solidFill>
                            <a:schemeClr val="bg1"/>
                          </a:solidFill>
                          <a:effectLst/>
                          <a:latin typeface="Didact Gothic" panose="00000500000000000000" pitchFamily="2" charset="0"/>
                        </a:rPr>
                        <a:t>Improves investor understanding and risk assessment</a:t>
                      </a:r>
                      <a:endParaRPr lang="en-GB" sz="1600" dirty="0">
                        <a:solidFill>
                          <a:schemeClr val="bg1"/>
                        </a:solidFill>
                        <a:effectLst/>
                        <a:latin typeface="Didact Gothic" panose="00000500000000000000" pitchFamily="2" charset="0"/>
                        <a:ea typeface="Arial" panose="020B0604020202020204" pitchFamily="34" charset="0"/>
                      </a:endParaRPr>
                    </a:p>
                  </a:txBody>
                  <a:tcPr marL="95250" marR="95250" marT="19050" marB="19050" anchor="ctr">
                    <a:solidFill>
                      <a:schemeClr val="tx1"/>
                    </a:solidFill>
                  </a:tcPr>
                </a:tc>
                <a:extLst>
                  <a:ext uri="{0D108BD9-81ED-4DB2-BD59-A6C34878D82A}">
                    <a16:rowId xmlns:a16="http://schemas.microsoft.com/office/drawing/2014/main" val="53139801"/>
                  </a:ext>
                </a:extLst>
              </a:tr>
              <a:tr h="742801">
                <a:tc>
                  <a:txBody>
                    <a:bodyPr/>
                    <a:lstStyle/>
                    <a:p>
                      <a:pPr algn="ctr">
                        <a:lnSpc>
                          <a:spcPct val="115000"/>
                        </a:lnSpc>
                      </a:pPr>
                      <a:r>
                        <a:rPr lang="en-GB" sz="1700" dirty="0">
                          <a:solidFill>
                            <a:schemeClr val="tx1"/>
                          </a:solidFill>
                          <a:effectLst/>
                          <a:latin typeface="Didact Gothic" panose="00000500000000000000" pitchFamily="2" charset="0"/>
                        </a:rPr>
                        <a:t>Alignment</a:t>
                      </a:r>
                      <a:endParaRPr lang="en-GB" sz="1700" dirty="0">
                        <a:solidFill>
                          <a:schemeClr val="tx1"/>
                        </a:solidFill>
                        <a:effectLst/>
                        <a:latin typeface="Didact Gothic" panose="00000500000000000000" pitchFamily="2" charset="0"/>
                        <a:ea typeface="Arial" panose="020B0604020202020204" pitchFamily="34" charset="0"/>
                      </a:endParaRPr>
                    </a:p>
                  </a:txBody>
                  <a:tcPr marL="28575" marR="28575" marT="19050" marB="19050" anchor="ctr">
                    <a:solidFill>
                      <a:srgbClr val="FFC000"/>
                    </a:solidFill>
                  </a:tcPr>
                </a:tc>
                <a:tc>
                  <a:txBody>
                    <a:bodyPr/>
                    <a:lstStyle/>
                    <a:p>
                      <a:pPr algn="ctr">
                        <a:lnSpc>
                          <a:spcPct val="115000"/>
                        </a:lnSpc>
                      </a:pPr>
                      <a:r>
                        <a:rPr lang="en-GB" sz="1600" dirty="0">
                          <a:solidFill>
                            <a:schemeClr val="bg1"/>
                          </a:solidFill>
                          <a:effectLst/>
                          <a:latin typeface="Didact Gothic" panose="00000500000000000000" pitchFamily="2" charset="0"/>
                        </a:rPr>
                        <a:t>Different from some industry-specific guidance</a:t>
                      </a:r>
                      <a:endParaRPr lang="en-GB" sz="1600" dirty="0">
                        <a:solidFill>
                          <a:schemeClr val="bg1"/>
                        </a:solidFill>
                        <a:effectLst/>
                        <a:latin typeface="Didact Gothic" panose="00000500000000000000" pitchFamily="2" charset="0"/>
                        <a:ea typeface="Arial" panose="020B0604020202020204" pitchFamily="34" charset="0"/>
                      </a:endParaRPr>
                    </a:p>
                  </a:txBody>
                  <a:tcPr marL="28575" marR="28575" marT="19050" marB="19050" anchor="ctr">
                    <a:solidFill>
                      <a:schemeClr val="tx1"/>
                    </a:solidFill>
                  </a:tcPr>
                </a:tc>
                <a:tc>
                  <a:txBody>
                    <a:bodyPr/>
                    <a:lstStyle/>
                    <a:p>
                      <a:pPr algn="ctr">
                        <a:lnSpc>
                          <a:spcPct val="115000"/>
                        </a:lnSpc>
                      </a:pPr>
                      <a:r>
                        <a:rPr lang="en-GB" sz="1600">
                          <a:solidFill>
                            <a:schemeClr val="bg1"/>
                          </a:solidFill>
                          <a:effectLst/>
                          <a:latin typeface="Didact Gothic" panose="00000500000000000000" pitchFamily="2" charset="0"/>
                        </a:rPr>
                        <a:t>Aligns with certain industries (e.g., investment companies)</a:t>
                      </a:r>
                      <a:endParaRPr lang="en-GB" sz="1600">
                        <a:solidFill>
                          <a:schemeClr val="bg1"/>
                        </a:solidFill>
                        <a:effectLst/>
                        <a:latin typeface="Didact Gothic" panose="00000500000000000000" pitchFamily="2" charset="0"/>
                        <a:ea typeface="Arial" panose="020B0604020202020204" pitchFamily="34" charset="0"/>
                      </a:endParaRPr>
                    </a:p>
                  </a:txBody>
                  <a:tcPr marL="28575" marR="28575" marT="19050" marB="19050" anchor="ctr">
                    <a:solidFill>
                      <a:schemeClr val="tx1"/>
                    </a:solidFill>
                  </a:tcPr>
                </a:tc>
                <a:tc>
                  <a:txBody>
                    <a:bodyPr/>
                    <a:lstStyle/>
                    <a:p>
                      <a:pPr algn="ctr">
                        <a:lnSpc>
                          <a:spcPct val="115000"/>
                        </a:lnSpc>
                      </a:pPr>
                      <a:r>
                        <a:rPr lang="en-GB" sz="1600" dirty="0">
                          <a:solidFill>
                            <a:schemeClr val="bg1"/>
                          </a:solidFill>
                          <a:effectLst/>
                          <a:latin typeface="Didact Gothic" panose="00000500000000000000" pitchFamily="2" charset="0"/>
                        </a:rPr>
                        <a:t>Simplifies accounting application</a:t>
                      </a:r>
                      <a:endParaRPr lang="en-GB" sz="1600" dirty="0">
                        <a:solidFill>
                          <a:schemeClr val="bg1"/>
                        </a:solidFill>
                        <a:effectLst/>
                        <a:latin typeface="Didact Gothic" panose="00000500000000000000" pitchFamily="2" charset="0"/>
                        <a:ea typeface="Arial" panose="020B0604020202020204" pitchFamily="34" charset="0"/>
                      </a:endParaRPr>
                    </a:p>
                  </a:txBody>
                  <a:tcPr marL="95250" marR="95250" marT="19050" marB="19050" anchor="ctr">
                    <a:solidFill>
                      <a:schemeClr val="tx1"/>
                    </a:solidFill>
                  </a:tcPr>
                </a:tc>
                <a:extLst>
                  <a:ext uri="{0D108BD9-81ED-4DB2-BD59-A6C34878D82A}">
                    <a16:rowId xmlns:a16="http://schemas.microsoft.com/office/drawing/2014/main" val="2329430094"/>
                  </a:ext>
                </a:extLst>
              </a:tr>
            </a:tbl>
          </a:graphicData>
        </a:graphic>
      </p:graphicFrame>
      <p:sp>
        <p:nvSpPr>
          <p:cNvPr id="5" name="TextBox 4">
            <a:extLst>
              <a:ext uri="{FF2B5EF4-FFF2-40B4-BE49-F238E27FC236}">
                <a16:creationId xmlns:a16="http://schemas.microsoft.com/office/drawing/2014/main" id="{C25AEA1D-4367-D894-FF1D-D2B7B9094DEF}"/>
              </a:ext>
            </a:extLst>
          </p:cNvPr>
          <p:cNvSpPr txBox="1"/>
          <p:nvPr/>
        </p:nvSpPr>
        <p:spPr>
          <a:xfrm>
            <a:off x="558797" y="5978808"/>
            <a:ext cx="9779909" cy="369332"/>
          </a:xfrm>
          <a:prstGeom prst="rect">
            <a:avLst/>
          </a:prstGeom>
          <a:noFill/>
        </p:spPr>
        <p:txBody>
          <a:bodyPr wrap="square">
            <a:spAutoFit/>
          </a:bodyPr>
          <a:lstStyle/>
          <a:p>
            <a:pPr algn="ctr" rtl="0">
              <a:spcBef>
                <a:spcPts val="0"/>
              </a:spcBef>
              <a:spcAft>
                <a:spcPts val="0"/>
              </a:spcAft>
            </a:pPr>
            <a:r>
              <a:rPr lang="en-GB" b="1" i="0" u="none" strike="noStrike" dirty="0">
                <a:effectLst/>
                <a:latin typeface="Didact Gothic" panose="00000500000000000000" pitchFamily="2" charset="0"/>
              </a:rPr>
              <a:t>EFFECTIVE DATE :- </a:t>
            </a:r>
            <a:r>
              <a:rPr lang="en-GB" b="0" i="0" u="none" strike="noStrike" dirty="0">
                <a:effectLst/>
                <a:latin typeface="Didact Gothic" panose="00000500000000000000" pitchFamily="2" charset="0"/>
              </a:rPr>
              <a:t>Fiscal years beginning December  15th, 2024</a:t>
            </a:r>
          </a:p>
        </p:txBody>
      </p:sp>
      <p:grpSp>
        <p:nvGrpSpPr>
          <p:cNvPr id="4" name="Group 3">
            <a:extLst>
              <a:ext uri="{FF2B5EF4-FFF2-40B4-BE49-F238E27FC236}">
                <a16:creationId xmlns:a16="http://schemas.microsoft.com/office/drawing/2014/main" id="{FE90434E-EDF3-7737-2570-9896964BCE5E}"/>
              </a:ext>
            </a:extLst>
          </p:cNvPr>
          <p:cNvGrpSpPr/>
          <p:nvPr/>
        </p:nvGrpSpPr>
        <p:grpSpPr>
          <a:xfrm>
            <a:off x="11434761" y="6512309"/>
            <a:ext cx="447675" cy="243352"/>
            <a:chOff x="2105024" y="5749284"/>
            <a:chExt cx="447675" cy="243352"/>
          </a:xfrm>
        </p:grpSpPr>
        <p:sp>
          <p:nvSpPr>
            <p:cNvPr id="6" name="Oval 5">
              <a:extLst>
                <a:ext uri="{FF2B5EF4-FFF2-40B4-BE49-F238E27FC236}">
                  <a16:creationId xmlns:a16="http://schemas.microsoft.com/office/drawing/2014/main" id="{49D8B3A0-8908-A491-74FA-3EA83D130015}"/>
                </a:ext>
              </a:extLst>
            </p:cNvPr>
            <p:cNvSpPr/>
            <p:nvPr/>
          </p:nvSpPr>
          <p:spPr>
            <a:xfrm>
              <a:off x="2207186" y="5749284"/>
              <a:ext cx="243352" cy="243352"/>
            </a:xfrm>
            <a:prstGeom prst="ellipse">
              <a:avLst/>
            </a:prstGeom>
            <a:solidFill>
              <a:srgbClr val="FFC000"/>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7" name="TextBox 6">
              <a:extLst>
                <a:ext uri="{FF2B5EF4-FFF2-40B4-BE49-F238E27FC236}">
                  <a16:creationId xmlns:a16="http://schemas.microsoft.com/office/drawing/2014/main" id="{2B9787C7-B338-24D5-74D3-0DB6524C64D7}"/>
                </a:ext>
              </a:extLst>
            </p:cNvPr>
            <p:cNvSpPr txBox="1"/>
            <p:nvPr/>
          </p:nvSpPr>
          <p:spPr>
            <a:xfrm>
              <a:off x="2105024" y="5777192"/>
              <a:ext cx="447675" cy="21544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326A2452-42B8-4B4F-8F2F-A25CC86A1417}" type="slidenum">
                <a:rPr kumimoji="0" lang="en-GB" sz="800" b="0" i="0" u="none" strike="noStrike" kern="1200" cap="none" spc="0" normalizeH="0" baseline="0" noProof="0" smtClean="0">
                  <a:ln>
                    <a:noFill/>
                  </a:ln>
                  <a:effectLst/>
                  <a:uLnTx/>
                  <a:uFillTx/>
                  <a:latin typeface="Calibri" panose="020F0502020204030204"/>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23</a:t>
              </a:fld>
              <a:endParaRPr kumimoji="0" lang="en-GB" sz="800" b="0" i="0" u="none" strike="noStrike" kern="1200" cap="none" spc="0" normalizeH="0" baseline="0" noProof="0" dirty="0">
                <a:ln>
                  <a:noFill/>
                </a:ln>
                <a:effectLst/>
                <a:uLnTx/>
                <a:uFillTx/>
                <a:latin typeface="Calibri" panose="020F0502020204030204"/>
                <a:ea typeface="+mn-ea"/>
                <a:cs typeface="+mn-cs"/>
              </a:endParaRPr>
            </a:p>
          </p:txBody>
        </p:sp>
      </p:grpSp>
      <p:sp>
        <p:nvSpPr>
          <p:cNvPr id="8" name="TextBox 7">
            <a:extLst>
              <a:ext uri="{FF2B5EF4-FFF2-40B4-BE49-F238E27FC236}">
                <a16:creationId xmlns:a16="http://schemas.microsoft.com/office/drawing/2014/main" id="{EE940EAC-3DE6-AD43-4408-3C375F469E37}"/>
              </a:ext>
            </a:extLst>
          </p:cNvPr>
          <p:cNvSpPr txBox="1"/>
          <p:nvPr/>
        </p:nvSpPr>
        <p:spPr>
          <a:xfrm>
            <a:off x="207964" y="6509440"/>
            <a:ext cx="3485147" cy="246221"/>
          </a:xfrm>
          <a:prstGeom prst="rect">
            <a:avLst/>
          </a:prstGeom>
          <a:noFill/>
        </p:spPr>
        <p:txBody>
          <a:bodyPr wrap="square">
            <a:spAutoFit/>
          </a:bodyPr>
          <a:lstStyle/>
          <a:p>
            <a:r>
              <a:rPr lang="en-GB" sz="1000" dirty="0">
                <a:latin typeface="Didact Gothic" panose="00000500000000000000" pitchFamily="2" charset="0"/>
              </a:rPr>
              <a:t>Cryptocurrency Regulations in Africa : An In-Depth Study</a:t>
            </a:r>
          </a:p>
        </p:txBody>
      </p:sp>
    </p:spTree>
    <p:extLst>
      <p:ext uri="{BB962C8B-B14F-4D97-AF65-F5344CB8AC3E}">
        <p14:creationId xmlns:p14="http://schemas.microsoft.com/office/powerpoint/2010/main" val="95139270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2B8BBD0C-BC1D-38F7-0D47-F732ACDD811A}"/>
              </a:ext>
            </a:extLst>
          </p:cNvPr>
          <p:cNvSpPr txBox="1"/>
          <p:nvPr/>
        </p:nvSpPr>
        <p:spPr>
          <a:xfrm>
            <a:off x="989689" y="1714123"/>
            <a:ext cx="9039681" cy="646331"/>
          </a:xfrm>
          <a:prstGeom prst="rect">
            <a:avLst/>
          </a:prstGeom>
          <a:noFill/>
        </p:spPr>
        <p:txBody>
          <a:bodyPr wrap="square">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en-GB" i="0" u="none" strike="noStrike" kern="1200" cap="none" spc="0" normalizeH="0" baseline="0" noProof="0" dirty="0">
                <a:ln>
                  <a:noFill/>
                </a:ln>
                <a:effectLst/>
                <a:uLnTx/>
                <a:uFillTx/>
                <a:latin typeface="Didact Gothic" panose="00000500000000000000" pitchFamily="2" charset="0"/>
                <a:ea typeface="+mn-ea"/>
                <a:cs typeface="+mn-cs"/>
              </a:rPr>
              <a:t>Summary of the key differences between the current accounting treatment of cryptocurrency under GAAP and the proposed treatment under the FASB's update:</a:t>
            </a:r>
          </a:p>
        </p:txBody>
      </p:sp>
      <p:sp>
        <p:nvSpPr>
          <p:cNvPr id="4" name="TextBox 3">
            <a:extLst>
              <a:ext uri="{FF2B5EF4-FFF2-40B4-BE49-F238E27FC236}">
                <a16:creationId xmlns:a16="http://schemas.microsoft.com/office/drawing/2014/main" id="{5578D2B7-7DE5-EA04-B772-C032F8BB607C}"/>
              </a:ext>
            </a:extLst>
          </p:cNvPr>
          <p:cNvSpPr txBox="1"/>
          <p:nvPr/>
        </p:nvSpPr>
        <p:spPr>
          <a:xfrm>
            <a:off x="989691" y="455433"/>
            <a:ext cx="7506610" cy="1200329"/>
          </a:xfrm>
          <a:prstGeom prst="rect">
            <a:avLst/>
          </a:prstGeom>
          <a:noFill/>
        </p:spPr>
        <p:txBody>
          <a:bodyPr wrap="square">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en-GB" sz="3600" b="1" i="0" u="none" strike="noStrike" kern="1200" cap="none" spc="0" normalizeH="0" baseline="0" noProof="0" dirty="0">
                <a:ln>
                  <a:noFill/>
                </a:ln>
                <a:solidFill>
                  <a:srgbClr val="FFC000"/>
                </a:solidFill>
                <a:effectLst>
                  <a:outerShdw blurRad="38100" dist="38100" dir="2700000" algn="tl">
                    <a:srgbClr val="000000">
                      <a:alpha val="43137"/>
                    </a:srgbClr>
                  </a:outerShdw>
                </a:effectLst>
                <a:uLnTx/>
                <a:uFillTx/>
                <a:latin typeface="Didact Gothic" panose="00000500000000000000" pitchFamily="2" charset="0"/>
                <a:ea typeface="+mn-ea"/>
                <a:cs typeface="+mn-cs"/>
              </a:rPr>
              <a:t>Accounting treatment of cryptocurrency under FASB's update</a:t>
            </a:r>
          </a:p>
        </p:txBody>
      </p:sp>
      <p:graphicFrame>
        <p:nvGraphicFramePr>
          <p:cNvPr id="6" name="Table 5">
            <a:extLst>
              <a:ext uri="{FF2B5EF4-FFF2-40B4-BE49-F238E27FC236}">
                <a16:creationId xmlns:a16="http://schemas.microsoft.com/office/drawing/2014/main" id="{3D68CC79-C8A2-798E-6835-D3AFFFF98B80}"/>
              </a:ext>
            </a:extLst>
          </p:cNvPr>
          <p:cNvGraphicFramePr>
            <a:graphicFrameLocks noGrp="1"/>
          </p:cNvGraphicFramePr>
          <p:nvPr>
            <p:extLst>
              <p:ext uri="{D42A27DB-BD31-4B8C-83A1-F6EECF244321}">
                <p14:modId xmlns:p14="http://schemas.microsoft.com/office/powerpoint/2010/main" val="4280398504"/>
              </p:ext>
            </p:extLst>
          </p:nvPr>
        </p:nvGraphicFramePr>
        <p:xfrm>
          <a:off x="1128711" y="2643347"/>
          <a:ext cx="10306050" cy="3708400"/>
        </p:xfrm>
        <a:graphic>
          <a:graphicData uri="http://schemas.openxmlformats.org/drawingml/2006/table">
            <a:tbl>
              <a:tblPr/>
              <a:tblGrid>
                <a:gridCol w="5153025">
                  <a:extLst>
                    <a:ext uri="{9D8B030D-6E8A-4147-A177-3AD203B41FA5}">
                      <a16:colId xmlns:a16="http://schemas.microsoft.com/office/drawing/2014/main" val="995808778"/>
                    </a:ext>
                  </a:extLst>
                </a:gridCol>
                <a:gridCol w="5153025">
                  <a:extLst>
                    <a:ext uri="{9D8B030D-6E8A-4147-A177-3AD203B41FA5}">
                      <a16:colId xmlns:a16="http://schemas.microsoft.com/office/drawing/2014/main" val="328813188"/>
                    </a:ext>
                  </a:extLst>
                </a:gridCol>
              </a:tblGrid>
              <a:tr h="0">
                <a:tc>
                  <a:txBody>
                    <a:bodyPr/>
                    <a:lstStyle/>
                    <a:p>
                      <a:pPr algn="ctr" rtl="0" fontAlgn="t">
                        <a:spcBef>
                          <a:spcPts val="0"/>
                        </a:spcBef>
                        <a:spcAft>
                          <a:spcPts val="0"/>
                        </a:spcAft>
                      </a:pPr>
                      <a:r>
                        <a:rPr lang="en-GB" sz="2400" b="1" i="0" u="none" strike="noStrike" dirty="0">
                          <a:solidFill>
                            <a:srgbClr val="000000"/>
                          </a:solidFill>
                          <a:effectLst/>
                          <a:latin typeface="Didact Gothic" panose="00000500000000000000" pitchFamily="2" charset="0"/>
                        </a:rPr>
                        <a:t>GAAP</a:t>
                      </a:r>
                      <a:endParaRPr lang="en-GB" sz="4000" dirty="0">
                        <a:effectLst/>
                        <a:latin typeface="Didact Gothic" panose="00000500000000000000" pitchFamily="2" charset="0"/>
                      </a:endParaRPr>
                    </a:p>
                  </a:txBody>
                  <a:tcPr marL="63500" marR="63500" marT="63500" marB="635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rtl="0" fontAlgn="t">
                        <a:spcBef>
                          <a:spcPts val="0"/>
                        </a:spcBef>
                        <a:spcAft>
                          <a:spcPts val="0"/>
                        </a:spcAft>
                      </a:pPr>
                      <a:r>
                        <a:rPr lang="en-GB" sz="2400" b="1" i="0" u="none" strike="noStrike" dirty="0">
                          <a:solidFill>
                            <a:srgbClr val="000000"/>
                          </a:solidFill>
                          <a:effectLst/>
                          <a:latin typeface="Didact Gothic" panose="00000500000000000000" pitchFamily="2" charset="0"/>
                        </a:rPr>
                        <a:t>FASB Update</a:t>
                      </a:r>
                      <a:endParaRPr lang="en-GB" sz="4000" dirty="0">
                        <a:effectLst/>
                        <a:latin typeface="Didact Gothic" panose="00000500000000000000" pitchFamily="2" charset="0"/>
                      </a:endParaRPr>
                    </a:p>
                  </a:txBody>
                  <a:tcPr marL="63500" marR="63500" marT="63500" marB="635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730104524"/>
                  </a:ext>
                </a:extLst>
              </a:tr>
              <a:tr h="0">
                <a:tc>
                  <a:txBody>
                    <a:bodyPr/>
                    <a:lstStyle/>
                    <a:p>
                      <a:pPr rtl="0" fontAlgn="t">
                        <a:lnSpc>
                          <a:spcPct val="150000"/>
                        </a:lnSpc>
                        <a:spcBef>
                          <a:spcPts val="0"/>
                        </a:spcBef>
                        <a:spcAft>
                          <a:spcPts val="0"/>
                        </a:spcAft>
                      </a:pPr>
                      <a:r>
                        <a:rPr lang="en-GB" sz="1600" b="0" i="0" u="none" strike="noStrike" dirty="0">
                          <a:solidFill>
                            <a:srgbClr val="000000"/>
                          </a:solidFill>
                          <a:effectLst/>
                          <a:latin typeface="Didact Gothic" panose="00000500000000000000" pitchFamily="2" charset="0"/>
                        </a:rPr>
                        <a:t>Cryptocurrencies are classified as intangible assets.</a:t>
                      </a:r>
                      <a:endParaRPr lang="en-GB" sz="2800" dirty="0">
                        <a:effectLst/>
                        <a:latin typeface="Didact Gothic" panose="00000500000000000000" pitchFamily="2" charset="0"/>
                      </a:endParaRPr>
                    </a:p>
                    <a:p>
                      <a:pPr fontAlgn="t">
                        <a:lnSpc>
                          <a:spcPct val="150000"/>
                        </a:lnSpc>
                      </a:pPr>
                      <a:endParaRPr lang="en-GB" sz="2800" dirty="0">
                        <a:effectLst/>
                        <a:latin typeface="Didact Gothic" panose="00000500000000000000" pitchFamily="2" charset="0"/>
                      </a:endParaRPr>
                    </a:p>
                  </a:txBody>
                  <a:tcPr marL="63500" marR="63500" marT="63500" marB="635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rtl="0" fontAlgn="t">
                        <a:lnSpc>
                          <a:spcPct val="150000"/>
                        </a:lnSpc>
                        <a:spcBef>
                          <a:spcPts val="0"/>
                        </a:spcBef>
                        <a:spcAft>
                          <a:spcPts val="0"/>
                        </a:spcAft>
                      </a:pPr>
                      <a:r>
                        <a:rPr lang="en-GB" sz="1600" b="0" i="0" u="none" strike="noStrike" dirty="0">
                          <a:solidFill>
                            <a:srgbClr val="000000"/>
                          </a:solidFill>
                          <a:effectLst/>
                          <a:latin typeface="Didact Gothic" panose="00000500000000000000" pitchFamily="2" charset="0"/>
                        </a:rPr>
                        <a:t>Cryptocurrencies are classified as financial assets and measured at fair value.</a:t>
                      </a:r>
                      <a:endParaRPr lang="en-GB" sz="2800" dirty="0">
                        <a:effectLst/>
                        <a:latin typeface="Didact Gothic" panose="00000500000000000000" pitchFamily="2" charset="0"/>
                      </a:endParaRPr>
                    </a:p>
                  </a:txBody>
                  <a:tcPr marL="63500" marR="63500" marT="63500" marB="635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64486310"/>
                  </a:ext>
                </a:extLst>
              </a:tr>
              <a:tr h="0">
                <a:tc>
                  <a:txBody>
                    <a:bodyPr/>
                    <a:lstStyle/>
                    <a:p>
                      <a:pPr rtl="0" fontAlgn="t">
                        <a:lnSpc>
                          <a:spcPct val="150000"/>
                        </a:lnSpc>
                        <a:spcBef>
                          <a:spcPts val="0"/>
                        </a:spcBef>
                        <a:spcAft>
                          <a:spcPts val="0"/>
                        </a:spcAft>
                      </a:pPr>
                      <a:r>
                        <a:rPr lang="en-GB" sz="1600" b="0" i="0" u="none" strike="noStrike">
                          <a:solidFill>
                            <a:srgbClr val="000000"/>
                          </a:solidFill>
                          <a:effectLst/>
                          <a:latin typeface="Didact Gothic" panose="00000500000000000000" pitchFamily="2" charset="0"/>
                        </a:rPr>
                        <a:t>Changes in fair value are not recognized in net income.</a:t>
                      </a:r>
                      <a:endParaRPr lang="en-GB" sz="2800">
                        <a:effectLst/>
                        <a:latin typeface="Didact Gothic" panose="00000500000000000000" pitchFamily="2" charset="0"/>
                      </a:endParaRPr>
                    </a:p>
                  </a:txBody>
                  <a:tcPr marL="63500" marR="63500" marT="63500" marB="635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rtl="0" fontAlgn="t">
                        <a:lnSpc>
                          <a:spcPct val="150000"/>
                        </a:lnSpc>
                        <a:spcBef>
                          <a:spcPts val="0"/>
                        </a:spcBef>
                        <a:spcAft>
                          <a:spcPts val="0"/>
                        </a:spcAft>
                      </a:pPr>
                      <a:r>
                        <a:rPr lang="en-GB" sz="1600" b="0" i="0" u="none" strike="noStrike" dirty="0">
                          <a:solidFill>
                            <a:srgbClr val="000000"/>
                          </a:solidFill>
                          <a:effectLst/>
                          <a:latin typeface="Didact Gothic" panose="00000500000000000000" pitchFamily="2" charset="0"/>
                        </a:rPr>
                        <a:t>Changes in fair value are recognized in net income.</a:t>
                      </a:r>
                      <a:endParaRPr lang="en-GB" sz="2800" dirty="0">
                        <a:effectLst/>
                        <a:latin typeface="Didact Gothic" panose="00000500000000000000" pitchFamily="2" charset="0"/>
                      </a:endParaRPr>
                    </a:p>
                  </a:txBody>
                  <a:tcPr marL="63500" marR="63500" marT="63500" marB="635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195511500"/>
                  </a:ext>
                </a:extLst>
              </a:tr>
              <a:tr h="0">
                <a:tc>
                  <a:txBody>
                    <a:bodyPr/>
                    <a:lstStyle/>
                    <a:p>
                      <a:pPr rtl="0" fontAlgn="t">
                        <a:lnSpc>
                          <a:spcPct val="150000"/>
                        </a:lnSpc>
                        <a:spcBef>
                          <a:spcPts val="0"/>
                        </a:spcBef>
                        <a:spcAft>
                          <a:spcPts val="0"/>
                        </a:spcAft>
                      </a:pPr>
                      <a:r>
                        <a:rPr lang="en-GB" sz="1600" b="0" i="0" u="none" strike="noStrike">
                          <a:solidFill>
                            <a:srgbClr val="000000"/>
                          </a:solidFill>
                          <a:effectLst/>
                          <a:latin typeface="Didact Gothic" panose="00000500000000000000" pitchFamily="2" charset="0"/>
                        </a:rPr>
                        <a:t>No specific disclosure requirements.</a:t>
                      </a:r>
                      <a:endParaRPr lang="en-GB" sz="2800">
                        <a:effectLst/>
                        <a:latin typeface="Didact Gothic" panose="00000500000000000000" pitchFamily="2" charset="0"/>
                      </a:endParaRPr>
                    </a:p>
                  </a:txBody>
                  <a:tcPr marL="63500" marR="63500" marT="63500" marB="635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rtl="0" fontAlgn="t">
                        <a:lnSpc>
                          <a:spcPct val="150000"/>
                        </a:lnSpc>
                        <a:spcBef>
                          <a:spcPts val="0"/>
                        </a:spcBef>
                        <a:spcAft>
                          <a:spcPts val="0"/>
                        </a:spcAft>
                      </a:pPr>
                      <a:r>
                        <a:rPr lang="en-GB" sz="1600" b="0" i="0" u="none" strike="noStrike" dirty="0">
                          <a:solidFill>
                            <a:srgbClr val="000000"/>
                          </a:solidFill>
                          <a:effectLst/>
                          <a:latin typeface="Didact Gothic" panose="00000500000000000000" pitchFamily="2" charset="0"/>
                        </a:rPr>
                        <a:t>Companies are required to disclose certain information about their cryptocurrency holdings, such as the name, fair value, carrying amount, gains and losses, and method used to determine fair value.</a:t>
                      </a:r>
                      <a:endParaRPr lang="en-GB" sz="2800" dirty="0">
                        <a:effectLst/>
                        <a:latin typeface="Didact Gothic" panose="00000500000000000000" pitchFamily="2" charset="0"/>
                      </a:endParaRPr>
                    </a:p>
                  </a:txBody>
                  <a:tcPr marL="63500" marR="63500" marT="63500" marB="635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432665051"/>
                  </a:ext>
                </a:extLst>
              </a:tr>
            </a:tbl>
          </a:graphicData>
        </a:graphic>
      </p:graphicFrame>
      <p:grpSp>
        <p:nvGrpSpPr>
          <p:cNvPr id="2" name="Group 1">
            <a:extLst>
              <a:ext uri="{FF2B5EF4-FFF2-40B4-BE49-F238E27FC236}">
                <a16:creationId xmlns:a16="http://schemas.microsoft.com/office/drawing/2014/main" id="{A6B7C467-53B5-CB8B-E4E5-9742E5B7B7AC}"/>
              </a:ext>
            </a:extLst>
          </p:cNvPr>
          <p:cNvGrpSpPr/>
          <p:nvPr/>
        </p:nvGrpSpPr>
        <p:grpSpPr>
          <a:xfrm>
            <a:off x="11434761" y="6512309"/>
            <a:ext cx="447675" cy="243352"/>
            <a:chOff x="2105024" y="5749284"/>
            <a:chExt cx="447675" cy="243352"/>
          </a:xfrm>
        </p:grpSpPr>
        <p:sp>
          <p:nvSpPr>
            <p:cNvPr id="5" name="Oval 4">
              <a:extLst>
                <a:ext uri="{FF2B5EF4-FFF2-40B4-BE49-F238E27FC236}">
                  <a16:creationId xmlns:a16="http://schemas.microsoft.com/office/drawing/2014/main" id="{AEDAE1A9-A4CB-5D1B-728E-509E3323073F}"/>
                </a:ext>
              </a:extLst>
            </p:cNvPr>
            <p:cNvSpPr/>
            <p:nvPr/>
          </p:nvSpPr>
          <p:spPr>
            <a:xfrm>
              <a:off x="2207186" y="5749284"/>
              <a:ext cx="243352" cy="243352"/>
            </a:xfrm>
            <a:prstGeom prst="ellipse">
              <a:avLst/>
            </a:prstGeom>
            <a:solidFill>
              <a:srgbClr val="FFC000"/>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7" name="TextBox 6">
              <a:extLst>
                <a:ext uri="{FF2B5EF4-FFF2-40B4-BE49-F238E27FC236}">
                  <a16:creationId xmlns:a16="http://schemas.microsoft.com/office/drawing/2014/main" id="{FD06F76C-7905-A9E0-1EC0-99A154B7BFD4}"/>
                </a:ext>
              </a:extLst>
            </p:cNvPr>
            <p:cNvSpPr txBox="1"/>
            <p:nvPr/>
          </p:nvSpPr>
          <p:spPr>
            <a:xfrm>
              <a:off x="2105024" y="5777192"/>
              <a:ext cx="447675" cy="21544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326A2452-42B8-4B4F-8F2F-A25CC86A1417}" type="slidenum">
                <a:rPr kumimoji="0" lang="en-GB" sz="800" b="0" i="0" u="none" strike="noStrike" kern="1200" cap="none" spc="0" normalizeH="0" baseline="0" noProof="0" smtClean="0">
                  <a:ln>
                    <a:noFill/>
                  </a:ln>
                  <a:effectLst/>
                  <a:uLnTx/>
                  <a:uFillTx/>
                  <a:latin typeface="Calibri" panose="020F0502020204030204"/>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24</a:t>
              </a:fld>
              <a:endParaRPr kumimoji="0" lang="en-GB" sz="800" b="0" i="0" u="none" strike="noStrike" kern="1200" cap="none" spc="0" normalizeH="0" baseline="0" noProof="0" dirty="0">
                <a:ln>
                  <a:noFill/>
                </a:ln>
                <a:effectLst/>
                <a:uLnTx/>
                <a:uFillTx/>
                <a:latin typeface="Calibri" panose="020F0502020204030204"/>
                <a:ea typeface="+mn-ea"/>
                <a:cs typeface="+mn-cs"/>
              </a:endParaRPr>
            </a:p>
          </p:txBody>
        </p:sp>
      </p:grpSp>
      <p:sp>
        <p:nvSpPr>
          <p:cNvPr id="8" name="TextBox 7">
            <a:extLst>
              <a:ext uri="{FF2B5EF4-FFF2-40B4-BE49-F238E27FC236}">
                <a16:creationId xmlns:a16="http://schemas.microsoft.com/office/drawing/2014/main" id="{4E44145E-81F8-AA03-F51A-77A041954BDC}"/>
              </a:ext>
            </a:extLst>
          </p:cNvPr>
          <p:cNvSpPr txBox="1"/>
          <p:nvPr/>
        </p:nvSpPr>
        <p:spPr>
          <a:xfrm>
            <a:off x="207964" y="6509440"/>
            <a:ext cx="3485147" cy="246221"/>
          </a:xfrm>
          <a:prstGeom prst="rect">
            <a:avLst/>
          </a:prstGeom>
          <a:noFill/>
        </p:spPr>
        <p:txBody>
          <a:bodyPr wrap="square">
            <a:spAutoFit/>
          </a:bodyPr>
          <a:lstStyle/>
          <a:p>
            <a:r>
              <a:rPr lang="en-GB" sz="1000" dirty="0">
                <a:latin typeface="Didact Gothic" panose="00000500000000000000" pitchFamily="2" charset="0"/>
              </a:rPr>
              <a:t>Cryptocurrency Regulations in Africa : An In-Depth Study</a:t>
            </a:r>
          </a:p>
        </p:txBody>
      </p:sp>
    </p:spTree>
    <p:extLst>
      <p:ext uri="{BB962C8B-B14F-4D97-AF65-F5344CB8AC3E}">
        <p14:creationId xmlns:p14="http://schemas.microsoft.com/office/powerpoint/2010/main" val="121600423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2B8BBD0C-BC1D-38F7-0D47-F732ACDD811A}"/>
              </a:ext>
            </a:extLst>
          </p:cNvPr>
          <p:cNvSpPr txBox="1"/>
          <p:nvPr/>
        </p:nvSpPr>
        <p:spPr>
          <a:xfrm>
            <a:off x="643862" y="1759579"/>
            <a:ext cx="9787918" cy="341632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3600" b="1" i="0" u="none" strike="noStrike" kern="1200" cap="none" spc="0" normalizeH="0" baseline="0" noProof="0" dirty="0">
                <a:ln>
                  <a:noFill/>
                </a:ln>
                <a:solidFill>
                  <a:srgbClr val="FFC000"/>
                </a:solidFill>
                <a:effectLst/>
                <a:uLnTx/>
                <a:uFillTx/>
                <a:latin typeface="Didact Gothic" panose="00000500000000000000" pitchFamily="2" charset="0"/>
                <a:ea typeface="+mn-ea"/>
                <a:cs typeface="+mn-cs"/>
              </a:rPr>
              <a:t>Cryptocurrency Tax Compliance and Reporting Regulations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2800" b="1" i="0" u="none" strike="noStrike" kern="1200" cap="none" spc="0" normalizeH="0" baseline="0" noProof="0" dirty="0">
              <a:ln>
                <a:noFill/>
              </a:ln>
              <a:solidFill>
                <a:schemeClr val="bg1"/>
              </a:solidFill>
              <a:effectLst/>
              <a:uLnTx/>
              <a:uFillTx/>
              <a:latin typeface="Didact Gothic" panose="00000500000000000000" pitchFamily="2"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2800" b="1" dirty="0">
              <a:solidFill>
                <a:schemeClr val="bg1"/>
              </a:solidFill>
              <a:latin typeface="Didact Gothic" panose="00000500000000000000" pitchFamily="2"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8800" b="1" i="0" u="none" strike="noStrike" kern="1200" cap="none" spc="0" normalizeH="0" baseline="0" noProof="0" dirty="0">
                <a:ln>
                  <a:noFill/>
                </a:ln>
                <a:solidFill>
                  <a:schemeClr val="bg1"/>
                </a:solidFill>
                <a:effectLst/>
                <a:uLnTx/>
                <a:uFillTx/>
                <a:latin typeface="Didact Gothic" panose="00000500000000000000" pitchFamily="2" charset="0"/>
                <a:ea typeface="+mn-ea"/>
                <a:cs typeface="+mn-cs"/>
              </a:rPr>
              <a:t>DAY 2</a:t>
            </a:r>
          </a:p>
        </p:txBody>
      </p:sp>
      <p:grpSp>
        <p:nvGrpSpPr>
          <p:cNvPr id="2" name="Group 1">
            <a:extLst>
              <a:ext uri="{FF2B5EF4-FFF2-40B4-BE49-F238E27FC236}">
                <a16:creationId xmlns:a16="http://schemas.microsoft.com/office/drawing/2014/main" id="{04650143-6985-370E-79FF-A6D5ABEE368F}"/>
              </a:ext>
            </a:extLst>
          </p:cNvPr>
          <p:cNvGrpSpPr/>
          <p:nvPr/>
        </p:nvGrpSpPr>
        <p:grpSpPr>
          <a:xfrm>
            <a:off x="11434761" y="6512309"/>
            <a:ext cx="447675" cy="243352"/>
            <a:chOff x="2105024" y="5749284"/>
            <a:chExt cx="447675" cy="243352"/>
          </a:xfrm>
        </p:grpSpPr>
        <p:sp>
          <p:nvSpPr>
            <p:cNvPr id="5" name="Oval 4">
              <a:extLst>
                <a:ext uri="{FF2B5EF4-FFF2-40B4-BE49-F238E27FC236}">
                  <a16:creationId xmlns:a16="http://schemas.microsoft.com/office/drawing/2014/main" id="{3B3C1DF4-667E-55DB-F3C6-CA84A3D998B4}"/>
                </a:ext>
              </a:extLst>
            </p:cNvPr>
            <p:cNvSpPr/>
            <p:nvPr/>
          </p:nvSpPr>
          <p:spPr>
            <a:xfrm>
              <a:off x="2207186" y="5749284"/>
              <a:ext cx="243352" cy="243352"/>
            </a:xfrm>
            <a:prstGeom prst="ellipse">
              <a:avLst/>
            </a:prstGeom>
            <a:solidFill>
              <a:srgbClr val="FFC000"/>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6" name="TextBox 5">
              <a:extLst>
                <a:ext uri="{FF2B5EF4-FFF2-40B4-BE49-F238E27FC236}">
                  <a16:creationId xmlns:a16="http://schemas.microsoft.com/office/drawing/2014/main" id="{2975B47B-DA29-DD1E-244A-A3967D357283}"/>
                </a:ext>
              </a:extLst>
            </p:cNvPr>
            <p:cNvSpPr txBox="1"/>
            <p:nvPr/>
          </p:nvSpPr>
          <p:spPr>
            <a:xfrm>
              <a:off x="2105024" y="5777192"/>
              <a:ext cx="447675" cy="21544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326A2452-42B8-4B4F-8F2F-A25CC86A1417}" type="slidenum">
                <a:rPr kumimoji="0" lang="en-GB" sz="800" b="0" i="0" u="none" strike="noStrike" kern="1200" cap="none" spc="0" normalizeH="0" baseline="0" noProof="0" smtClean="0">
                  <a:ln>
                    <a:noFill/>
                  </a:ln>
                  <a:effectLst/>
                  <a:uLnTx/>
                  <a:uFillTx/>
                  <a:latin typeface="Calibri" panose="020F0502020204030204"/>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25</a:t>
              </a:fld>
              <a:endParaRPr kumimoji="0" lang="en-GB" sz="800" b="0" i="0" u="none" strike="noStrike" kern="1200" cap="none" spc="0" normalizeH="0" baseline="0" noProof="0" dirty="0">
                <a:ln>
                  <a:noFill/>
                </a:ln>
                <a:effectLst/>
                <a:uLnTx/>
                <a:uFillTx/>
                <a:latin typeface="Calibri" panose="020F0502020204030204"/>
                <a:ea typeface="+mn-ea"/>
                <a:cs typeface="+mn-cs"/>
              </a:endParaRPr>
            </a:p>
          </p:txBody>
        </p:sp>
      </p:grpSp>
      <p:pic>
        <p:nvPicPr>
          <p:cNvPr id="10242" name="Picture 2">
            <a:extLst>
              <a:ext uri="{FF2B5EF4-FFF2-40B4-BE49-F238E27FC236}">
                <a16:creationId xmlns:a16="http://schemas.microsoft.com/office/drawing/2014/main" id="{B235D79B-422B-6BF2-BB95-E9A2A3A7A2A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97999" y="1120589"/>
            <a:ext cx="2505075" cy="638990"/>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a:extLst>
              <a:ext uri="{FF2B5EF4-FFF2-40B4-BE49-F238E27FC236}">
                <a16:creationId xmlns:a16="http://schemas.microsoft.com/office/drawing/2014/main" id="{42DC4EAA-E8CA-5D0A-D6BA-DBE55E6CCAD7}"/>
              </a:ext>
            </a:extLst>
          </p:cNvPr>
          <p:cNvSpPr txBox="1"/>
          <p:nvPr/>
        </p:nvSpPr>
        <p:spPr>
          <a:xfrm>
            <a:off x="207964" y="6509440"/>
            <a:ext cx="3485147" cy="246221"/>
          </a:xfrm>
          <a:prstGeom prst="rect">
            <a:avLst/>
          </a:prstGeom>
          <a:noFill/>
        </p:spPr>
        <p:txBody>
          <a:bodyPr wrap="square">
            <a:spAutoFit/>
          </a:bodyPr>
          <a:lstStyle/>
          <a:p>
            <a:r>
              <a:rPr lang="en-GB" sz="1000" b="1" dirty="0">
                <a:solidFill>
                  <a:srgbClr val="FFC000"/>
                </a:solidFill>
                <a:latin typeface="Didact Gothic" panose="00000500000000000000" pitchFamily="2" charset="0"/>
              </a:rPr>
              <a:t>Cryptocurrency Regulations in Africa : </a:t>
            </a:r>
            <a:r>
              <a:rPr lang="en-GB" sz="1000" b="1" dirty="0">
                <a:solidFill>
                  <a:schemeClr val="bg1"/>
                </a:solidFill>
                <a:latin typeface="Didact Gothic" panose="00000500000000000000" pitchFamily="2" charset="0"/>
              </a:rPr>
              <a:t>An In-Depth Study</a:t>
            </a:r>
          </a:p>
        </p:txBody>
      </p:sp>
    </p:spTree>
    <p:extLst>
      <p:ext uri="{BB962C8B-B14F-4D97-AF65-F5344CB8AC3E}">
        <p14:creationId xmlns:p14="http://schemas.microsoft.com/office/powerpoint/2010/main" val="1985953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2B8BBD0C-BC1D-38F7-0D47-F732ACDD811A}"/>
              </a:ext>
            </a:extLst>
          </p:cNvPr>
          <p:cNvSpPr txBox="1"/>
          <p:nvPr/>
        </p:nvSpPr>
        <p:spPr>
          <a:xfrm>
            <a:off x="643862" y="1759579"/>
            <a:ext cx="4670427" cy="3477875"/>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3600" b="1" i="0" u="none" strike="noStrike" kern="1200" cap="none" spc="0" normalizeH="0" baseline="0" noProof="0" dirty="0">
                <a:ln>
                  <a:noFill/>
                </a:ln>
                <a:solidFill>
                  <a:srgbClr val="FFC000"/>
                </a:solidFill>
                <a:effectLst/>
                <a:uLnTx/>
                <a:uFillTx/>
                <a:latin typeface="Didact Gothic" panose="00000500000000000000" pitchFamily="2" charset="0"/>
                <a:ea typeface="+mn-ea"/>
                <a:cs typeface="+mn-cs"/>
              </a:rPr>
              <a:t>Cryptocurrency Tax Compliance and Reporting Regulations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800" b="1" i="0" u="none" strike="noStrike" kern="1200" cap="none" spc="0" normalizeH="0" baseline="0" noProof="0" dirty="0">
                <a:ln>
                  <a:noFill/>
                </a:ln>
                <a:solidFill>
                  <a:schemeClr val="bg1"/>
                </a:solidFill>
                <a:effectLst/>
                <a:uLnTx/>
                <a:uFillTx/>
                <a:latin typeface="Didact Gothic" panose="00000500000000000000" pitchFamily="2" charset="0"/>
                <a:ea typeface="+mn-ea"/>
                <a:cs typeface="+mn-cs"/>
              </a:rPr>
              <a:t>Crypto Assets Reporting Framework and amendments to Common Reporting Standards</a:t>
            </a:r>
          </a:p>
        </p:txBody>
      </p:sp>
      <p:sp>
        <p:nvSpPr>
          <p:cNvPr id="4" name="TextBox 3">
            <a:extLst>
              <a:ext uri="{FF2B5EF4-FFF2-40B4-BE49-F238E27FC236}">
                <a16:creationId xmlns:a16="http://schemas.microsoft.com/office/drawing/2014/main" id="{38572DDF-4675-D988-54A4-003C1FF94E6A}"/>
              </a:ext>
            </a:extLst>
          </p:cNvPr>
          <p:cNvSpPr txBox="1"/>
          <p:nvPr/>
        </p:nvSpPr>
        <p:spPr>
          <a:xfrm>
            <a:off x="6423772" y="1694266"/>
            <a:ext cx="5124366" cy="3732432"/>
          </a:xfrm>
          <a:prstGeom prst="rect">
            <a:avLst/>
          </a:prstGeom>
          <a:noFill/>
          <a:ln>
            <a:solidFill>
              <a:srgbClr val="FFC000"/>
            </a:solidFill>
          </a:ln>
        </p:spPr>
        <p:txBody>
          <a:bodyPr wrap="square">
            <a:spAutoFit/>
          </a:bodyPr>
          <a:lstStyle/>
          <a:p>
            <a:pPr rtl="0">
              <a:lnSpc>
                <a:spcPct val="150000"/>
              </a:lnSpc>
              <a:spcBef>
                <a:spcPts val="0"/>
              </a:spcBef>
              <a:spcAft>
                <a:spcPts val="0"/>
              </a:spcAft>
            </a:pPr>
            <a:r>
              <a:rPr lang="en-GB" sz="2000" b="0" i="0" u="none" strike="noStrike" dirty="0">
                <a:solidFill>
                  <a:schemeClr val="bg1"/>
                </a:solidFill>
                <a:effectLst/>
                <a:latin typeface="Didact Gothic" panose="00000500000000000000" pitchFamily="2" charset="0"/>
              </a:rPr>
              <a:t>The Common Reporting Standard (CRS) is a global initiative </a:t>
            </a:r>
            <a:r>
              <a:rPr lang="en-GB" sz="2000" b="0" i="0" u="none" strike="noStrike" dirty="0">
                <a:solidFill>
                  <a:srgbClr val="FFC000"/>
                </a:solidFill>
                <a:effectLst/>
                <a:latin typeface="Didact Gothic" panose="00000500000000000000" pitchFamily="2" charset="0"/>
              </a:rPr>
              <a:t>established in 2014 </a:t>
            </a:r>
            <a:r>
              <a:rPr lang="en-GB" sz="2000" b="0" i="0" u="none" strike="noStrike" dirty="0">
                <a:solidFill>
                  <a:schemeClr val="bg1"/>
                </a:solidFill>
                <a:effectLst/>
                <a:latin typeface="Didact Gothic" panose="00000500000000000000" pitchFamily="2" charset="0"/>
              </a:rPr>
              <a:t>to increase transparency in tax matters. It allows tax authorities to see if their residents have financial accounts in other countries. This helps to combat tax evasion by ensuring individuals and businesses pay taxes where they are due.</a:t>
            </a:r>
            <a:endParaRPr lang="en-GB" sz="2000" b="0" dirty="0">
              <a:solidFill>
                <a:schemeClr val="bg1"/>
              </a:solidFill>
              <a:effectLst/>
              <a:latin typeface="Didact Gothic" panose="00000500000000000000" pitchFamily="2" charset="0"/>
            </a:endParaRPr>
          </a:p>
        </p:txBody>
      </p:sp>
      <p:grpSp>
        <p:nvGrpSpPr>
          <p:cNvPr id="2" name="Group 1">
            <a:extLst>
              <a:ext uri="{FF2B5EF4-FFF2-40B4-BE49-F238E27FC236}">
                <a16:creationId xmlns:a16="http://schemas.microsoft.com/office/drawing/2014/main" id="{04650143-6985-370E-79FF-A6D5ABEE368F}"/>
              </a:ext>
            </a:extLst>
          </p:cNvPr>
          <p:cNvGrpSpPr/>
          <p:nvPr/>
        </p:nvGrpSpPr>
        <p:grpSpPr>
          <a:xfrm>
            <a:off x="11434761" y="6512309"/>
            <a:ext cx="447675" cy="243352"/>
            <a:chOff x="2105024" y="5749284"/>
            <a:chExt cx="447675" cy="243352"/>
          </a:xfrm>
        </p:grpSpPr>
        <p:sp>
          <p:nvSpPr>
            <p:cNvPr id="5" name="Oval 4">
              <a:extLst>
                <a:ext uri="{FF2B5EF4-FFF2-40B4-BE49-F238E27FC236}">
                  <a16:creationId xmlns:a16="http://schemas.microsoft.com/office/drawing/2014/main" id="{3B3C1DF4-667E-55DB-F3C6-CA84A3D998B4}"/>
                </a:ext>
              </a:extLst>
            </p:cNvPr>
            <p:cNvSpPr/>
            <p:nvPr/>
          </p:nvSpPr>
          <p:spPr>
            <a:xfrm>
              <a:off x="2207186" y="5749284"/>
              <a:ext cx="243352" cy="243352"/>
            </a:xfrm>
            <a:prstGeom prst="ellipse">
              <a:avLst/>
            </a:prstGeom>
            <a:solidFill>
              <a:srgbClr val="FFC000"/>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6" name="TextBox 5">
              <a:extLst>
                <a:ext uri="{FF2B5EF4-FFF2-40B4-BE49-F238E27FC236}">
                  <a16:creationId xmlns:a16="http://schemas.microsoft.com/office/drawing/2014/main" id="{2975B47B-DA29-DD1E-244A-A3967D357283}"/>
                </a:ext>
              </a:extLst>
            </p:cNvPr>
            <p:cNvSpPr txBox="1"/>
            <p:nvPr/>
          </p:nvSpPr>
          <p:spPr>
            <a:xfrm>
              <a:off x="2105024" y="5777192"/>
              <a:ext cx="447675" cy="21544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326A2452-42B8-4B4F-8F2F-A25CC86A1417}" type="slidenum">
                <a:rPr kumimoji="0" lang="en-GB" sz="800" b="0" i="0" u="none" strike="noStrike" kern="1200" cap="none" spc="0" normalizeH="0" baseline="0" noProof="0" smtClean="0">
                  <a:ln>
                    <a:noFill/>
                  </a:ln>
                  <a:effectLst/>
                  <a:uLnTx/>
                  <a:uFillTx/>
                  <a:latin typeface="Calibri" panose="020F0502020204030204"/>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26</a:t>
              </a:fld>
              <a:endParaRPr kumimoji="0" lang="en-GB" sz="800" b="0" i="0" u="none" strike="noStrike" kern="1200" cap="none" spc="0" normalizeH="0" baseline="0" noProof="0" dirty="0">
                <a:ln>
                  <a:noFill/>
                </a:ln>
                <a:effectLst/>
                <a:uLnTx/>
                <a:uFillTx/>
                <a:latin typeface="Calibri" panose="020F0502020204030204"/>
                <a:ea typeface="+mn-ea"/>
                <a:cs typeface="+mn-cs"/>
              </a:endParaRPr>
            </a:p>
          </p:txBody>
        </p:sp>
      </p:grpSp>
      <p:pic>
        <p:nvPicPr>
          <p:cNvPr id="10242" name="Picture 2">
            <a:extLst>
              <a:ext uri="{FF2B5EF4-FFF2-40B4-BE49-F238E27FC236}">
                <a16:creationId xmlns:a16="http://schemas.microsoft.com/office/drawing/2014/main" id="{B235D79B-422B-6BF2-BB95-E9A2A3A7A2A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97999" y="1120589"/>
            <a:ext cx="2505075" cy="638990"/>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a:extLst>
              <a:ext uri="{FF2B5EF4-FFF2-40B4-BE49-F238E27FC236}">
                <a16:creationId xmlns:a16="http://schemas.microsoft.com/office/drawing/2014/main" id="{42DC4EAA-E8CA-5D0A-D6BA-DBE55E6CCAD7}"/>
              </a:ext>
            </a:extLst>
          </p:cNvPr>
          <p:cNvSpPr txBox="1"/>
          <p:nvPr/>
        </p:nvSpPr>
        <p:spPr>
          <a:xfrm>
            <a:off x="207964" y="6509440"/>
            <a:ext cx="3485147" cy="246221"/>
          </a:xfrm>
          <a:prstGeom prst="rect">
            <a:avLst/>
          </a:prstGeom>
          <a:noFill/>
        </p:spPr>
        <p:txBody>
          <a:bodyPr wrap="square">
            <a:spAutoFit/>
          </a:bodyPr>
          <a:lstStyle/>
          <a:p>
            <a:r>
              <a:rPr lang="en-GB" sz="1000" b="1" dirty="0">
                <a:solidFill>
                  <a:srgbClr val="FFC000"/>
                </a:solidFill>
                <a:latin typeface="Didact Gothic" panose="00000500000000000000" pitchFamily="2" charset="0"/>
              </a:rPr>
              <a:t>Cryptocurrency Regulations in Africa : </a:t>
            </a:r>
            <a:r>
              <a:rPr lang="en-GB" sz="1000" b="1" dirty="0">
                <a:solidFill>
                  <a:schemeClr val="bg1"/>
                </a:solidFill>
                <a:latin typeface="Didact Gothic" panose="00000500000000000000" pitchFamily="2" charset="0"/>
              </a:rPr>
              <a:t>An In-Depth Study</a:t>
            </a:r>
          </a:p>
        </p:txBody>
      </p:sp>
    </p:spTree>
    <p:extLst>
      <p:ext uri="{BB962C8B-B14F-4D97-AF65-F5344CB8AC3E}">
        <p14:creationId xmlns:p14="http://schemas.microsoft.com/office/powerpoint/2010/main" val="259944605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DD115115-CE72-26E6-205A-54264BB3549C}"/>
              </a:ext>
            </a:extLst>
          </p:cNvPr>
          <p:cNvSpPr txBox="1"/>
          <p:nvPr/>
        </p:nvSpPr>
        <p:spPr>
          <a:xfrm>
            <a:off x="574036" y="1341107"/>
            <a:ext cx="4601247" cy="4247317"/>
          </a:xfrm>
          <a:prstGeom prst="rect">
            <a:avLst/>
          </a:prstGeom>
          <a:noFill/>
        </p:spPr>
        <p:txBody>
          <a:bodyPr wrap="square">
            <a:spAutoFit/>
          </a:bodyPr>
          <a:lstStyle/>
          <a:p>
            <a:pPr rtl="0">
              <a:spcBef>
                <a:spcPts val="0"/>
              </a:spcBef>
              <a:spcAft>
                <a:spcPts val="0"/>
              </a:spcAft>
            </a:pPr>
            <a:r>
              <a:rPr lang="en-GB" sz="5400" b="1" i="0" u="none" strike="noStrike" dirty="0">
                <a:solidFill>
                  <a:srgbClr val="000000"/>
                </a:solidFill>
                <a:effectLst/>
                <a:latin typeface="Didact Gothic" panose="00000500000000000000" pitchFamily="2" charset="0"/>
              </a:rPr>
              <a:t>CARF </a:t>
            </a:r>
          </a:p>
          <a:p>
            <a:pPr rtl="0">
              <a:spcBef>
                <a:spcPts val="0"/>
              </a:spcBef>
              <a:spcAft>
                <a:spcPts val="0"/>
              </a:spcAft>
            </a:pPr>
            <a:r>
              <a:rPr lang="en-GB" sz="5400" b="1" i="0" u="none" strike="noStrike" dirty="0">
                <a:solidFill>
                  <a:srgbClr val="000000"/>
                </a:solidFill>
                <a:effectLst/>
                <a:latin typeface="Didact Gothic" panose="00000500000000000000" pitchFamily="2" charset="0"/>
              </a:rPr>
              <a:t>(Crypto-Asset Reporting Framework) aims to</a:t>
            </a:r>
            <a:endParaRPr lang="en-GB" sz="5400" b="1" dirty="0">
              <a:effectLst/>
              <a:latin typeface="Didact Gothic" panose="00000500000000000000" pitchFamily="2" charset="0"/>
            </a:endParaRPr>
          </a:p>
        </p:txBody>
      </p:sp>
      <p:sp>
        <p:nvSpPr>
          <p:cNvPr id="7" name="Freeform: Shape 6">
            <a:extLst>
              <a:ext uri="{FF2B5EF4-FFF2-40B4-BE49-F238E27FC236}">
                <a16:creationId xmlns:a16="http://schemas.microsoft.com/office/drawing/2014/main" id="{A77D33AC-18F2-AC75-0CC9-9CDD60559994}"/>
              </a:ext>
            </a:extLst>
          </p:cNvPr>
          <p:cNvSpPr/>
          <p:nvPr/>
        </p:nvSpPr>
        <p:spPr>
          <a:xfrm>
            <a:off x="6859885" y="1178625"/>
            <a:ext cx="4816178" cy="1164784"/>
          </a:xfrm>
          <a:custGeom>
            <a:avLst/>
            <a:gdLst>
              <a:gd name="connsiteX0" fmla="*/ 3676031 w 3676030"/>
              <a:gd name="connsiteY0" fmla="*/ 518703 h 1037396"/>
              <a:gd name="connsiteX1" fmla="*/ 3676031 w 3676030"/>
              <a:gd name="connsiteY1" fmla="*/ 518703 h 1037396"/>
              <a:gd name="connsiteX2" fmla="*/ 3157337 w 3676030"/>
              <a:gd name="connsiteY2" fmla="*/ 1037396 h 1037396"/>
              <a:gd name="connsiteX3" fmla="*/ 86 w 3676030"/>
              <a:gd name="connsiteY3" fmla="*/ 1037396 h 1037396"/>
              <a:gd name="connsiteX4" fmla="*/ 21174 w 3676030"/>
              <a:gd name="connsiteY4" fmla="*/ 1025233 h 1037396"/>
              <a:gd name="connsiteX5" fmla="*/ 161392 w 3676030"/>
              <a:gd name="connsiteY5" fmla="*/ 782631 h 1037396"/>
              <a:gd name="connsiteX6" fmla="*/ 161392 w 3676030"/>
              <a:gd name="connsiteY6" fmla="*/ 254756 h 1037396"/>
              <a:gd name="connsiteX7" fmla="*/ 21346 w 3676030"/>
              <a:gd name="connsiteY7" fmla="*/ 12325 h 1037396"/>
              <a:gd name="connsiteX8" fmla="*/ 0 w 3676030"/>
              <a:gd name="connsiteY8" fmla="*/ 0 h 1037396"/>
              <a:gd name="connsiteX9" fmla="*/ 3157337 w 3676030"/>
              <a:gd name="connsiteY9" fmla="*/ 0 h 1037396"/>
              <a:gd name="connsiteX10" fmla="*/ 3676031 w 3676030"/>
              <a:gd name="connsiteY10" fmla="*/ 518703 h 10373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676030" h="1037396">
                <a:moveTo>
                  <a:pt x="3676031" y="518703"/>
                </a:moveTo>
                <a:lnTo>
                  <a:pt x="3676031" y="518703"/>
                </a:lnTo>
                <a:cubicBezTo>
                  <a:pt x="3676031" y="805167"/>
                  <a:pt x="3443802" y="1037396"/>
                  <a:pt x="3157337" y="1037396"/>
                </a:cubicBezTo>
                <a:lnTo>
                  <a:pt x="86" y="1037396"/>
                </a:lnTo>
                <a:lnTo>
                  <a:pt x="21174" y="1025233"/>
                </a:lnTo>
                <a:cubicBezTo>
                  <a:pt x="107652" y="975493"/>
                  <a:pt x="161392" y="882548"/>
                  <a:pt x="161392" y="782631"/>
                </a:cubicBezTo>
                <a:lnTo>
                  <a:pt x="161392" y="254756"/>
                </a:lnTo>
                <a:cubicBezTo>
                  <a:pt x="161392" y="154838"/>
                  <a:pt x="107652" y="61903"/>
                  <a:pt x="21346" y="12325"/>
                </a:cubicBezTo>
                <a:lnTo>
                  <a:pt x="0" y="0"/>
                </a:lnTo>
                <a:lnTo>
                  <a:pt x="3157337" y="0"/>
                </a:lnTo>
                <a:cubicBezTo>
                  <a:pt x="3443802" y="0"/>
                  <a:pt x="3676031" y="232229"/>
                  <a:pt x="3676031" y="518703"/>
                </a:cubicBezTo>
                <a:close/>
              </a:path>
            </a:pathLst>
          </a:custGeom>
          <a:solidFill>
            <a:schemeClr val="tx1"/>
          </a:solidFill>
          <a:ln w="9525" cap="flat">
            <a:noFill/>
            <a:prstDash val="solid"/>
            <a:miter/>
          </a:ln>
        </p:spPr>
        <p:txBody>
          <a:bodyPr rtlCol="0" anchor="ctr"/>
          <a:lstStyle/>
          <a:p>
            <a:endParaRPr lang="en-GB"/>
          </a:p>
        </p:txBody>
      </p:sp>
      <p:sp>
        <p:nvSpPr>
          <p:cNvPr id="8" name="Freeform: Shape 7">
            <a:extLst>
              <a:ext uri="{FF2B5EF4-FFF2-40B4-BE49-F238E27FC236}">
                <a16:creationId xmlns:a16="http://schemas.microsoft.com/office/drawing/2014/main" id="{0BF7C60E-D083-9D8F-C48F-0EA8D9EE0885}"/>
              </a:ext>
            </a:extLst>
          </p:cNvPr>
          <p:cNvSpPr/>
          <p:nvPr/>
        </p:nvSpPr>
        <p:spPr>
          <a:xfrm>
            <a:off x="5604988" y="1085972"/>
            <a:ext cx="1216716" cy="1350089"/>
          </a:xfrm>
          <a:custGeom>
            <a:avLst/>
            <a:gdLst>
              <a:gd name="connsiteX0" fmla="*/ 1083650 w 1083649"/>
              <a:gd name="connsiteY0" fmla="*/ 379366 h 1202435"/>
              <a:gd name="connsiteX1" fmla="*/ 1083650 w 1083649"/>
              <a:gd name="connsiteY1" fmla="*/ 823070 h 1202435"/>
              <a:gd name="connsiteX2" fmla="*/ 1004821 w 1083649"/>
              <a:gd name="connsiteY2" fmla="*/ 959458 h 1202435"/>
              <a:gd name="connsiteX3" fmla="*/ 620563 w 1083649"/>
              <a:gd name="connsiteY3" fmla="*/ 1181391 h 1202435"/>
              <a:gd name="connsiteX4" fmla="*/ 463086 w 1083649"/>
              <a:gd name="connsiteY4" fmla="*/ 1181391 h 1202435"/>
              <a:gd name="connsiteX5" fmla="*/ 78829 w 1083649"/>
              <a:gd name="connsiteY5" fmla="*/ 959458 h 1202435"/>
              <a:gd name="connsiteX6" fmla="*/ 0 w 1083649"/>
              <a:gd name="connsiteY6" fmla="*/ 823070 h 1202435"/>
              <a:gd name="connsiteX7" fmla="*/ 0 w 1083649"/>
              <a:gd name="connsiteY7" fmla="*/ 379366 h 1202435"/>
              <a:gd name="connsiteX8" fmla="*/ 78829 w 1083649"/>
              <a:gd name="connsiteY8" fmla="*/ 242978 h 1202435"/>
              <a:gd name="connsiteX9" fmla="*/ 463086 w 1083649"/>
              <a:gd name="connsiteY9" fmla="*/ 21046 h 1202435"/>
              <a:gd name="connsiteX10" fmla="*/ 620563 w 1083649"/>
              <a:gd name="connsiteY10" fmla="*/ 21046 h 1202435"/>
              <a:gd name="connsiteX11" fmla="*/ 1004821 w 1083649"/>
              <a:gd name="connsiteY11" fmla="*/ 242978 h 1202435"/>
              <a:gd name="connsiteX12" fmla="*/ 1083650 w 1083649"/>
              <a:gd name="connsiteY12" fmla="*/ 379366 h 1202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83649" h="1202435">
                <a:moveTo>
                  <a:pt x="1083650" y="379366"/>
                </a:moveTo>
                <a:lnTo>
                  <a:pt x="1083650" y="823070"/>
                </a:lnTo>
                <a:cubicBezTo>
                  <a:pt x="1083650" y="879362"/>
                  <a:pt x="1053637" y="931397"/>
                  <a:pt x="1004821" y="959458"/>
                </a:cubicBezTo>
                <a:lnTo>
                  <a:pt x="620563" y="1181391"/>
                </a:lnTo>
                <a:cubicBezTo>
                  <a:pt x="571843" y="1209451"/>
                  <a:pt x="511807" y="1209451"/>
                  <a:pt x="463086" y="1181391"/>
                </a:cubicBezTo>
                <a:lnTo>
                  <a:pt x="78829" y="959458"/>
                </a:lnTo>
                <a:cubicBezTo>
                  <a:pt x="30023" y="931397"/>
                  <a:pt x="0" y="879353"/>
                  <a:pt x="0" y="823070"/>
                </a:cubicBezTo>
                <a:lnTo>
                  <a:pt x="0" y="379366"/>
                </a:lnTo>
                <a:cubicBezTo>
                  <a:pt x="0" y="323074"/>
                  <a:pt x="30013" y="271039"/>
                  <a:pt x="78829" y="242978"/>
                </a:cubicBezTo>
                <a:lnTo>
                  <a:pt x="463086" y="21046"/>
                </a:lnTo>
                <a:cubicBezTo>
                  <a:pt x="511807" y="-7015"/>
                  <a:pt x="571843" y="-7015"/>
                  <a:pt x="620563" y="21046"/>
                </a:cubicBezTo>
                <a:lnTo>
                  <a:pt x="1004821" y="242978"/>
                </a:lnTo>
                <a:cubicBezTo>
                  <a:pt x="1053627" y="271039"/>
                  <a:pt x="1083650" y="323083"/>
                  <a:pt x="1083650" y="379366"/>
                </a:cubicBezTo>
                <a:close/>
              </a:path>
            </a:pathLst>
          </a:custGeom>
          <a:gradFill>
            <a:gsLst>
              <a:gs pos="0">
                <a:schemeClr val="bg1"/>
              </a:gs>
              <a:gs pos="99760">
                <a:schemeClr val="bg1"/>
              </a:gs>
            </a:gsLst>
            <a:lin ang="0" scaled="1"/>
          </a:gradFill>
          <a:ln w="9525" cap="flat">
            <a:noFill/>
            <a:prstDash val="solid"/>
            <a:miter/>
          </a:ln>
        </p:spPr>
        <p:txBody>
          <a:bodyPr rtlCol="0" anchor="ctr"/>
          <a:lstStyle/>
          <a:p>
            <a:endParaRPr lang="en-GB"/>
          </a:p>
        </p:txBody>
      </p:sp>
      <p:sp>
        <p:nvSpPr>
          <p:cNvPr id="9" name="Freeform: Shape 8">
            <a:extLst>
              <a:ext uri="{FF2B5EF4-FFF2-40B4-BE49-F238E27FC236}">
                <a16:creationId xmlns:a16="http://schemas.microsoft.com/office/drawing/2014/main" id="{99BDF72D-AEDD-2B3E-2ECC-9F3C19C9E4BB}"/>
              </a:ext>
            </a:extLst>
          </p:cNvPr>
          <p:cNvSpPr/>
          <p:nvPr/>
        </p:nvSpPr>
        <p:spPr>
          <a:xfrm>
            <a:off x="5442857" y="911305"/>
            <a:ext cx="1540967" cy="1699425"/>
          </a:xfrm>
          <a:custGeom>
            <a:avLst/>
            <a:gdLst>
              <a:gd name="connsiteX0" fmla="*/ 686200 w 1372438"/>
              <a:gd name="connsiteY0" fmla="*/ 1513567 h 1513566"/>
              <a:gd name="connsiteX1" fmla="*/ 571786 w 1372438"/>
              <a:gd name="connsiteY1" fmla="*/ 1483077 h 1513566"/>
              <a:gd name="connsiteX2" fmla="*/ 114567 w 1372438"/>
              <a:gd name="connsiteY2" fmla="*/ 1219006 h 1513566"/>
              <a:gd name="connsiteX3" fmla="*/ 0 w 1372438"/>
              <a:gd name="connsiteY3" fmla="*/ 1020724 h 1513566"/>
              <a:gd name="connsiteX4" fmla="*/ 0 w 1372438"/>
              <a:gd name="connsiteY4" fmla="*/ 492839 h 1513566"/>
              <a:gd name="connsiteX5" fmla="*/ 114643 w 1372438"/>
              <a:gd name="connsiteY5" fmla="*/ 294519 h 1513566"/>
              <a:gd name="connsiteX6" fmla="*/ 571748 w 1372438"/>
              <a:gd name="connsiteY6" fmla="*/ 30515 h 1513566"/>
              <a:gd name="connsiteX7" fmla="*/ 800653 w 1372438"/>
              <a:gd name="connsiteY7" fmla="*/ 30486 h 1513566"/>
              <a:gd name="connsiteX8" fmla="*/ 1257872 w 1372438"/>
              <a:gd name="connsiteY8" fmla="*/ 294557 h 1513566"/>
              <a:gd name="connsiteX9" fmla="*/ 1372438 w 1372438"/>
              <a:gd name="connsiteY9" fmla="*/ 492839 h 1513566"/>
              <a:gd name="connsiteX10" fmla="*/ 1372438 w 1372438"/>
              <a:gd name="connsiteY10" fmla="*/ 1020724 h 1513566"/>
              <a:gd name="connsiteX11" fmla="*/ 1257795 w 1372438"/>
              <a:gd name="connsiteY11" fmla="*/ 1219044 h 1513566"/>
              <a:gd name="connsiteX12" fmla="*/ 800691 w 1372438"/>
              <a:gd name="connsiteY12" fmla="*/ 1483048 h 1513566"/>
              <a:gd name="connsiteX13" fmla="*/ 686200 w 1372438"/>
              <a:gd name="connsiteY13" fmla="*/ 1513567 h 1513566"/>
              <a:gd name="connsiteX14" fmla="*/ 686238 w 1372438"/>
              <a:gd name="connsiteY14" fmla="*/ 83131 h 1513566"/>
              <a:gd name="connsiteX15" fmla="*/ 613296 w 1372438"/>
              <a:gd name="connsiteY15" fmla="*/ 102562 h 1513566"/>
              <a:gd name="connsiteX16" fmla="*/ 156172 w 1372438"/>
              <a:gd name="connsiteY16" fmla="*/ 366576 h 1513566"/>
              <a:gd name="connsiteX17" fmla="*/ 83172 w 1372438"/>
              <a:gd name="connsiteY17" fmla="*/ 492839 h 1513566"/>
              <a:gd name="connsiteX18" fmla="*/ 83172 w 1372438"/>
              <a:gd name="connsiteY18" fmla="*/ 1020724 h 1513566"/>
              <a:gd name="connsiteX19" fmla="*/ 156096 w 1372438"/>
              <a:gd name="connsiteY19" fmla="*/ 1146940 h 1513566"/>
              <a:gd name="connsiteX20" fmla="*/ 613343 w 1372438"/>
              <a:gd name="connsiteY20" fmla="*/ 1411030 h 1513566"/>
              <a:gd name="connsiteX21" fmla="*/ 759143 w 1372438"/>
              <a:gd name="connsiteY21" fmla="*/ 1411001 h 1513566"/>
              <a:gd name="connsiteX22" fmla="*/ 1216266 w 1372438"/>
              <a:gd name="connsiteY22" fmla="*/ 1146978 h 1513566"/>
              <a:gd name="connsiteX23" fmla="*/ 1289266 w 1372438"/>
              <a:gd name="connsiteY23" fmla="*/ 1020714 h 1513566"/>
              <a:gd name="connsiteX24" fmla="*/ 1289266 w 1372438"/>
              <a:gd name="connsiteY24" fmla="*/ 492839 h 1513566"/>
              <a:gd name="connsiteX25" fmla="*/ 1216343 w 1372438"/>
              <a:gd name="connsiteY25" fmla="*/ 366623 h 1513566"/>
              <a:gd name="connsiteX26" fmla="*/ 759095 w 1372438"/>
              <a:gd name="connsiteY26" fmla="*/ 102533 h 1513566"/>
              <a:gd name="connsiteX27" fmla="*/ 686238 w 1372438"/>
              <a:gd name="connsiteY27" fmla="*/ 83131 h 15135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372438" h="1513566">
                <a:moveTo>
                  <a:pt x="686200" y="1513567"/>
                </a:moveTo>
                <a:cubicBezTo>
                  <a:pt x="646633" y="1513567"/>
                  <a:pt x="607066" y="1503403"/>
                  <a:pt x="571786" y="1483077"/>
                </a:cubicBezTo>
                <a:lnTo>
                  <a:pt x="114567" y="1219006"/>
                </a:lnTo>
                <a:cubicBezTo>
                  <a:pt x="43929" y="1178391"/>
                  <a:pt x="0" y="1102391"/>
                  <a:pt x="0" y="1020724"/>
                </a:cubicBezTo>
                <a:lnTo>
                  <a:pt x="0" y="492839"/>
                </a:lnTo>
                <a:cubicBezTo>
                  <a:pt x="0" y="411162"/>
                  <a:pt x="43929" y="335172"/>
                  <a:pt x="114643" y="294519"/>
                </a:cubicBezTo>
                <a:lnTo>
                  <a:pt x="571748" y="30515"/>
                </a:lnTo>
                <a:cubicBezTo>
                  <a:pt x="642385" y="-10167"/>
                  <a:pt x="730072" y="-10167"/>
                  <a:pt x="800653" y="30486"/>
                </a:cubicBezTo>
                <a:lnTo>
                  <a:pt x="1257872" y="294557"/>
                </a:lnTo>
                <a:cubicBezTo>
                  <a:pt x="1328509" y="335172"/>
                  <a:pt x="1372438" y="411162"/>
                  <a:pt x="1372438" y="492839"/>
                </a:cubicBezTo>
                <a:lnTo>
                  <a:pt x="1372438" y="1020724"/>
                </a:lnTo>
                <a:cubicBezTo>
                  <a:pt x="1372438" y="1102391"/>
                  <a:pt x="1328509" y="1178391"/>
                  <a:pt x="1257795" y="1219044"/>
                </a:cubicBezTo>
                <a:lnTo>
                  <a:pt x="800691" y="1483048"/>
                </a:lnTo>
                <a:cubicBezTo>
                  <a:pt x="765372" y="1503403"/>
                  <a:pt x="725786" y="1513567"/>
                  <a:pt x="686200" y="1513567"/>
                </a:cubicBezTo>
                <a:close/>
                <a:moveTo>
                  <a:pt x="686238" y="83131"/>
                </a:moveTo>
                <a:cubicBezTo>
                  <a:pt x="661016" y="83131"/>
                  <a:pt x="635794" y="89608"/>
                  <a:pt x="613296" y="102562"/>
                </a:cubicBezTo>
                <a:lnTo>
                  <a:pt x="156172" y="366576"/>
                </a:lnTo>
                <a:cubicBezTo>
                  <a:pt x="111119" y="392474"/>
                  <a:pt x="83172" y="440842"/>
                  <a:pt x="83172" y="492839"/>
                </a:cubicBezTo>
                <a:lnTo>
                  <a:pt x="83172" y="1020724"/>
                </a:lnTo>
                <a:cubicBezTo>
                  <a:pt x="83172" y="1072712"/>
                  <a:pt x="111109" y="1121079"/>
                  <a:pt x="156096" y="1146940"/>
                </a:cubicBezTo>
                <a:lnTo>
                  <a:pt x="613343" y="1411030"/>
                </a:lnTo>
                <a:cubicBezTo>
                  <a:pt x="658282" y="1436909"/>
                  <a:pt x="714165" y="1436909"/>
                  <a:pt x="759143" y="1411001"/>
                </a:cubicBezTo>
                <a:lnTo>
                  <a:pt x="1216266" y="1146978"/>
                </a:lnTo>
                <a:cubicBezTo>
                  <a:pt x="1261320" y="1121079"/>
                  <a:pt x="1289266" y="1072712"/>
                  <a:pt x="1289266" y="1020714"/>
                </a:cubicBezTo>
                <a:lnTo>
                  <a:pt x="1289266" y="492839"/>
                </a:lnTo>
                <a:cubicBezTo>
                  <a:pt x="1289266" y="440842"/>
                  <a:pt x="1261329" y="392484"/>
                  <a:pt x="1216343" y="366623"/>
                </a:cubicBezTo>
                <a:lnTo>
                  <a:pt x="759095" y="102533"/>
                </a:lnTo>
                <a:cubicBezTo>
                  <a:pt x="736635" y="89598"/>
                  <a:pt x="711441" y="83131"/>
                  <a:pt x="686238" y="83131"/>
                </a:cubicBezTo>
                <a:close/>
              </a:path>
            </a:pathLst>
          </a:custGeom>
          <a:solidFill>
            <a:srgbClr val="FFC000"/>
          </a:solidFill>
          <a:ln w="9525" cap="flat">
            <a:noFill/>
            <a:prstDash val="solid"/>
            <a:miter/>
          </a:ln>
        </p:spPr>
        <p:txBody>
          <a:bodyPr rtlCol="0" anchor="ctr"/>
          <a:lstStyle/>
          <a:p>
            <a:endParaRPr lang="en-GB"/>
          </a:p>
        </p:txBody>
      </p:sp>
      <p:sp>
        <p:nvSpPr>
          <p:cNvPr id="10" name="TextBox 9">
            <a:extLst>
              <a:ext uri="{FF2B5EF4-FFF2-40B4-BE49-F238E27FC236}">
                <a16:creationId xmlns:a16="http://schemas.microsoft.com/office/drawing/2014/main" id="{A1D9CBE2-8CD0-3065-2689-FA0C303861D7}"/>
              </a:ext>
            </a:extLst>
          </p:cNvPr>
          <p:cNvSpPr txBox="1"/>
          <p:nvPr/>
        </p:nvSpPr>
        <p:spPr>
          <a:xfrm>
            <a:off x="5788164" y="1462518"/>
            <a:ext cx="761747" cy="715581"/>
          </a:xfrm>
          <a:prstGeom prst="rect">
            <a:avLst/>
          </a:prstGeom>
          <a:noFill/>
        </p:spPr>
        <p:txBody>
          <a:bodyPr wrap="none" rtlCol="0">
            <a:spAutoFit/>
          </a:bodyPr>
          <a:lstStyle/>
          <a:p>
            <a:pPr algn="l"/>
            <a:r>
              <a:rPr lang="en-GB" sz="4050" spc="0" baseline="0" dirty="0">
                <a:ln/>
                <a:latin typeface="Arial"/>
                <a:cs typeface="Arial"/>
                <a:sym typeface="Arial"/>
                <a:rtl val="0"/>
              </a:rPr>
              <a:t>01</a:t>
            </a:r>
          </a:p>
        </p:txBody>
      </p:sp>
      <p:sp>
        <p:nvSpPr>
          <p:cNvPr id="11" name="TextBox 10">
            <a:extLst>
              <a:ext uri="{FF2B5EF4-FFF2-40B4-BE49-F238E27FC236}">
                <a16:creationId xmlns:a16="http://schemas.microsoft.com/office/drawing/2014/main" id="{B5FEC466-A416-D9F0-A8DC-361A63A8B7FF}"/>
              </a:ext>
            </a:extLst>
          </p:cNvPr>
          <p:cNvSpPr txBox="1"/>
          <p:nvPr/>
        </p:nvSpPr>
        <p:spPr>
          <a:xfrm>
            <a:off x="7167000" y="1360773"/>
            <a:ext cx="3414961" cy="923330"/>
          </a:xfrm>
          <a:prstGeom prst="rect">
            <a:avLst/>
          </a:prstGeom>
          <a:noFill/>
        </p:spPr>
        <p:txBody>
          <a:bodyPr wrap="square" rtlCol="0">
            <a:spAutoFit/>
          </a:bodyPr>
          <a:lstStyle/>
          <a:p>
            <a:pPr algn="l"/>
            <a:r>
              <a:rPr lang="en-GB" b="1" spc="0" baseline="0" dirty="0">
                <a:ln/>
                <a:solidFill>
                  <a:schemeClr val="bg1"/>
                </a:solidFill>
                <a:latin typeface="Didact Gothic" panose="00000500000000000000" pitchFamily="2" charset="0"/>
                <a:cs typeface="Arial"/>
                <a:sym typeface="Arial"/>
                <a:rtl val="0"/>
              </a:rPr>
              <a:t>Combat tax evasion in the rapidly growing Crypto-Asset market</a:t>
            </a:r>
          </a:p>
        </p:txBody>
      </p:sp>
      <p:sp>
        <p:nvSpPr>
          <p:cNvPr id="12" name="TextBox 11">
            <a:extLst>
              <a:ext uri="{FF2B5EF4-FFF2-40B4-BE49-F238E27FC236}">
                <a16:creationId xmlns:a16="http://schemas.microsoft.com/office/drawing/2014/main" id="{C1D04733-61DD-11CD-9B31-5694B8F49B27}"/>
              </a:ext>
            </a:extLst>
          </p:cNvPr>
          <p:cNvSpPr txBox="1"/>
          <p:nvPr/>
        </p:nvSpPr>
        <p:spPr>
          <a:xfrm>
            <a:off x="5928196" y="1360605"/>
            <a:ext cx="184731" cy="253916"/>
          </a:xfrm>
          <a:prstGeom prst="rect">
            <a:avLst/>
          </a:prstGeom>
          <a:noFill/>
        </p:spPr>
        <p:txBody>
          <a:bodyPr wrap="none" rtlCol="0">
            <a:spAutoFit/>
          </a:bodyPr>
          <a:lstStyle/>
          <a:p>
            <a:pPr algn="l"/>
            <a:endParaRPr lang="en-GB" sz="1050" spc="0" baseline="0" dirty="0">
              <a:ln/>
              <a:solidFill>
                <a:srgbClr val="FFFFFF"/>
              </a:solidFill>
              <a:latin typeface="Arial"/>
              <a:cs typeface="Arial"/>
              <a:sym typeface="Arial"/>
              <a:rtl val="0"/>
            </a:endParaRPr>
          </a:p>
        </p:txBody>
      </p:sp>
      <p:sp>
        <p:nvSpPr>
          <p:cNvPr id="13" name="Freeform: Shape 12">
            <a:extLst>
              <a:ext uri="{FF2B5EF4-FFF2-40B4-BE49-F238E27FC236}">
                <a16:creationId xmlns:a16="http://schemas.microsoft.com/office/drawing/2014/main" id="{B7AF1281-B3D0-E0AA-8C33-51B2376A09E4}"/>
              </a:ext>
            </a:extLst>
          </p:cNvPr>
          <p:cNvSpPr/>
          <p:nvPr/>
        </p:nvSpPr>
        <p:spPr>
          <a:xfrm>
            <a:off x="7271937" y="1738102"/>
            <a:ext cx="2365288" cy="376771"/>
          </a:xfrm>
          <a:custGeom>
            <a:avLst/>
            <a:gdLst>
              <a:gd name="connsiteX0" fmla="*/ 0 w 2106606"/>
              <a:gd name="connsiteY0" fmla="*/ 0 h 335565"/>
              <a:gd name="connsiteX1" fmla="*/ 2106606 w 2106606"/>
              <a:gd name="connsiteY1" fmla="*/ 0 h 335565"/>
              <a:gd name="connsiteX2" fmla="*/ 2106606 w 2106606"/>
              <a:gd name="connsiteY2" fmla="*/ 335566 h 335565"/>
              <a:gd name="connsiteX3" fmla="*/ 0 w 2106606"/>
              <a:gd name="connsiteY3" fmla="*/ 335566 h 335565"/>
            </a:gdLst>
            <a:ahLst/>
            <a:cxnLst>
              <a:cxn ang="0">
                <a:pos x="connsiteX0" y="connsiteY0"/>
              </a:cxn>
              <a:cxn ang="0">
                <a:pos x="connsiteX1" y="connsiteY1"/>
              </a:cxn>
              <a:cxn ang="0">
                <a:pos x="connsiteX2" y="connsiteY2"/>
              </a:cxn>
              <a:cxn ang="0">
                <a:pos x="connsiteX3" y="connsiteY3"/>
              </a:cxn>
            </a:cxnLst>
            <a:rect l="l" t="t" r="r" b="b"/>
            <a:pathLst>
              <a:path w="2106606" h="335565">
                <a:moveTo>
                  <a:pt x="0" y="0"/>
                </a:moveTo>
                <a:lnTo>
                  <a:pt x="2106606" y="0"/>
                </a:lnTo>
                <a:lnTo>
                  <a:pt x="2106606" y="335566"/>
                </a:lnTo>
                <a:lnTo>
                  <a:pt x="0" y="335566"/>
                </a:lnTo>
                <a:close/>
              </a:path>
            </a:pathLst>
          </a:custGeom>
          <a:noFill/>
          <a:ln w="9525" cap="flat">
            <a:noFill/>
            <a:prstDash val="solid"/>
            <a:miter/>
          </a:ln>
        </p:spPr>
        <p:txBody>
          <a:bodyPr rtlCol="0" anchor="ctr"/>
          <a:lstStyle/>
          <a:p>
            <a:endParaRPr lang="en-GB"/>
          </a:p>
        </p:txBody>
      </p:sp>
      <p:grpSp>
        <p:nvGrpSpPr>
          <p:cNvPr id="14" name="Graphic 161">
            <a:extLst>
              <a:ext uri="{FF2B5EF4-FFF2-40B4-BE49-F238E27FC236}">
                <a16:creationId xmlns:a16="http://schemas.microsoft.com/office/drawing/2014/main" id="{F4E4E115-9D4E-531C-4066-EBC82473C160}"/>
              </a:ext>
            </a:extLst>
          </p:cNvPr>
          <p:cNvGrpSpPr/>
          <p:nvPr/>
        </p:nvGrpSpPr>
        <p:grpSpPr>
          <a:xfrm>
            <a:off x="11029068" y="1546939"/>
            <a:ext cx="421811" cy="421784"/>
            <a:chOff x="7833137" y="1566872"/>
            <a:chExt cx="375679" cy="375655"/>
          </a:xfrm>
          <a:solidFill>
            <a:srgbClr val="FFC000"/>
          </a:solidFill>
        </p:grpSpPr>
        <p:sp>
          <p:nvSpPr>
            <p:cNvPr id="15" name="Freeform: Shape 14">
              <a:extLst>
                <a:ext uri="{FF2B5EF4-FFF2-40B4-BE49-F238E27FC236}">
                  <a16:creationId xmlns:a16="http://schemas.microsoft.com/office/drawing/2014/main" id="{C3665CB3-6A0B-6392-B446-7B1A513BB5E5}"/>
                </a:ext>
              </a:extLst>
            </p:cNvPr>
            <p:cNvSpPr/>
            <p:nvPr/>
          </p:nvSpPr>
          <p:spPr>
            <a:xfrm>
              <a:off x="8021184" y="1586465"/>
              <a:ext cx="168203" cy="168070"/>
            </a:xfrm>
            <a:custGeom>
              <a:avLst/>
              <a:gdLst>
                <a:gd name="connsiteX0" fmla="*/ 2056 w 168203"/>
                <a:gd name="connsiteY0" fmla="*/ 166078 h 168070"/>
                <a:gd name="connsiteX1" fmla="*/ 11991 w 168203"/>
                <a:gd name="connsiteY1" fmla="*/ 166078 h 168070"/>
                <a:gd name="connsiteX2" fmla="*/ 166191 w 168203"/>
                <a:gd name="connsiteY2" fmla="*/ 11858 h 168070"/>
                <a:gd name="connsiteX3" fmla="*/ 166057 w 168203"/>
                <a:gd name="connsiteY3" fmla="*/ 1809 h 168070"/>
                <a:gd name="connsiteX4" fmla="*/ 164695 w 168203"/>
                <a:gd name="connsiteY4" fmla="*/ 771 h 168070"/>
                <a:gd name="connsiteX5" fmla="*/ 155713 w 168203"/>
                <a:gd name="connsiteY5" fmla="*/ 2467 h 168070"/>
                <a:gd name="connsiteX6" fmla="*/ 2066 w 168203"/>
                <a:gd name="connsiteY6" fmla="*/ 156143 h 168070"/>
                <a:gd name="connsiteX7" fmla="*/ 2056 w 168203"/>
                <a:gd name="connsiteY7" fmla="*/ 166078 h 1680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68203" h="168070">
                  <a:moveTo>
                    <a:pt x="2056" y="166078"/>
                  </a:moveTo>
                  <a:cubicBezTo>
                    <a:pt x="4838" y="168735"/>
                    <a:pt x="9210" y="168735"/>
                    <a:pt x="11991" y="166078"/>
                  </a:cubicBezTo>
                  <a:lnTo>
                    <a:pt x="166191" y="11858"/>
                  </a:lnTo>
                  <a:cubicBezTo>
                    <a:pt x="168925" y="9048"/>
                    <a:pt x="168868" y="4553"/>
                    <a:pt x="166057" y="1809"/>
                  </a:cubicBezTo>
                  <a:cubicBezTo>
                    <a:pt x="165648" y="1409"/>
                    <a:pt x="165191" y="1057"/>
                    <a:pt x="164695" y="771"/>
                  </a:cubicBezTo>
                  <a:cubicBezTo>
                    <a:pt x="161657" y="-705"/>
                    <a:pt x="158009" y="-19"/>
                    <a:pt x="155713" y="2467"/>
                  </a:cubicBezTo>
                  <a:lnTo>
                    <a:pt x="2066" y="156143"/>
                  </a:lnTo>
                  <a:cubicBezTo>
                    <a:pt x="-687" y="158886"/>
                    <a:pt x="-687" y="163334"/>
                    <a:pt x="2056" y="166078"/>
                  </a:cubicBezTo>
                  <a:close/>
                </a:path>
              </a:pathLst>
            </a:custGeom>
            <a:grpFill/>
            <a:ln w="9525" cap="flat">
              <a:noFill/>
              <a:prstDash val="solid"/>
              <a:miter/>
            </a:ln>
          </p:spPr>
          <p:txBody>
            <a:bodyPr rtlCol="0" anchor="ctr"/>
            <a:lstStyle/>
            <a:p>
              <a:endParaRPr lang="en-GB"/>
            </a:p>
          </p:txBody>
        </p:sp>
        <p:sp>
          <p:nvSpPr>
            <p:cNvPr id="16" name="Freeform: Shape 15">
              <a:extLst>
                <a:ext uri="{FF2B5EF4-FFF2-40B4-BE49-F238E27FC236}">
                  <a16:creationId xmlns:a16="http://schemas.microsoft.com/office/drawing/2014/main" id="{F33C394E-96C2-EE9C-814D-9AC92E956458}"/>
                </a:ext>
              </a:extLst>
            </p:cNvPr>
            <p:cNvSpPr/>
            <p:nvPr/>
          </p:nvSpPr>
          <p:spPr>
            <a:xfrm>
              <a:off x="7833137" y="1566872"/>
              <a:ext cx="375618" cy="375655"/>
            </a:xfrm>
            <a:custGeom>
              <a:avLst/>
              <a:gdLst>
                <a:gd name="connsiteX0" fmla="*/ 350448 w 375618"/>
                <a:gd name="connsiteY0" fmla="*/ 103956 h 375655"/>
                <a:gd name="connsiteX1" fmla="*/ 343952 w 375618"/>
                <a:gd name="connsiteY1" fmla="*/ 102898 h 375655"/>
                <a:gd name="connsiteX2" fmla="*/ 312281 w 375618"/>
                <a:gd name="connsiteY2" fmla="*/ 92373 h 375655"/>
                <a:gd name="connsiteX3" fmla="*/ 305575 w 375618"/>
                <a:gd name="connsiteY3" fmla="*/ 99079 h 375655"/>
                <a:gd name="connsiteX4" fmla="*/ 276667 w 375618"/>
                <a:gd name="connsiteY4" fmla="*/ 306267 h 375655"/>
                <a:gd name="connsiteX5" fmla="*/ 69479 w 375618"/>
                <a:gd name="connsiteY5" fmla="*/ 277358 h 375655"/>
                <a:gd name="connsiteX6" fmla="*/ 98388 w 375618"/>
                <a:gd name="connsiteY6" fmla="*/ 70170 h 375655"/>
                <a:gd name="connsiteX7" fmla="*/ 276686 w 375618"/>
                <a:gd name="connsiteY7" fmla="*/ 70189 h 375655"/>
                <a:gd name="connsiteX8" fmla="*/ 283392 w 375618"/>
                <a:gd name="connsiteY8" fmla="*/ 63484 h 375655"/>
                <a:gd name="connsiteX9" fmla="*/ 272838 w 375618"/>
                <a:gd name="connsiteY9" fmla="*/ 31813 h 375655"/>
                <a:gd name="connsiteX10" fmla="*/ 272466 w 375618"/>
                <a:gd name="connsiteY10" fmla="*/ 20193 h 375655"/>
                <a:gd name="connsiteX11" fmla="*/ 20197 w 375618"/>
                <a:gd name="connsiteY11" fmla="*/ 103194 h 375655"/>
                <a:gd name="connsiteX12" fmla="*/ 103198 w 375618"/>
                <a:gd name="connsiteY12" fmla="*/ 355463 h 375655"/>
                <a:gd name="connsiteX13" fmla="*/ 355467 w 375618"/>
                <a:gd name="connsiteY13" fmla="*/ 272462 h 375655"/>
                <a:gd name="connsiteX14" fmla="*/ 355515 w 375618"/>
                <a:gd name="connsiteY14" fmla="*/ 103289 h 375655"/>
                <a:gd name="connsiteX15" fmla="*/ 350448 w 375618"/>
                <a:gd name="connsiteY15" fmla="*/ 103956 h 3756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75618" h="375655">
                  <a:moveTo>
                    <a:pt x="350448" y="103956"/>
                  </a:moveTo>
                  <a:cubicBezTo>
                    <a:pt x="348238" y="103956"/>
                    <a:pt x="346047" y="103594"/>
                    <a:pt x="343952" y="102898"/>
                  </a:cubicBezTo>
                  <a:lnTo>
                    <a:pt x="312281" y="92373"/>
                  </a:lnTo>
                  <a:lnTo>
                    <a:pt x="305575" y="99079"/>
                  </a:lnTo>
                  <a:cubicBezTo>
                    <a:pt x="354800" y="164277"/>
                    <a:pt x="341866" y="257032"/>
                    <a:pt x="276667" y="306267"/>
                  </a:cubicBezTo>
                  <a:cubicBezTo>
                    <a:pt x="211468" y="355492"/>
                    <a:pt x="118714" y="342557"/>
                    <a:pt x="69479" y="277358"/>
                  </a:cubicBezTo>
                  <a:cubicBezTo>
                    <a:pt x="20254" y="212160"/>
                    <a:pt x="33189" y="119405"/>
                    <a:pt x="98388" y="70170"/>
                  </a:cubicBezTo>
                  <a:cubicBezTo>
                    <a:pt x="151147" y="30327"/>
                    <a:pt x="223937" y="30337"/>
                    <a:pt x="276686" y="70189"/>
                  </a:cubicBezTo>
                  <a:lnTo>
                    <a:pt x="283392" y="63484"/>
                  </a:lnTo>
                  <a:lnTo>
                    <a:pt x="272838" y="31813"/>
                  </a:lnTo>
                  <a:cubicBezTo>
                    <a:pt x="271590" y="28060"/>
                    <a:pt x="271457" y="24022"/>
                    <a:pt x="272466" y="20193"/>
                  </a:cubicBezTo>
                  <a:cubicBezTo>
                    <a:pt x="179883" y="-26547"/>
                    <a:pt x="66946" y="10610"/>
                    <a:pt x="20197" y="103194"/>
                  </a:cubicBezTo>
                  <a:cubicBezTo>
                    <a:pt x="-26552" y="195777"/>
                    <a:pt x="10615" y="308714"/>
                    <a:pt x="103198" y="355463"/>
                  </a:cubicBezTo>
                  <a:cubicBezTo>
                    <a:pt x="195781" y="402202"/>
                    <a:pt x="308719" y="365045"/>
                    <a:pt x="355467" y="272462"/>
                  </a:cubicBezTo>
                  <a:cubicBezTo>
                    <a:pt x="382318" y="219275"/>
                    <a:pt x="382338" y="156495"/>
                    <a:pt x="355515" y="103289"/>
                  </a:cubicBezTo>
                  <a:cubicBezTo>
                    <a:pt x="353867" y="103727"/>
                    <a:pt x="352162" y="103956"/>
                    <a:pt x="350448" y="103956"/>
                  </a:cubicBezTo>
                  <a:close/>
                </a:path>
              </a:pathLst>
            </a:custGeom>
            <a:grpFill/>
            <a:ln w="9525"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A48E582C-0E42-A7E4-A027-45294C6EBE0A}"/>
                </a:ext>
              </a:extLst>
            </p:cNvPr>
            <p:cNvSpPr/>
            <p:nvPr/>
          </p:nvSpPr>
          <p:spPr>
            <a:xfrm>
              <a:off x="8118335" y="1567031"/>
              <a:ext cx="44912" cy="52742"/>
            </a:xfrm>
            <a:custGeom>
              <a:avLst/>
              <a:gdLst>
                <a:gd name="connsiteX0" fmla="*/ 44913 w 44912"/>
                <a:gd name="connsiteY0" fmla="*/ 16643 h 52742"/>
                <a:gd name="connsiteX1" fmla="*/ 30235 w 44912"/>
                <a:gd name="connsiteY1" fmla="*/ 1993 h 52742"/>
                <a:gd name="connsiteX2" fmla="*/ 20310 w 44912"/>
                <a:gd name="connsiteY2" fmla="*/ 1993 h 52742"/>
                <a:gd name="connsiteX3" fmla="*/ 2060 w 44912"/>
                <a:gd name="connsiteY3" fmla="*/ 20243 h 52742"/>
                <a:gd name="connsiteX4" fmla="*/ 365 w 44912"/>
                <a:gd name="connsiteY4" fmla="*/ 27415 h 52742"/>
                <a:gd name="connsiteX5" fmla="*/ 8794 w 44912"/>
                <a:gd name="connsiteY5" fmla="*/ 52742 h 52742"/>
                <a:gd name="connsiteX6" fmla="*/ 44913 w 44912"/>
                <a:gd name="connsiteY6" fmla="*/ 16643 h 527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912" h="52742">
                  <a:moveTo>
                    <a:pt x="44913" y="16643"/>
                  </a:moveTo>
                  <a:lnTo>
                    <a:pt x="30235" y="1993"/>
                  </a:lnTo>
                  <a:cubicBezTo>
                    <a:pt x="27463" y="-664"/>
                    <a:pt x="23082" y="-664"/>
                    <a:pt x="20310" y="1993"/>
                  </a:cubicBezTo>
                  <a:lnTo>
                    <a:pt x="2060" y="20243"/>
                  </a:lnTo>
                  <a:cubicBezTo>
                    <a:pt x="174" y="22119"/>
                    <a:pt x="-483" y="24891"/>
                    <a:pt x="365" y="27415"/>
                  </a:cubicBezTo>
                  <a:lnTo>
                    <a:pt x="8794" y="52742"/>
                  </a:lnTo>
                  <a:lnTo>
                    <a:pt x="44913" y="16643"/>
                  </a:lnTo>
                  <a:close/>
                </a:path>
              </a:pathLst>
            </a:custGeom>
            <a:grpFill/>
            <a:ln w="9525" cap="flat">
              <a:noFill/>
              <a:prstDash val="solid"/>
              <a:miter/>
            </a:ln>
          </p:spPr>
          <p:txBody>
            <a:bodyPr rtlCol="0" anchor="ctr"/>
            <a:lstStyle/>
            <a:p>
              <a:endParaRPr lang="en-GB"/>
            </a:p>
          </p:txBody>
        </p:sp>
        <p:sp>
          <p:nvSpPr>
            <p:cNvPr id="18" name="Freeform: Shape 17">
              <a:extLst>
                <a:ext uri="{FF2B5EF4-FFF2-40B4-BE49-F238E27FC236}">
                  <a16:creationId xmlns:a16="http://schemas.microsoft.com/office/drawing/2014/main" id="{F51A48DB-AB7E-31A8-3CA7-D3738E372AFB}"/>
                </a:ext>
              </a:extLst>
            </p:cNvPr>
            <p:cNvSpPr/>
            <p:nvPr/>
          </p:nvSpPr>
          <p:spPr>
            <a:xfrm>
              <a:off x="8156019" y="1612534"/>
              <a:ext cx="52796" cy="44917"/>
            </a:xfrm>
            <a:custGeom>
              <a:avLst/>
              <a:gdLst>
                <a:gd name="connsiteX0" fmla="*/ 25317 w 52796"/>
                <a:gd name="connsiteY0" fmla="*/ 44548 h 44917"/>
                <a:gd name="connsiteX1" fmla="*/ 32489 w 52796"/>
                <a:gd name="connsiteY1" fmla="*/ 42891 h 44917"/>
                <a:gd name="connsiteX2" fmla="*/ 50739 w 52796"/>
                <a:gd name="connsiteY2" fmla="*/ 24641 h 44917"/>
                <a:gd name="connsiteX3" fmla="*/ 50739 w 52796"/>
                <a:gd name="connsiteY3" fmla="*/ 14716 h 44917"/>
                <a:gd name="connsiteX4" fmla="*/ 50739 w 52796"/>
                <a:gd name="connsiteY4" fmla="*/ 14716 h 44917"/>
                <a:gd name="connsiteX5" fmla="*/ 36090 w 52796"/>
                <a:gd name="connsiteY5" fmla="*/ 0 h 44917"/>
                <a:gd name="connsiteX6" fmla="*/ 0 w 52796"/>
                <a:gd name="connsiteY6" fmla="*/ 36090 h 44917"/>
                <a:gd name="connsiteX7" fmla="*/ 25317 w 52796"/>
                <a:gd name="connsiteY7" fmla="*/ 44548 h 449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2796" h="44917">
                  <a:moveTo>
                    <a:pt x="25317" y="44548"/>
                  </a:moveTo>
                  <a:cubicBezTo>
                    <a:pt x="27832" y="45396"/>
                    <a:pt x="30603" y="44758"/>
                    <a:pt x="32489" y="42891"/>
                  </a:cubicBezTo>
                  <a:lnTo>
                    <a:pt x="50739" y="24641"/>
                  </a:lnTo>
                  <a:cubicBezTo>
                    <a:pt x="53483" y="21898"/>
                    <a:pt x="53483" y="17459"/>
                    <a:pt x="50739" y="14716"/>
                  </a:cubicBezTo>
                  <a:cubicBezTo>
                    <a:pt x="50739" y="14716"/>
                    <a:pt x="50739" y="14716"/>
                    <a:pt x="50739" y="14716"/>
                  </a:cubicBezTo>
                  <a:lnTo>
                    <a:pt x="36090" y="0"/>
                  </a:lnTo>
                  <a:lnTo>
                    <a:pt x="0" y="36090"/>
                  </a:lnTo>
                  <a:lnTo>
                    <a:pt x="25317" y="44548"/>
                  </a:lnTo>
                  <a:close/>
                </a:path>
              </a:pathLst>
            </a:custGeom>
            <a:grpFill/>
            <a:ln w="9525" cap="flat">
              <a:noFill/>
              <a:prstDash val="solid"/>
              <a:miter/>
            </a:ln>
          </p:spPr>
          <p:txBody>
            <a:bodyPr rtlCol="0" anchor="ctr"/>
            <a:lstStyle/>
            <a:p>
              <a:endParaRPr lang="en-GB"/>
            </a:p>
          </p:txBody>
        </p:sp>
        <p:sp>
          <p:nvSpPr>
            <p:cNvPr id="19" name="Freeform: Shape 18">
              <a:extLst>
                <a:ext uri="{FF2B5EF4-FFF2-40B4-BE49-F238E27FC236}">
                  <a16:creationId xmlns:a16="http://schemas.microsoft.com/office/drawing/2014/main" id="{213767AB-622D-FFC9-BD86-56D45809897A}"/>
                </a:ext>
              </a:extLst>
            </p:cNvPr>
            <p:cNvSpPr/>
            <p:nvPr/>
          </p:nvSpPr>
          <p:spPr>
            <a:xfrm>
              <a:off x="7987674" y="1721091"/>
              <a:ext cx="67017" cy="67017"/>
            </a:xfrm>
            <a:custGeom>
              <a:avLst/>
              <a:gdLst>
                <a:gd name="connsiteX0" fmla="*/ 37833 w 67017"/>
                <a:gd name="connsiteY0" fmla="*/ 305 h 67017"/>
                <a:gd name="connsiteX1" fmla="*/ 33509 w 67017"/>
                <a:gd name="connsiteY1" fmla="*/ 0 h 67017"/>
                <a:gd name="connsiteX2" fmla="*/ 0 w 67017"/>
                <a:gd name="connsiteY2" fmla="*/ 33509 h 67017"/>
                <a:gd name="connsiteX3" fmla="*/ 33509 w 67017"/>
                <a:gd name="connsiteY3" fmla="*/ 67018 h 67017"/>
                <a:gd name="connsiteX4" fmla="*/ 67018 w 67017"/>
                <a:gd name="connsiteY4" fmla="*/ 33509 h 67017"/>
                <a:gd name="connsiteX5" fmla="*/ 66713 w 67017"/>
                <a:gd name="connsiteY5" fmla="*/ 29185 h 67017"/>
                <a:gd name="connsiteX6" fmla="*/ 54950 w 67017"/>
                <a:gd name="connsiteY6" fmla="*/ 40929 h 67017"/>
                <a:gd name="connsiteX7" fmla="*/ 26070 w 67017"/>
                <a:gd name="connsiteY7" fmla="*/ 40481 h 67017"/>
                <a:gd name="connsiteX8" fmla="*/ 26070 w 67017"/>
                <a:gd name="connsiteY8" fmla="*/ 12049 h 67017"/>
                <a:gd name="connsiteX9" fmla="*/ 37833 w 67017"/>
                <a:gd name="connsiteY9" fmla="*/ 305 h 670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7017" h="67017">
                  <a:moveTo>
                    <a:pt x="37833" y="305"/>
                  </a:moveTo>
                  <a:cubicBezTo>
                    <a:pt x="36404" y="114"/>
                    <a:pt x="34957" y="10"/>
                    <a:pt x="33509" y="0"/>
                  </a:cubicBezTo>
                  <a:cubicBezTo>
                    <a:pt x="15002" y="0"/>
                    <a:pt x="0" y="15002"/>
                    <a:pt x="0" y="33509"/>
                  </a:cubicBezTo>
                  <a:cubicBezTo>
                    <a:pt x="0" y="52016"/>
                    <a:pt x="15002" y="67018"/>
                    <a:pt x="33509" y="67018"/>
                  </a:cubicBezTo>
                  <a:cubicBezTo>
                    <a:pt x="52016" y="67018"/>
                    <a:pt x="67018" y="52016"/>
                    <a:pt x="67018" y="33509"/>
                  </a:cubicBezTo>
                  <a:cubicBezTo>
                    <a:pt x="67008" y="32061"/>
                    <a:pt x="66903" y="30623"/>
                    <a:pt x="66713" y="29185"/>
                  </a:cubicBezTo>
                  <a:lnTo>
                    <a:pt x="54950" y="40929"/>
                  </a:lnTo>
                  <a:cubicBezTo>
                    <a:pt x="46853" y="48778"/>
                    <a:pt x="33918" y="48577"/>
                    <a:pt x="26070" y="40481"/>
                  </a:cubicBezTo>
                  <a:cubicBezTo>
                    <a:pt x="18393" y="32556"/>
                    <a:pt x="18393" y="19974"/>
                    <a:pt x="26070" y="12049"/>
                  </a:cubicBezTo>
                  <a:lnTo>
                    <a:pt x="37833" y="305"/>
                  </a:lnTo>
                  <a:close/>
                </a:path>
              </a:pathLst>
            </a:custGeom>
            <a:grpFill/>
            <a:ln w="9525" cap="flat">
              <a:noFill/>
              <a:prstDash val="solid"/>
              <a:miter/>
            </a:ln>
          </p:spPr>
          <p:txBody>
            <a:bodyPr rtlCol="0" anchor="ctr"/>
            <a:lstStyle/>
            <a:p>
              <a:endParaRPr lang="en-GB"/>
            </a:p>
          </p:txBody>
        </p:sp>
        <p:sp>
          <p:nvSpPr>
            <p:cNvPr id="20" name="Freeform: Shape 19">
              <a:extLst>
                <a:ext uri="{FF2B5EF4-FFF2-40B4-BE49-F238E27FC236}">
                  <a16:creationId xmlns:a16="http://schemas.microsoft.com/office/drawing/2014/main" id="{35103990-2322-8DBD-79EB-036FCD45F562}"/>
                </a:ext>
              </a:extLst>
            </p:cNvPr>
            <p:cNvSpPr/>
            <p:nvPr/>
          </p:nvSpPr>
          <p:spPr>
            <a:xfrm>
              <a:off x="7940773" y="1674180"/>
              <a:ext cx="160820" cy="160820"/>
            </a:xfrm>
            <a:custGeom>
              <a:avLst/>
              <a:gdLst>
                <a:gd name="connsiteX0" fmla="*/ 120901 w 160820"/>
                <a:gd name="connsiteY0" fmla="*/ 11040 h 160820"/>
                <a:gd name="connsiteX1" fmla="*/ 80410 w 160820"/>
                <a:gd name="connsiteY1" fmla="*/ 0 h 160820"/>
                <a:gd name="connsiteX2" fmla="*/ 0 w 160820"/>
                <a:gd name="connsiteY2" fmla="*/ 80410 h 160820"/>
                <a:gd name="connsiteX3" fmla="*/ 80410 w 160820"/>
                <a:gd name="connsiteY3" fmla="*/ 160820 h 160820"/>
                <a:gd name="connsiteX4" fmla="*/ 160820 w 160820"/>
                <a:gd name="connsiteY4" fmla="*/ 80410 h 160820"/>
                <a:gd name="connsiteX5" fmla="*/ 149781 w 160820"/>
                <a:gd name="connsiteY5" fmla="*/ 39919 h 160820"/>
                <a:gd name="connsiteX6" fmla="*/ 124711 w 160820"/>
                <a:gd name="connsiteY6" fmla="*/ 64999 h 160820"/>
                <a:gd name="connsiteX7" fmla="*/ 95831 w 160820"/>
                <a:gd name="connsiteY7" fmla="*/ 124720 h 160820"/>
                <a:gd name="connsiteX8" fmla="*/ 36109 w 160820"/>
                <a:gd name="connsiteY8" fmla="*/ 95841 h 160820"/>
                <a:gd name="connsiteX9" fmla="*/ 64989 w 160820"/>
                <a:gd name="connsiteY9" fmla="*/ 36119 h 160820"/>
                <a:gd name="connsiteX10" fmla="*/ 95831 w 160820"/>
                <a:gd name="connsiteY10" fmla="*/ 36119 h 160820"/>
                <a:gd name="connsiteX11" fmla="*/ 120901 w 160820"/>
                <a:gd name="connsiteY11" fmla="*/ 11040 h 1608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60820" h="160820">
                  <a:moveTo>
                    <a:pt x="120901" y="11040"/>
                  </a:moveTo>
                  <a:cubicBezTo>
                    <a:pt x="108633" y="3791"/>
                    <a:pt x="94650" y="-19"/>
                    <a:pt x="80410" y="0"/>
                  </a:cubicBezTo>
                  <a:cubicBezTo>
                    <a:pt x="35995" y="0"/>
                    <a:pt x="0" y="36005"/>
                    <a:pt x="0" y="80410"/>
                  </a:cubicBezTo>
                  <a:cubicBezTo>
                    <a:pt x="0" y="124825"/>
                    <a:pt x="36004" y="160820"/>
                    <a:pt x="80410" y="160820"/>
                  </a:cubicBezTo>
                  <a:cubicBezTo>
                    <a:pt x="124816" y="160820"/>
                    <a:pt x="160820" y="124816"/>
                    <a:pt x="160820" y="80410"/>
                  </a:cubicBezTo>
                  <a:cubicBezTo>
                    <a:pt x="160839" y="66170"/>
                    <a:pt x="157029" y="52178"/>
                    <a:pt x="149781" y="39919"/>
                  </a:cubicBezTo>
                  <a:lnTo>
                    <a:pt x="124711" y="64999"/>
                  </a:lnTo>
                  <a:cubicBezTo>
                    <a:pt x="133226" y="89468"/>
                    <a:pt x="120291" y="116205"/>
                    <a:pt x="95831" y="124720"/>
                  </a:cubicBezTo>
                  <a:cubicBezTo>
                    <a:pt x="71361" y="133236"/>
                    <a:pt x="44625" y="120301"/>
                    <a:pt x="36109" y="95841"/>
                  </a:cubicBezTo>
                  <a:cubicBezTo>
                    <a:pt x="27594" y="71371"/>
                    <a:pt x="40529" y="44634"/>
                    <a:pt x="64989" y="36119"/>
                  </a:cubicBezTo>
                  <a:cubicBezTo>
                    <a:pt x="74971" y="32642"/>
                    <a:pt x="85839" y="32642"/>
                    <a:pt x="95831" y="36119"/>
                  </a:cubicBezTo>
                  <a:lnTo>
                    <a:pt x="120901" y="11040"/>
                  </a:lnTo>
                  <a:close/>
                </a:path>
              </a:pathLst>
            </a:custGeom>
            <a:grpFill/>
            <a:ln w="9525" cap="flat">
              <a:noFill/>
              <a:prstDash val="solid"/>
              <a:miter/>
            </a:ln>
          </p:spPr>
          <p:txBody>
            <a:bodyPr rtlCol="0" anchor="ctr"/>
            <a:lstStyle/>
            <a:p>
              <a:endParaRPr lang="en-GB"/>
            </a:p>
          </p:txBody>
        </p:sp>
        <p:sp>
          <p:nvSpPr>
            <p:cNvPr id="21" name="Freeform: Shape 20">
              <a:extLst>
                <a:ext uri="{FF2B5EF4-FFF2-40B4-BE49-F238E27FC236}">
                  <a16:creationId xmlns:a16="http://schemas.microsoft.com/office/drawing/2014/main" id="{AD79E83B-6BD1-D175-C084-AA66A621B67B}"/>
                </a:ext>
              </a:extLst>
            </p:cNvPr>
            <p:cNvSpPr/>
            <p:nvPr/>
          </p:nvSpPr>
          <p:spPr>
            <a:xfrm>
              <a:off x="7886070" y="1620535"/>
              <a:ext cx="269121" cy="269130"/>
            </a:xfrm>
            <a:custGeom>
              <a:avLst/>
              <a:gdLst>
                <a:gd name="connsiteX0" fmla="*/ 214180 w 269121"/>
                <a:gd name="connsiteY0" fmla="*/ 26090 h 269130"/>
                <a:gd name="connsiteX1" fmla="*/ 26090 w 269121"/>
                <a:gd name="connsiteY1" fmla="*/ 54950 h 269130"/>
                <a:gd name="connsiteX2" fmla="*/ 54950 w 269121"/>
                <a:gd name="connsiteY2" fmla="*/ 243041 h 269130"/>
                <a:gd name="connsiteX3" fmla="*/ 243041 w 269121"/>
                <a:gd name="connsiteY3" fmla="*/ 214180 h 269130"/>
                <a:gd name="connsiteX4" fmla="*/ 243060 w 269121"/>
                <a:gd name="connsiteY4" fmla="*/ 54979 h 269130"/>
                <a:gd name="connsiteX5" fmla="*/ 214247 w 269121"/>
                <a:gd name="connsiteY5" fmla="*/ 83830 h 269130"/>
                <a:gd name="connsiteX6" fmla="*/ 228924 w 269121"/>
                <a:gd name="connsiteY6" fmla="*/ 134065 h 269130"/>
                <a:gd name="connsiteX7" fmla="*/ 135113 w 269121"/>
                <a:gd name="connsiteY7" fmla="*/ 227877 h 269130"/>
                <a:gd name="connsiteX8" fmla="*/ 41301 w 269121"/>
                <a:gd name="connsiteY8" fmla="*/ 134065 h 269130"/>
                <a:gd name="connsiteX9" fmla="*/ 135113 w 269121"/>
                <a:gd name="connsiteY9" fmla="*/ 40253 h 269130"/>
                <a:gd name="connsiteX10" fmla="*/ 185367 w 269121"/>
                <a:gd name="connsiteY10" fmla="*/ 54950 h 269130"/>
                <a:gd name="connsiteX11" fmla="*/ 214180 w 269121"/>
                <a:gd name="connsiteY11" fmla="*/ 26090 h 2691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9121" h="269130">
                  <a:moveTo>
                    <a:pt x="214180" y="26090"/>
                  </a:moveTo>
                  <a:cubicBezTo>
                    <a:pt x="154268" y="-17878"/>
                    <a:pt x="70057" y="-4962"/>
                    <a:pt x="26090" y="54950"/>
                  </a:cubicBezTo>
                  <a:cubicBezTo>
                    <a:pt x="-17878" y="114863"/>
                    <a:pt x="-4962" y="199073"/>
                    <a:pt x="54950" y="243041"/>
                  </a:cubicBezTo>
                  <a:cubicBezTo>
                    <a:pt x="114863" y="287008"/>
                    <a:pt x="199073" y="274092"/>
                    <a:pt x="243041" y="214180"/>
                  </a:cubicBezTo>
                  <a:cubicBezTo>
                    <a:pt x="277807" y="166812"/>
                    <a:pt x="277817" y="102356"/>
                    <a:pt x="243060" y="54979"/>
                  </a:cubicBezTo>
                  <a:lnTo>
                    <a:pt x="214247" y="83830"/>
                  </a:lnTo>
                  <a:cubicBezTo>
                    <a:pt x="223867" y="98813"/>
                    <a:pt x="228953" y="116253"/>
                    <a:pt x="228924" y="134065"/>
                  </a:cubicBezTo>
                  <a:cubicBezTo>
                    <a:pt x="228924" y="185881"/>
                    <a:pt x="186919" y="227877"/>
                    <a:pt x="135113" y="227877"/>
                  </a:cubicBezTo>
                  <a:cubicBezTo>
                    <a:pt x="83306" y="227877"/>
                    <a:pt x="41301" y="185872"/>
                    <a:pt x="41301" y="134065"/>
                  </a:cubicBezTo>
                  <a:cubicBezTo>
                    <a:pt x="41301" y="82249"/>
                    <a:pt x="83306" y="40253"/>
                    <a:pt x="135113" y="40253"/>
                  </a:cubicBezTo>
                  <a:cubicBezTo>
                    <a:pt x="152934" y="40225"/>
                    <a:pt x="170375" y="45321"/>
                    <a:pt x="185367" y="54950"/>
                  </a:cubicBezTo>
                  <a:lnTo>
                    <a:pt x="214180" y="26090"/>
                  </a:lnTo>
                  <a:close/>
                </a:path>
              </a:pathLst>
            </a:custGeom>
            <a:grpFill/>
            <a:ln w="9525" cap="flat">
              <a:noFill/>
              <a:prstDash val="solid"/>
              <a:miter/>
            </a:ln>
          </p:spPr>
          <p:txBody>
            <a:bodyPr rtlCol="0" anchor="ctr"/>
            <a:lstStyle/>
            <a:p>
              <a:endParaRPr lang="en-GB"/>
            </a:p>
          </p:txBody>
        </p:sp>
      </p:grpSp>
      <p:sp>
        <p:nvSpPr>
          <p:cNvPr id="23" name="Freeform: Shape 22">
            <a:extLst>
              <a:ext uri="{FF2B5EF4-FFF2-40B4-BE49-F238E27FC236}">
                <a16:creationId xmlns:a16="http://schemas.microsoft.com/office/drawing/2014/main" id="{2E41D6EF-B0A1-927C-AC6A-06E8DFCFB0A4}"/>
              </a:ext>
            </a:extLst>
          </p:cNvPr>
          <p:cNvSpPr/>
          <p:nvPr/>
        </p:nvSpPr>
        <p:spPr>
          <a:xfrm>
            <a:off x="6859885" y="3058515"/>
            <a:ext cx="4816178" cy="1164783"/>
          </a:xfrm>
          <a:custGeom>
            <a:avLst/>
            <a:gdLst>
              <a:gd name="connsiteX0" fmla="*/ 3676031 w 3676030"/>
              <a:gd name="connsiteY0" fmla="*/ 518703 h 1037396"/>
              <a:gd name="connsiteX1" fmla="*/ 3676031 w 3676030"/>
              <a:gd name="connsiteY1" fmla="*/ 518703 h 1037396"/>
              <a:gd name="connsiteX2" fmla="*/ 3157337 w 3676030"/>
              <a:gd name="connsiteY2" fmla="*/ 1037396 h 1037396"/>
              <a:gd name="connsiteX3" fmla="*/ 86 w 3676030"/>
              <a:gd name="connsiteY3" fmla="*/ 1037396 h 1037396"/>
              <a:gd name="connsiteX4" fmla="*/ 21174 w 3676030"/>
              <a:gd name="connsiteY4" fmla="*/ 1025233 h 1037396"/>
              <a:gd name="connsiteX5" fmla="*/ 161392 w 3676030"/>
              <a:gd name="connsiteY5" fmla="*/ 782631 h 1037396"/>
              <a:gd name="connsiteX6" fmla="*/ 161392 w 3676030"/>
              <a:gd name="connsiteY6" fmla="*/ 254756 h 1037396"/>
              <a:gd name="connsiteX7" fmla="*/ 21346 w 3676030"/>
              <a:gd name="connsiteY7" fmla="*/ 12325 h 1037396"/>
              <a:gd name="connsiteX8" fmla="*/ 0 w 3676030"/>
              <a:gd name="connsiteY8" fmla="*/ 0 h 1037396"/>
              <a:gd name="connsiteX9" fmla="*/ 3157337 w 3676030"/>
              <a:gd name="connsiteY9" fmla="*/ 0 h 1037396"/>
              <a:gd name="connsiteX10" fmla="*/ 3676031 w 3676030"/>
              <a:gd name="connsiteY10" fmla="*/ 518703 h 10373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676030" h="1037396">
                <a:moveTo>
                  <a:pt x="3676031" y="518703"/>
                </a:moveTo>
                <a:lnTo>
                  <a:pt x="3676031" y="518703"/>
                </a:lnTo>
                <a:cubicBezTo>
                  <a:pt x="3676031" y="805167"/>
                  <a:pt x="3443802" y="1037396"/>
                  <a:pt x="3157337" y="1037396"/>
                </a:cubicBezTo>
                <a:lnTo>
                  <a:pt x="86" y="1037396"/>
                </a:lnTo>
                <a:lnTo>
                  <a:pt x="21174" y="1025233"/>
                </a:lnTo>
                <a:cubicBezTo>
                  <a:pt x="107652" y="975493"/>
                  <a:pt x="161392" y="882548"/>
                  <a:pt x="161392" y="782631"/>
                </a:cubicBezTo>
                <a:lnTo>
                  <a:pt x="161392" y="254756"/>
                </a:lnTo>
                <a:cubicBezTo>
                  <a:pt x="161392" y="154839"/>
                  <a:pt x="107652" y="61903"/>
                  <a:pt x="21346" y="12325"/>
                </a:cubicBezTo>
                <a:lnTo>
                  <a:pt x="0" y="0"/>
                </a:lnTo>
                <a:lnTo>
                  <a:pt x="3157337" y="0"/>
                </a:lnTo>
                <a:cubicBezTo>
                  <a:pt x="3443802" y="10"/>
                  <a:pt x="3676031" y="232238"/>
                  <a:pt x="3676031" y="518703"/>
                </a:cubicBezTo>
                <a:close/>
              </a:path>
            </a:pathLst>
          </a:custGeom>
          <a:solidFill>
            <a:schemeClr val="tx1"/>
          </a:solidFill>
          <a:ln w="9525" cap="flat">
            <a:noFill/>
            <a:prstDash val="solid"/>
            <a:miter/>
          </a:ln>
        </p:spPr>
        <p:txBody>
          <a:bodyPr rtlCol="0" anchor="ctr"/>
          <a:lstStyle/>
          <a:p>
            <a:endParaRPr lang="en-GB"/>
          </a:p>
        </p:txBody>
      </p:sp>
      <p:sp>
        <p:nvSpPr>
          <p:cNvPr id="24" name="Freeform: Shape 23">
            <a:extLst>
              <a:ext uri="{FF2B5EF4-FFF2-40B4-BE49-F238E27FC236}">
                <a16:creationId xmlns:a16="http://schemas.microsoft.com/office/drawing/2014/main" id="{E556E78A-0ADD-76FC-69E0-BD52447A6A32}"/>
              </a:ext>
            </a:extLst>
          </p:cNvPr>
          <p:cNvSpPr/>
          <p:nvPr/>
        </p:nvSpPr>
        <p:spPr>
          <a:xfrm>
            <a:off x="5604988" y="2965872"/>
            <a:ext cx="1216716" cy="1350090"/>
          </a:xfrm>
          <a:custGeom>
            <a:avLst/>
            <a:gdLst>
              <a:gd name="connsiteX0" fmla="*/ 1083650 w 1083649"/>
              <a:gd name="connsiteY0" fmla="*/ 379367 h 1202436"/>
              <a:gd name="connsiteX1" fmla="*/ 1083650 w 1083649"/>
              <a:gd name="connsiteY1" fmla="*/ 823070 h 1202436"/>
              <a:gd name="connsiteX2" fmla="*/ 1004821 w 1083649"/>
              <a:gd name="connsiteY2" fmla="*/ 959458 h 1202436"/>
              <a:gd name="connsiteX3" fmla="*/ 620563 w 1083649"/>
              <a:gd name="connsiteY3" fmla="*/ 1181391 h 1202436"/>
              <a:gd name="connsiteX4" fmla="*/ 463086 w 1083649"/>
              <a:gd name="connsiteY4" fmla="*/ 1181391 h 1202436"/>
              <a:gd name="connsiteX5" fmla="*/ 78829 w 1083649"/>
              <a:gd name="connsiteY5" fmla="*/ 959458 h 1202436"/>
              <a:gd name="connsiteX6" fmla="*/ 0 w 1083649"/>
              <a:gd name="connsiteY6" fmla="*/ 823070 h 1202436"/>
              <a:gd name="connsiteX7" fmla="*/ 0 w 1083649"/>
              <a:gd name="connsiteY7" fmla="*/ 379367 h 1202436"/>
              <a:gd name="connsiteX8" fmla="*/ 78829 w 1083649"/>
              <a:gd name="connsiteY8" fmla="*/ 242978 h 1202436"/>
              <a:gd name="connsiteX9" fmla="*/ 463086 w 1083649"/>
              <a:gd name="connsiteY9" fmla="*/ 21045 h 1202436"/>
              <a:gd name="connsiteX10" fmla="*/ 620563 w 1083649"/>
              <a:gd name="connsiteY10" fmla="*/ 21045 h 1202436"/>
              <a:gd name="connsiteX11" fmla="*/ 1004821 w 1083649"/>
              <a:gd name="connsiteY11" fmla="*/ 242978 h 1202436"/>
              <a:gd name="connsiteX12" fmla="*/ 1083650 w 1083649"/>
              <a:gd name="connsiteY12" fmla="*/ 379367 h 12024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83649" h="1202436">
                <a:moveTo>
                  <a:pt x="1083650" y="379367"/>
                </a:moveTo>
                <a:lnTo>
                  <a:pt x="1083650" y="823070"/>
                </a:lnTo>
                <a:cubicBezTo>
                  <a:pt x="1083650" y="879362"/>
                  <a:pt x="1053637" y="931398"/>
                  <a:pt x="1004821" y="959458"/>
                </a:cubicBezTo>
                <a:lnTo>
                  <a:pt x="620563" y="1181391"/>
                </a:lnTo>
                <a:cubicBezTo>
                  <a:pt x="571843" y="1209451"/>
                  <a:pt x="511807" y="1209451"/>
                  <a:pt x="463086" y="1181391"/>
                </a:cubicBezTo>
                <a:lnTo>
                  <a:pt x="78829" y="959458"/>
                </a:lnTo>
                <a:cubicBezTo>
                  <a:pt x="30023" y="931398"/>
                  <a:pt x="0" y="879353"/>
                  <a:pt x="0" y="823070"/>
                </a:cubicBezTo>
                <a:lnTo>
                  <a:pt x="0" y="379367"/>
                </a:lnTo>
                <a:cubicBezTo>
                  <a:pt x="0" y="323074"/>
                  <a:pt x="30013" y="271039"/>
                  <a:pt x="78829" y="242978"/>
                </a:cubicBezTo>
                <a:lnTo>
                  <a:pt x="463086" y="21045"/>
                </a:lnTo>
                <a:cubicBezTo>
                  <a:pt x="511807" y="-7015"/>
                  <a:pt x="571843" y="-7015"/>
                  <a:pt x="620563" y="21045"/>
                </a:cubicBezTo>
                <a:lnTo>
                  <a:pt x="1004821" y="242978"/>
                </a:lnTo>
                <a:cubicBezTo>
                  <a:pt x="1053627" y="271029"/>
                  <a:pt x="1083650" y="323074"/>
                  <a:pt x="1083650" y="379367"/>
                </a:cubicBezTo>
                <a:close/>
              </a:path>
            </a:pathLst>
          </a:custGeom>
          <a:gradFill>
            <a:gsLst>
              <a:gs pos="240">
                <a:schemeClr val="bg1"/>
              </a:gs>
              <a:gs pos="100000">
                <a:schemeClr val="bg1"/>
              </a:gs>
            </a:gsLst>
            <a:lin ang="0" scaled="1"/>
          </a:gradFill>
          <a:ln w="9525" cap="flat">
            <a:noFill/>
            <a:prstDash val="solid"/>
            <a:miter/>
          </a:ln>
        </p:spPr>
        <p:txBody>
          <a:bodyPr rtlCol="0" anchor="ctr"/>
          <a:lstStyle/>
          <a:p>
            <a:endParaRPr lang="en-GB"/>
          </a:p>
        </p:txBody>
      </p:sp>
      <p:sp>
        <p:nvSpPr>
          <p:cNvPr id="25" name="Freeform: Shape 24">
            <a:extLst>
              <a:ext uri="{FF2B5EF4-FFF2-40B4-BE49-F238E27FC236}">
                <a16:creationId xmlns:a16="http://schemas.microsoft.com/office/drawing/2014/main" id="{FF86B903-0E6B-D6E1-FAAE-B4535B1831B2}"/>
              </a:ext>
            </a:extLst>
          </p:cNvPr>
          <p:cNvSpPr/>
          <p:nvPr/>
        </p:nvSpPr>
        <p:spPr>
          <a:xfrm>
            <a:off x="5442857" y="2791207"/>
            <a:ext cx="1540967" cy="1699425"/>
          </a:xfrm>
          <a:custGeom>
            <a:avLst/>
            <a:gdLst>
              <a:gd name="connsiteX0" fmla="*/ 686200 w 1372438"/>
              <a:gd name="connsiteY0" fmla="*/ 1513567 h 1513566"/>
              <a:gd name="connsiteX1" fmla="*/ 571786 w 1372438"/>
              <a:gd name="connsiteY1" fmla="*/ 1483077 h 1513566"/>
              <a:gd name="connsiteX2" fmla="*/ 114567 w 1372438"/>
              <a:gd name="connsiteY2" fmla="*/ 1219006 h 1513566"/>
              <a:gd name="connsiteX3" fmla="*/ 0 w 1372438"/>
              <a:gd name="connsiteY3" fmla="*/ 1020724 h 1513566"/>
              <a:gd name="connsiteX4" fmla="*/ 0 w 1372438"/>
              <a:gd name="connsiteY4" fmla="*/ 492839 h 1513566"/>
              <a:gd name="connsiteX5" fmla="*/ 114643 w 1372438"/>
              <a:gd name="connsiteY5" fmla="*/ 294519 h 1513566"/>
              <a:gd name="connsiteX6" fmla="*/ 571748 w 1372438"/>
              <a:gd name="connsiteY6" fmla="*/ 30515 h 1513566"/>
              <a:gd name="connsiteX7" fmla="*/ 800653 w 1372438"/>
              <a:gd name="connsiteY7" fmla="*/ 30486 h 1513566"/>
              <a:gd name="connsiteX8" fmla="*/ 1257872 w 1372438"/>
              <a:gd name="connsiteY8" fmla="*/ 294557 h 1513566"/>
              <a:gd name="connsiteX9" fmla="*/ 1372438 w 1372438"/>
              <a:gd name="connsiteY9" fmla="*/ 492839 h 1513566"/>
              <a:gd name="connsiteX10" fmla="*/ 1372438 w 1372438"/>
              <a:gd name="connsiteY10" fmla="*/ 1020724 h 1513566"/>
              <a:gd name="connsiteX11" fmla="*/ 1257795 w 1372438"/>
              <a:gd name="connsiteY11" fmla="*/ 1219044 h 1513566"/>
              <a:gd name="connsiteX12" fmla="*/ 800691 w 1372438"/>
              <a:gd name="connsiteY12" fmla="*/ 1483048 h 1513566"/>
              <a:gd name="connsiteX13" fmla="*/ 686200 w 1372438"/>
              <a:gd name="connsiteY13" fmla="*/ 1513567 h 1513566"/>
              <a:gd name="connsiteX14" fmla="*/ 686238 w 1372438"/>
              <a:gd name="connsiteY14" fmla="*/ 83121 h 1513566"/>
              <a:gd name="connsiteX15" fmla="*/ 613296 w 1372438"/>
              <a:gd name="connsiteY15" fmla="*/ 102552 h 1513566"/>
              <a:gd name="connsiteX16" fmla="*/ 156172 w 1372438"/>
              <a:gd name="connsiteY16" fmla="*/ 366576 h 1513566"/>
              <a:gd name="connsiteX17" fmla="*/ 83172 w 1372438"/>
              <a:gd name="connsiteY17" fmla="*/ 492839 h 1513566"/>
              <a:gd name="connsiteX18" fmla="*/ 83172 w 1372438"/>
              <a:gd name="connsiteY18" fmla="*/ 1020724 h 1513566"/>
              <a:gd name="connsiteX19" fmla="*/ 156096 w 1372438"/>
              <a:gd name="connsiteY19" fmla="*/ 1146940 h 1513566"/>
              <a:gd name="connsiteX20" fmla="*/ 613343 w 1372438"/>
              <a:gd name="connsiteY20" fmla="*/ 1411030 h 1513566"/>
              <a:gd name="connsiteX21" fmla="*/ 759143 w 1372438"/>
              <a:gd name="connsiteY21" fmla="*/ 1411001 h 1513566"/>
              <a:gd name="connsiteX22" fmla="*/ 1216266 w 1372438"/>
              <a:gd name="connsiteY22" fmla="*/ 1146978 h 1513566"/>
              <a:gd name="connsiteX23" fmla="*/ 1289266 w 1372438"/>
              <a:gd name="connsiteY23" fmla="*/ 1020714 h 1513566"/>
              <a:gd name="connsiteX24" fmla="*/ 1289266 w 1372438"/>
              <a:gd name="connsiteY24" fmla="*/ 492829 h 1513566"/>
              <a:gd name="connsiteX25" fmla="*/ 1216343 w 1372438"/>
              <a:gd name="connsiteY25" fmla="*/ 366614 h 1513566"/>
              <a:gd name="connsiteX26" fmla="*/ 759095 w 1372438"/>
              <a:gd name="connsiteY26" fmla="*/ 102523 h 1513566"/>
              <a:gd name="connsiteX27" fmla="*/ 686238 w 1372438"/>
              <a:gd name="connsiteY27" fmla="*/ 83121 h 15135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372438" h="1513566">
                <a:moveTo>
                  <a:pt x="686200" y="1513567"/>
                </a:moveTo>
                <a:cubicBezTo>
                  <a:pt x="646633" y="1513567"/>
                  <a:pt x="607066" y="1503403"/>
                  <a:pt x="571786" y="1483077"/>
                </a:cubicBezTo>
                <a:lnTo>
                  <a:pt x="114567" y="1219006"/>
                </a:lnTo>
                <a:cubicBezTo>
                  <a:pt x="43929" y="1178391"/>
                  <a:pt x="0" y="1102391"/>
                  <a:pt x="0" y="1020724"/>
                </a:cubicBezTo>
                <a:lnTo>
                  <a:pt x="0" y="492839"/>
                </a:lnTo>
                <a:cubicBezTo>
                  <a:pt x="0" y="411162"/>
                  <a:pt x="43929" y="335172"/>
                  <a:pt x="114643" y="294519"/>
                </a:cubicBezTo>
                <a:lnTo>
                  <a:pt x="571748" y="30515"/>
                </a:lnTo>
                <a:cubicBezTo>
                  <a:pt x="642385" y="-10167"/>
                  <a:pt x="730072" y="-10167"/>
                  <a:pt x="800653" y="30486"/>
                </a:cubicBezTo>
                <a:lnTo>
                  <a:pt x="1257872" y="294557"/>
                </a:lnTo>
                <a:cubicBezTo>
                  <a:pt x="1328509" y="335172"/>
                  <a:pt x="1372438" y="411162"/>
                  <a:pt x="1372438" y="492839"/>
                </a:cubicBezTo>
                <a:lnTo>
                  <a:pt x="1372438" y="1020724"/>
                </a:lnTo>
                <a:cubicBezTo>
                  <a:pt x="1372438" y="1102391"/>
                  <a:pt x="1328509" y="1178391"/>
                  <a:pt x="1257795" y="1219044"/>
                </a:cubicBezTo>
                <a:lnTo>
                  <a:pt x="800691" y="1483048"/>
                </a:lnTo>
                <a:cubicBezTo>
                  <a:pt x="765372" y="1503394"/>
                  <a:pt x="725786" y="1513567"/>
                  <a:pt x="686200" y="1513567"/>
                </a:cubicBezTo>
                <a:close/>
                <a:moveTo>
                  <a:pt x="686238" y="83121"/>
                </a:moveTo>
                <a:cubicBezTo>
                  <a:pt x="661016" y="83121"/>
                  <a:pt x="635794" y="89598"/>
                  <a:pt x="613296" y="102552"/>
                </a:cubicBezTo>
                <a:lnTo>
                  <a:pt x="156172" y="366576"/>
                </a:lnTo>
                <a:cubicBezTo>
                  <a:pt x="111119" y="392474"/>
                  <a:pt x="83172" y="440842"/>
                  <a:pt x="83172" y="492839"/>
                </a:cubicBezTo>
                <a:lnTo>
                  <a:pt x="83172" y="1020724"/>
                </a:lnTo>
                <a:cubicBezTo>
                  <a:pt x="83172" y="1072712"/>
                  <a:pt x="111109" y="1121080"/>
                  <a:pt x="156096" y="1146940"/>
                </a:cubicBezTo>
                <a:lnTo>
                  <a:pt x="613343" y="1411030"/>
                </a:lnTo>
                <a:cubicBezTo>
                  <a:pt x="658282" y="1436909"/>
                  <a:pt x="714165" y="1436909"/>
                  <a:pt x="759143" y="1411001"/>
                </a:cubicBezTo>
                <a:lnTo>
                  <a:pt x="1216266" y="1146978"/>
                </a:lnTo>
                <a:cubicBezTo>
                  <a:pt x="1261320" y="1121080"/>
                  <a:pt x="1289266" y="1072712"/>
                  <a:pt x="1289266" y="1020714"/>
                </a:cubicBezTo>
                <a:lnTo>
                  <a:pt x="1289266" y="492829"/>
                </a:lnTo>
                <a:cubicBezTo>
                  <a:pt x="1289266" y="440832"/>
                  <a:pt x="1261329" y="392474"/>
                  <a:pt x="1216343" y="366614"/>
                </a:cubicBezTo>
                <a:lnTo>
                  <a:pt x="759095" y="102523"/>
                </a:lnTo>
                <a:cubicBezTo>
                  <a:pt x="736635" y="89589"/>
                  <a:pt x="711441" y="83121"/>
                  <a:pt x="686238" y="83121"/>
                </a:cubicBezTo>
                <a:close/>
              </a:path>
            </a:pathLst>
          </a:custGeom>
          <a:solidFill>
            <a:srgbClr val="FFC000"/>
          </a:solidFill>
          <a:ln w="9525" cap="flat">
            <a:noFill/>
            <a:prstDash val="solid"/>
            <a:miter/>
          </a:ln>
        </p:spPr>
        <p:txBody>
          <a:bodyPr rtlCol="0" anchor="ctr"/>
          <a:lstStyle/>
          <a:p>
            <a:endParaRPr lang="en-GB"/>
          </a:p>
        </p:txBody>
      </p:sp>
      <p:sp>
        <p:nvSpPr>
          <p:cNvPr id="26" name="TextBox 25">
            <a:extLst>
              <a:ext uri="{FF2B5EF4-FFF2-40B4-BE49-F238E27FC236}">
                <a16:creationId xmlns:a16="http://schemas.microsoft.com/office/drawing/2014/main" id="{2892840D-9932-32A1-CF86-69CBB510E096}"/>
              </a:ext>
            </a:extLst>
          </p:cNvPr>
          <p:cNvSpPr txBox="1"/>
          <p:nvPr/>
        </p:nvSpPr>
        <p:spPr>
          <a:xfrm>
            <a:off x="5788164" y="3342411"/>
            <a:ext cx="761747" cy="715581"/>
          </a:xfrm>
          <a:prstGeom prst="rect">
            <a:avLst/>
          </a:prstGeom>
          <a:noFill/>
        </p:spPr>
        <p:txBody>
          <a:bodyPr wrap="none" rtlCol="0">
            <a:spAutoFit/>
          </a:bodyPr>
          <a:lstStyle/>
          <a:p>
            <a:pPr algn="l"/>
            <a:r>
              <a:rPr lang="en-GB" sz="4050" spc="0" baseline="0">
                <a:ln/>
                <a:latin typeface="Arial"/>
                <a:cs typeface="Arial"/>
                <a:sym typeface="Arial"/>
                <a:rtl val="0"/>
              </a:rPr>
              <a:t>02</a:t>
            </a:r>
          </a:p>
        </p:txBody>
      </p:sp>
      <p:sp>
        <p:nvSpPr>
          <p:cNvPr id="27" name="TextBox 26">
            <a:extLst>
              <a:ext uri="{FF2B5EF4-FFF2-40B4-BE49-F238E27FC236}">
                <a16:creationId xmlns:a16="http://schemas.microsoft.com/office/drawing/2014/main" id="{1394BB07-FE6C-E6DE-8C22-31B18294D407}"/>
              </a:ext>
            </a:extLst>
          </p:cNvPr>
          <p:cNvSpPr txBox="1"/>
          <p:nvPr/>
        </p:nvSpPr>
        <p:spPr>
          <a:xfrm>
            <a:off x="5928196" y="3240499"/>
            <a:ext cx="184731" cy="253916"/>
          </a:xfrm>
          <a:prstGeom prst="rect">
            <a:avLst/>
          </a:prstGeom>
          <a:noFill/>
        </p:spPr>
        <p:txBody>
          <a:bodyPr wrap="none" rtlCol="0">
            <a:spAutoFit/>
          </a:bodyPr>
          <a:lstStyle/>
          <a:p>
            <a:pPr algn="l"/>
            <a:endParaRPr lang="en-GB" sz="1050" spc="0" baseline="0" dirty="0">
              <a:ln/>
              <a:solidFill>
                <a:srgbClr val="FFFFFF"/>
              </a:solidFill>
              <a:latin typeface="Arial"/>
              <a:cs typeface="Arial"/>
              <a:sym typeface="Arial"/>
              <a:rtl val="0"/>
            </a:endParaRPr>
          </a:p>
        </p:txBody>
      </p:sp>
      <p:sp>
        <p:nvSpPr>
          <p:cNvPr id="34" name="Freeform: Shape 33">
            <a:extLst>
              <a:ext uri="{FF2B5EF4-FFF2-40B4-BE49-F238E27FC236}">
                <a16:creationId xmlns:a16="http://schemas.microsoft.com/office/drawing/2014/main" id="{456EE7AF-10A0-2B60-6ED7-AE2CBDCE95DA}"/>
              </a:ext>
            </a:extLst>
          </p:cNvPr>
          <p:cNvSpPr/>
          <p:nvPr/>
        </p:nvSpPr>
        <p:spPr>
          <a:xfrm>
            <a:off x="6859884" y="4938416"/>
            <a:ext cx="4816177" cy="1164772"/>
          </a:xfrm>
          <a:custGeom>
            <a:avLst/>
            <a:gdLst>
              <a:gd name="connsiteX0" fmla="*/ 3676031 w 3676030"/>
              <a:gd name="connsiteY0" fmla="*/ 518693 h 1037386"/>
              <a:gd name="connsiteX1" fmla="*/ 3676031 w 3676030"/>
              <a:gd name="connsiteY1" fmla="*/ 518693 h 1037386"/>
              <a:gd name="connsiteX2" fmla="*/ 3157337 w 3676030"/>
              <a:gd name="connsiteY2" fmla="*/ 1037387 h 1037386"/>
              <a:gd name="connsiteX3" fmla="*/ 86 w 3676030"/>
              <a:gd name="connsiteY3" fmla="*/ 1037387 h 1037386"/>
              <a:gd name="connsiteX4" fmla="*/ 21174 w 3676030"/>
              <a:gd name="connsiteY4" fmla="*/ 1025223 h 1037386"/>
              <a:gd name="connsiteX5" fmla="*/ 161392 w 3676030"/>
              <a:gd name="connsiteY5" fmla="*/ 782631 h 1037386"/>
              <a:gd name="connsiteX6" fmla="*/ 161392 w 3676030"/>
              <a:gd name="connsiteY6" fmla="*/ 254756 h 1037386"/>
              <a:gd name="connsiteX7" fmla="*/ 21346 w 3676030"/>
              <a:gd name="connsiteY7" fmla="*/ 12325 h 1037386"/>
              <a:gd name="connsiteX8" fmla="*/ 0 w 3676030"/>
              <a:gd name="connsiteY8" fmla="*/ 0 h 1037386"/>
              <a:gd name="connsiteX9" fmla="*/ 3157337 w 3676030"/>
              <a:gd name="connsiteY9" fmla="*/ 0 h 1037386"/>
              <a:gd name="connsiteX10" fmla="*/ 3676031 w 3676030"/>
              <a:gd name="connsiteY10" fmla="*/ 518693 h 10373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676030" h="1037386">
                <a:moveTo>
                  <a:pt x="3676031" y="518693"/>
                </a:moveTo>
                <a:lnTo>
                  <a:pt x="3676031" y="518693"/>
                </a:lnTo>
                <a:cubicBezTo>
                  <a:pt x="3676031" y="805158"/>
                  <a:pt x="3443802" y="1037387"/>
                  <a:pt x="3157337" y="1037387"/>
                </a:cubicBezTo>
                <a:lnTo>
                  <a:pt x="86" y="1037387"/>
                </a:lnTo>
                <a:lnTo>
                  <a:pt x="21174" y="1025223"/>
                </a:lnTo>
                <a:cubicBezTo>
                  <a:pt x="107652" y="975484"/>
                  <a:pt x="161392" y="882539"/>
                  <a:pt x="161392" y="782631"/>
                </a:cubicBezTo>
                <a:lnTo>
                  <a:pt x="161392" y="254756"/>
                </a:lnTo>
                <a:cubicBezTo>
                  <a:pt x="161392" y="154839"/>
                  <a:pt x="107652" y="61903"/>
                  <a:pt x="21346" y="12325"/>
                </a:cubicBezTo>
                <a:lnTo>
                  <a:pt x="0" y="0"/>
                </a:lnTo>
                <a:lnTo>
                  <a:pt x="3157337" y="0"/>
                </a:lnTo>
                <a:cubicBezTo>
                  <a:pt x="3443802" y="0"/>
                  <a:pt x="3676031" y="232229"/>
                  <a:pt x="3676031" y="518693"/>
                </a:cubicBezTo>
                <a:close/>
              </a:path>
            </a:pathLst>
          </a:custGeom>
          <a:solidFill>
            <a:schemeClr val="tx1"/>
          </a:solidFill>
          <a:ln w="9525" cap="flat">
            <a:noFill/>
            <a:prstDash val="solid"/>
            <a:miter/>
          </a:ln>
        </p:spPr>
        <p:txBody>
          <a:bodyPr rtlCol="0" anchor="ctr"/>
          <a:lstStyle/>
          <a:p>
            <a:endParaRPr lang="en-GB"/>
          </a:p>
        </p:txBody>
      </p:sp>
      <p:sp>
        <p:nvSpPr>
          <p:cNvPr id="35" name="Freeform: Shape 34">
            <a:extLst>
              <a:ext uri="{FF2B5EF4-FFF2-40B4-BE49-F238E27FC236}">
                <a16:creationId xmlns:a16="http://schemas.microsoft.com/office/drawing/2014/main" id="{74FCA631-ABE8-24AA-235B-25EE82D53F3A}"/>
              </a:ext>
            </a:extLst>
          </p:cNvPr>
          <p:cNvSpPr/>
          <p:nvPr/>
        </p:nvSpPr>
        <p:spPr>
          <a:xfrm>
            <a:off x="5604988" y="4845762"/>
            <a:ext cx="1216716" cy="1350089"/>
          </a:xfrm>
          <a:custGeom>
            <a:avLst/>
            <a:gdLst>
              <a:gd name="connsiteX0" fmla="*/ 1083650 w 1083649"/>
              <a:gd name="connsiteY0" fmla="*/ 379367 h 1202435"/>
              <a:gd name="connsiteX1" fmla="*/ 1083650 w 1083649"/>
              <a:gd name="connsiteY1" fmla="*/ 823070 h 1202435"/>
              <a:gd name="connsiteX2" fmla="*/ 1004821 w 1083649"/>
              <a:gd name="connsiteY2" fmla="*/ 959458 h 1202435"/>
              <a:gd name="connsiteX3" fmla="*/ 620563 w 1083649"/>
              <a:gd name="connsiteY3" fmla="*/ 1181391 h 1202435"/>
              <a:gd name="connsiteX4" fmla="*/ 463086 w 1083649"/>
              <a:gd name="connsiteY4" fmla="*/ 1181391 h 1202435"/>
              <a:gd name="connsiteX5" fmla="*/ 78829 w 1083649"/>
              <a:gd name="connsiteY5" fmla="*/ 959458 h 1202435"/>
              <a:gd name="connsiteX6" fmla="*/ 0 w 1083649"/>
              <a:gd name="connsiteY6" fmla="*/ 823070 h 1202435"/>
              <a:gd name="connsiteX7" fmla="*/ 0 w 1083649"/>
              <a:gd name="connsiteY7" fmla="*/ 379367 h 1202435"/>
              <a:gd name="connsiteX8" fmla="*/ 78829 w 1083649"/>
              <a:gd name="connsiteY8" fmla="*/ 242978 h 1202435"/>
              <a:gd name="connsiteX9" fmla="*/ 463086 w 1083649"/>
              <a:gd name="connsiteY9" fmla="*/ 21045 h 1202435"/>
              <a:gd name="connsiteX10" fmla="*/ 620563 w 1083649"/>
              <a:gd name="connsiteY10" fmla="*/ 21045 h 1202435"/>
              <a:gd name="connsiteX11" fmla="*/ 1004821 w 1083649"/>
              <a:gd name="connsiteY11" fmla="*/ 242978 h 1202435"/>
              <a:gd name="connsiteX12" fmla="*/ 1083650 w 1083649"/>
              <a:gd name="connsiteY12" fmla="*/ 379367 h 1202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83649" h="1202435">
                <a:moveTo>
                  <a:pt x="1083650" y="379367"/>
                </a:moveTo>
                <a:lnTo>
                  <a:pt x="1083650" y="823070"/>
                </a:lnTo>
                <a:cubicBezTo>
                  <a:pt x="1083650" y="879362"/>
                  <a:pt x="1053637" y="931397"/>
                  <a:pt x="1004821" y="959458"/>
                </a:cubicBezTo>
                <a:lnTo>
                  <a:pt x="620563" y="1181391"/>
                </a:lnTo>
                <a:cubicBezTo>
                  <a:pt x="571843" y="1209451"/>
                  <a:pt x="511807" y="1209451"/>
                  <a:pt x="463086" y="1181391"/>
                </a:cubicBezTo>
                <a:lnTo>
                  <a:pt x="78829" y="959458"/>
                </a:lnTo>
                <a:cubicBezTo>
                  <a:pt x="30023" y="931397"/>
                  <a:pt x="0" y="879353"/>
                  <a:pt x="0" y="823070"/>
                </a:cubicBezTo>
                <a:lnTo>
                  <a:pt x="0" y="379367"/>
                </a:lnTo>
                <a:cubicBezTo>
                  <a:pt x="0" y="323074"/>
                  <a:pt x="30013" y="271039"/>
                  <a:pt x="78829" y="242978"/>
                </a:cubicBezTo>
                <a:lnTo>
                  <a:pt x="463086" y="21045"/>
                </a:lnTo>
                <a:cubicBezTo>
                  <a:pt x="511807" y="-7015"/>
                  <a:pt x="571843" y="-7015"/>
                  <a:pt x="620563" y="21045"/>
                </a:cubicBezTo>
                <a:lnTo>
                  <a:pt x="1004821" y="242978"/>
                </a:lnTo>
                <a:cubicBezTo>
                  <a:pt x="1053627" y="271039"/>
                  <a:pt x="1083650" y="323074"/>
                  <a:pt x="1083650" y="379367"/>
                </a:cubicBezTo>
                <a:close/>
              </a:path>
            </a:pathLst>
          </a:custGeom>
          <a:gradFill>
            <a:gsLst>
              <a:gs pos="240">
                <a:schemeClr val="bg1"/>
              </a:gs>
              <a:gs pos="100000">
                <a:schemeClr val="bg1"/>
              </a:gs>
            </a:gsLst>
            <a:lin ang="0" scaled="1"/>
          </a:gradFill>
          <a:ln w="9525" cap="flat">
            <a:noFill/>
            <a:prstDash val="solid"/>
            <a:miter/>
          </a:ln>
        </p:spPr>
        <p:txBody>
          <a:bodyPr rtlCol="0" anchor="ctr"/>
          <a:lstStyle/>
          <a:p>
            <a:endParaRPr lang="en-GB"/>
          </a:p>
        </p:txBody>
      </p:sp>
      <p:sp>
        <p:nvSpPr>
          <p:cNvPr id="36" name="Freeform: Shape 35">
            <a:extLst>
              <a:ext uri="{FF2B5EF4-FFF2-40B4-BE49-F238E27FC236}">
                <a16:creationId xmlns:a16="http://schemas.microsoft.com/office/drawing/2014/main" id="{863BF1FD-1E9B-73FB-1FE6-4A43D982EFE6}"/>
              </a:ext>
            </a:extLst>
          </p:cNvPr>
          <p:cNvSpPr/>
          <p:nvPr/>
        </p:nvSpPr>
        <p:spPr>
          <a:xfrm>
            <a:off x="5442857" y="4671097"/>
            <a:ext cx="1540968" cy="1699425"/>
          </a:xfrm>
          <a:custGeom>
            <a:avLst/>
            <a:gdLst>
              <a:gd name="connsiteX0" fmla="*/ 686200 w 1372438"/>
              <a:gd name="connsiteY0" fmla="*/ 1513566 h 1513566"/>
              <a:gd name="connsiteX1" fmla="*/ 571786 w 1372438"/>
              <a:gd name="connsiteY1" fmla="*/ 1483077 h 1513566"/>
              <a:gd name="connsiteX2" fmla="*/ 114567 w 1372438"/>
              <a:gd name="connsiteY2" fmla="*/ 1219006 h 1513566"/>
              <a:gd name="connsiteX3" fmla="*/ 0 w 1372438"/>
              <a:gd name="connsiteY3" fmla="*/ 1020724 h 1513566"/>
              <a:gd name="connsiteX4" fmla="*/ 0 w 1372438"/>
              <a:gd name="connsiteY4" fmla="*/ 492839 h 1513566"/>
              <a:gd name="connsiteX5" fmla="*/ 114643 w 1372438"/>
              <a:gd name="connsiteY5" fmla="*/ 294519 h 1513566"/>
              <a:gd name="connsiteX6" fmla="*/ 571748 w 1372438"/>
              <a:gd name="connsiteY6" fmla="*/ 30514 h 1513566"/>
              <a:gd name="connsiteX7" fmla="*/ 800653 w 1372438"/>
              <a:gd name="connsiteY7" fmla="*/ 30486 h 1513566"/>
              <a:gd name="connsiteX8" fmla="*/ 1257872 w 1372438"/>
              <a:gd name="connsiteY8" fmla="*/ 294557 h 1513566"/>
              <a:gd name="connsiteX9" fmla="*/ 1372438 w 1372438"/>
              <a:gd name="connsiteY9" fmla="*/ 492839 h 1513566"/>
              <a:gd name="connsiteX10" fmla="*/ 1372438 w 1372438"/>
              <a:gd name="connsiteY10" fmla="*/ 1020724 h 1513566"/>
              <a:gd name="connsiteX11" fmla="*/ 1257795 w 1372438"/>
              <a:gd name="connsiteY11" fmla="*/ 1219044 h 1513566"/>
              <a:gd name="connsiteX12" fmla="*/ 800691 w 1372438"/>
              <a:gd name="connsiteY12" fmla="*/ 1483049 h 1513566"/>
              <a:gd name="connsiteX13" fmla="*/ 686200 w 1372438"/>
              <a:gd name="connsiteY13" fmla="*/ 1513566 h 1513566"/>
              <a:gd name="connsiteX14" fmla="*/ 686238 w 1372438"/>
              <a:gd name="connsiteY14" fmla="*/ 83130 h 1513566"/>
              <a:gd name="connsiteX15" fmla="*/ 613296 w 1372438"/>
              <a:gd name="connsiteY15" fmla="*/ 102562 h 1513566"/>
              <a:gd name="connsiteX16" fmla="*/ 156172 w 1372438"/>
              <a:gd name="connsiteY16" fmla="*/ 366585 h 1513566"/>
              <a:gd name="connsiteX17" fmla="*/ 83172 w 1372438"/>
              <a:gd name="connsiteY17" fmla="*/ 492848 h 1513566"/>
              <a:gd name="connsiteX18" fmla="*/ 83172 w 1372438"/>
              <a:gd name="connsiteY18" fmla="*/ 1020733 h 1513566"/>
              <a:gd name="connsiteX19" fmla="*/ 156096 w 1372438"/>
              <a:gd name="connsiteY19" fmla="*/ 1146949 h 1513566"/>
              <a:gd name="connsiteX20" fmla="*/ 613343 w 1372438"/>
              <a:gd name="connsiteY20" fmla="*/ 1411040 h 1513566"/>
              <a:gd name="connsiteX21" fmla="*/ 759143 w 1372438"/>
              <a:gd name="connsiteY21" fmla="*/ 1411011 h 1513566"/>
              <a:gd name="connsiteX22" fmla="*/ 1216266 w 1372438"/>
              <a:gd name="connsiteY22" fmla="*/ 1146987 h 1513566"/>
              <a:gd name="connsiteX23" fmla="*/ 1289266 w 1372438"/>
              <a:gd name="connsiteY23" fmla="*/ 1020724 h 1513566"/>
              <a:gd name="connsiteX24" fmla="*/ 1289266 w 1372438"/>
              <a:gd name="connsiteY24" fmla="*/ 492839 h 1513566"/>
              <a:gd name="connsiteX25" fmla="*/ 1216343 w 1372438"/>
              <a:gd name="connsiteY25" fmla="*/ 366623 h 1513566"/>
              <a:gd name="connsiteX26" fmla="*/ 759095 w 1372438"/>
              <a:gd name="connsiteY26" fmla="*/ 102533 h 1513566"/>
              <a:gd name="connsiteX27" fmla="*/ 686238 w 1372438"/>
              <a:gd name="connsiteY27" fmla="*/ 83130 h 15135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372438" h="1513566">
                <a:moveTo>
                  <a:pt x="686200" y="1513566"/>
                </a:moveTo>
                <a:cubicBezTo>
                  <a:pt x="646633" y="1513566"/>
                  <a:pt x="607066" y="1503403"/>
                  <a:pt x="571786" y="1483077"/>
                </a:cubicBezTo>
                <a:lnTo>
                  <a:pt x="114567" y="1219006"/>
                </a:lnTo>
                <a:cubicBezTo>
                  <a:pt x="43929" y="1178392"/>
                  <a:pt x="0" y="1102392"/>
                  <a:pt x="0" y="1020724"/>
                </a:cubicBezTo>
                <a:lnTo>
                  <a:pt x="0" y="492839"/>
                </a:lnTo>
                <a:cubicBezTo>
                  <a:pt x="0" y="411162"/>
                  <a:pt x="43929" y="335171"/>
                  <a:pt x="114643" y="294519"/>
                </a:cubicBezTo>
                <a:lnTo>
                  <a:pt x="571748" y="30514"/>
                </a:lnTo>
                <a:cubicBezTo>
                  <a:pt x="642385" y="-10167"/>
                  <a:pt x="730072" y="-10167"/>
                  <a:pt x="800653" y="30486"/>
                </a:cubicBezTo>
                <a:lnTo>
                  <a:pt x="1257872" y="294557"/>
                </a:lnTo>
                <a:cubicBezTo>
                  <a:pt x="1328509" y="335171"/>
                  <a:pt x="1372438" y="411162"/>
                  <a:pt x="1372438" y="492839"/>
                </a:cubicBezTo>
                <a:lnTo>
                  <a:pt x="1372438" y="1020724"/>
                </a:lnTo>
                <a:cubicBezTo>
                  <a:pt x="1372438" y="1102392"/>
                  <a:pt x="1328509" y="1178392"/>
                  <a:pt x="1257795" y="1219044"/>
                </a:cubicBezTo>
                <a:lnTo>
                  <a:pt x="800691" y="1483049"/>
                </a:lnTo>
                <a:cubicBezTo>
                  <a:pt x="765372" y="1503394"/>
                  <a:pt x="725786" y="1513566"/>
                  <a:pt x="686200" y="1513566"/>
                </a:cubicBezTo>
                <a:close/>
                <a:moveTo>
                  <a:pt x="686238" y="83130"/>
                </a:moveTo>
                <a:cubicBezTo>
                  <a:pt x="661016" y="83130"/>
                  <a:pt x="635794" y="89607"/>
                  <a:pt x="613296" y="102562"/>
                </a:cubicBezTo>
                <a:lnTo>
                  <a:pt x="156172" y="366585"/>
                </a:lnTo>
                <a:cubicBezTo>
                  <a:pt x="111119" y="392483"/>
                  <a:pt x="83172" y="440851"/>
                  <a:pt x="83172" y="492848"/>
                </a:cubicBezTo>
                <a:lnTo>
                  <a:pt x="83172" y="1020733"/>
                </a:lnTo>
                <a:cubicBezTo>
                  <a:pt x="83172" y="1072721"/>
                  <a:pt x="111109" y="1121089"/>
                  <a:pt x="156096" y="1146949"/>
                </a:cubicBezTo>
                <a:lnTo>
                  <a:pt x="613343" y="1411040"/>
                </a:lnTo>
                <a:cubicBezTo>
                  <a:pt x="658282" y="1436919"/>
                  <a:pt x="714165" y="1436919"/>
                  <a:pt x="759143" y="1411011"/>
                </a:cubicBezTo>
                <a:lnTo>
                  <a:pt x="1216266" y="1146987"/>
                </a:lnTo>
                <a:cubicBezTo>
                  <a:pt x="1261320" y="1121089"/>
                  <a:pt x="1289266" y="1072721"/>
                  <a:pt x="1289266" y="1020724"/>
                </a:cubicBezTo>
                <a:lnTo>
                  <a:pt x="1289266" y="492839"/>
                </a:lnTo>
                <a:cubicBezTo>
                  <a:pt x="1289266" y="440842"/>
                  <a:pt x="1261329" y="392483"/>
                  <a:pt x="1216343" y="366623"/>
                </a:cubicBezTo>
                <a:lnTo>
                  <a:pt x="759095" y="102533"/>
                </a:lnTo>
                <a:cubicBezTo>
                  <a:pt x="736635" y="89598"/>
                  <a:pt x="711441" y="83130"/>
                  <a:pt x="686238" y="83130"/>
                </a:cubicBezTo>
                <a:close/>
              </a:path>
            </a:pathLst>
          </a:custGeom>
          <a:solidFill>
            <a:srgbClr val="FFC000"/>
          </a:solidFill>
          <a:ln w="9525" cap="flat">
            <a:noFill/>
            <a:prstDash val="solid"/>
            <a:miter/>
          </a:ln>
        </p:spPr>
        <p:txBody>
          <a:bodyPr rtlCol="0" anchor="ctr"/>
          <a:lstStyle/>
          <a:p>
            <a:endParaRPr lang="en-GB"/>
          </a:p>
        </p:txBody>
      </p:sp>
      <p:sp>
        <p:nvSpPr>
          <p:cNvPr id="37" name="TextBox 36">
            <a:extLst>
              <a:ext uri="{FF2B5EF4-FFF2-40B4-BE49-F238E27FC236}">
                <a16:creationId xmlns:a16="http://schemas.microsoft.com/office/drawing/2014/main" id="{96179C28-43F9-4000-06FA-EBAE091A49CA}"/>
              </a:ext>
            </a:extLst>
          </p:cNvPr>
          <p:cNvSpPr txBox="1"/>
          <p:nvPr/>
        </p:nvSpPr>
        <p:spPr>
          <a:xfrm>
            <a:off x="5788164" y="5222304"/>
            <a:ext cx="761747" cy="715581"/>
          </a:xfrm>
          <a:prstGeom prst="rect">
            <a:avLst/>
          </a:prstGeom>
          <a:noFill/>
        </p:spPr>
        <p:txBody>
          <a:bodyPr wrap="none" rtlCol="0">
            <a:spAutoFit/>
          </a:bodyPr>
          <a:lstStyle/>
          <a:p>
            <a:pPr algn="l"/>
            <a:r>
              <a:rPr lang="en-GB" sz="4050" spc="0" baseline="0" dirty="0">
                <a:ln/>
                <a:latin typeface="Arial"/>
                <a:cs typeface="Arial"/>
                <a:sym typeface="Arial"/>
                <a:rtl val="0"/>
              </a:rPr>
              <a:t>03</a:t>
            </a:r>
          </a:p>
        </p:txBody>
      </p:sp>
      <p:sp>
        <p:nvSpPr>
          <p:cNvPr id="38" name="TextBox 37">
            <a:extLst>
              <a:ext uri="{FF2B5EF4-FFF2-40B4-BE49-F238E27FC236}">
                <a16:creationId xmlns:a16="http://schemas.microsoft.com/office/drawing/2014/main" id="{95BA2D1B-C2E8-C833-A81F-8AFD107F48AB}"/>
              </a:ext>
            </a:extLst>
          </p:cNvPr>
          <p:cNvSpPr txBox="1"/>
          <p:nvPr/>
        </p:nvSpPr>
        <p:spPr>
          <a:xfrm>
            <a:off x="5928196" y="5120393"/>
            <a:ext cx="184731" cy="253916"/>
          </a:xfrm>
          <a:prstGeom prst="rect">
            <a:avLst/>
          </a:prstGeom>
          <a:noFill/>
        </p:spPr>
        <p:txBody>
          <a:bodyPr wrap="none" rtlCol="0">
            <a:spAutoFit/>
          </a:bodyPr>
          <a:lstStyle/>
          <a:p>
            <a:pPr algn="l"/>
            <a:endParaRPr lang="en-GB" sz="1050" spc="0" baseline="0" dirty="0">
              <a:ln/>
              <a:solidFill>
                <a:srgbClr val="FFFFFF"/>
              </a:solidFill>
              <a:latin typeface="Arial"/>
              <a:cs typeface="Arial"/>
              <a:sym typeface="Arial"/>
              <a:rtl val="0"/>
            </a:endParaRPr>
          </a:p>
        </p:txBody>
      </p:sp>
      <p:sp>
        <p:nvSpPr>
          <p:cNvPr id="40" name="TextBox 39">
            <a:extLst>
              <a:ext uri="{FF2B5EF4-FFF2-40B4-BE49-F238E27FC236}">
                <a16:creationId xmlns:a16="http://schemas.microsoft.com/office/drawing/2014/main" id="{A3B607A8-8BF3-2BE8-27F4-3CD7820E52D9}"/>
              </a:ext>
            </a:extLst>
          </p:cNvPr>
          <p:cNvSpPr txBox="1"/>
          <p:nvPr/>
        </p:nvSpPr>
        <p:spPr>
          <a:xfrm>
            <a:off x="7180194" y="3200702"/>
            <a:ext cx="3647826" cy="923330"/>
          </a:xfrm>
          <a:prstGeom prst="rect">
            <a:avLst/>
          </a:prstGeom>
          <a:noFill/>
        </p:spPr>
        <p:txBody>
          <a:bodyPr wrap="square" rtlCol="0">
            <a:spAutoFit/>
          </a:bodyPr>
          <a:lstStyle/>
          <a:p>
            <a:pPr algn="l"/>
            <a:r>
              <a:rPr lang="en-GB" b="1" spc="0" baseline="0" dirty="0">
                <a:ln/>
                <a:solidFill>
                  <a:schemeClr val="bg1"/>
                </a:solidFill>
                <a:latin typeface="Didact Gothic" panose="00000500000000000000" pitchFamily="2" charset="0"/>
                <a:cs typeface="Arial"/>
                <a:sym typeface="Arial"/>
                <a:rtl val="0"/>
              </a:rPr>
              <a:t>Standardize reporting of tax information on Crypto-Asset transactions.</a:t>
            </a:r>
          </a:p>
        </p:txBody>
      </p:sp>
      <p:sp>
        <p:nvSpPr>
          <p:cNvPr id="42" name="TextBox 41">
            <a:extLst>
              <a:ext uri="{FF2B5EF4-FFF2-40B4-BE49-F238E27FC236}">
                <a16:creationId xmlns:a16="http://schemas.microsoft.com/office/drawing/2014/main" id="{032726AB-A9A3-96BE-2F62-8A39F13E37B2}"/>
              </a:ext>
            </a:extLst>
          </p:cNvPr>
          <p:cNvSpPr txBox="1"/>
          <p:nvPr/>
        </p:nvSpPr>
        <p:spPr>
          <a:xfrm>
            <a:off x="7271937" y="5035562"/>
            <a:ext cx="2897256" cy="923330"/>
          </a:xfrm>
          <a:prstGeom prst="rect">
            <a:avLst/>
          </a:prstGeom>
          <a:noFill/>
        </p:spPr>
        <p:txBody>
          <a:bodyPr wrap="square" rtlCol="0">
            <a:spAutoFit/>
          </a:bodyPr>
          <a:lstStyle/>
          <a:p>
            <a:pPr algn="l"/>
            <a:r>
              <a:rPr lang="en-GB" b="1" spc="0" baseline="0" dirty="0">
                <a:ln/>
                <a:solidFill>
                  <a:schemeClr val="bg1"/>
                </a:solidFill>
                <a:latin typeface="Didact Gothic" panose="00000500000000000000" pitchFamily="2" charset="0"/>
                <a:cs typeface="Arial"/>
                <a:sym typeface="Arial"/>
                <a:rtl val="0"/>
              </a:rPr>
              <a:t>Facilitate automatic information exchange between countries.</a:t>
            </a:r>
          </a:p>
        </p:txBody>
      </p:sp>
      <p:grpSp>
        <p:nvGrpSpPr>
          <p:cNvPr id="44" name="Graphic 161">
            <a:extLst>
              <a:ext uri="{FF2B5EF4-FFF2-40B4-BE49-F238E27FC236}">
                <a16:creationId xmlns:a16="http://schemas.microsoft.com/office/drawing/2014/main" id="{3E170D32-9DE8-3219-C558-907CD7D2DE69}"/>
              </a:ext>
            </a:extLst>
          </p:cNvPr>
          <p:cNvGrpSpPr/>
          <p:nvPr/>
        </p:nvGrpSpPr>
        <p:grpSpPr>
          <a:xfrm>
            <a:off x="11029068" y="3427891"/>
            <a:ext cx="421811" cy="421784"/>
            <a:chOff x="7833137" y="1566872"/>
            <a:chExt cx="375679" cy="375655"/>
          </a:xfrm>
          <a:solidFill>
            <a:srgbClr val="FFC000"/>
          </a:solidFill>
        </p:grpSpPr>
        <p:sp>
          <p:nvSpPr>
            <p:cNvPr id="45" name="Freeform: Shape 44">
              <a:extLst>
                <a:ext uri="{FF2B5EF4-FFF2-40B4-BE49-F238E27FC236}">
                  <a16:creationId xmlns:a16="http://schemas.microsoft.com/office/drawing/2014/main" id="{A1EDAFDF-320D-AF54-6A51-6A2595469073}"/>
                </a:ext>
              </a:extLst>
            </p:cNvPr>
            <p:cNvSpPr/>
            <p:nvPr/>
          </p:nvSpPr>
          <p:spPr>
            <a:xfrm>
              <a:off x="8021184" y="1586465"/>
              <a:ext cx="168203" cy="168070"/>
            </a:xfrm>
            <a:custGeom>
              <a:avLst/>
              <a:gdLst>
                <a:gd name="connsiteX0" fmla="*/ 2056 w 168203"/>
                <a:gd name="connsiteY0" fmla="*/ 166078 h 168070"/>
                <a:gd name="connsiteX1" fmla="*/ 11991 w 168203"/>
                <a:gd name="connsiteY1" fmla="*/ 166078 h 168070"/>
                <a:gd name="connsiteX2" fmla="*/ 166191 w 168203"/>
                <a:gd name="connsiteY2" fmla="*/ 11858 h 168070"/>
                <a:gd name="connsiteX3" fmla="*/ 166057 w 168203"/>
                <a:gd name="connsiteY3" fmla="*/ 1809 h 168070"/>
                <a:gd name="connsiteX4" fmla="*/ 164695 w 168203"/>
                <a:gd name="connsiteY4" fmla="*/ 771 h 168070"/>
                <a:gd name="connsiteX5" fmla="*/ 155713 w 168203"/>
                <a:gd name="connsiteY5" fmla="*/ 2467 h 168070"/>
                <a:gd name="connsiteX6" fmla="*/ 2066 w 168203"/>
                <a:gd name="connsiteY6" fmla="*/ 156143 h 168070"/>
                <a:gd name="connsiteX7" fmla="*/ 2056 w 168203"/>
                <a:gd name="connsiteY7" fmla="*/ 166078 h 1680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68203" h="168070">
                  <a:moveTo>
                    <a:pt x="2056" y="166078"/>
                  </a:moveTo>
                  <a:cubicBezTo>
                    <a:pt x="4838" y="168735"/>
                    <a:pt x="9210" y="168735"/>
                    <a:pt x="11991" y="166078"/>
                  </a:cubicBezTo>
                  <a:lnTo>
                    <a:pt x="166191" y="11858"/>
                  </a:lnTo>
                  <a:cubicBezTo>
                    <a:pt x="168925" y="9048"/>
                    <a:pt x="168868" y="4553"/>
                    <a:pt x="166057" y="1809"/>
                  </a:cubicBezTo>
                  <a:cubicBezTo>
                    <a:pt x="165648" y="1409"/>
                    <a:pt x="165191" y="1057"/>
                    <a:pt x="164695" y="771"/>
                  </a:cubicBezTo>
                  <a:cubicBezTo>
                    <a:pt x="161657" y="-705"/>
                    <a:pt x="158009" y="-19"/>
                    <a:pt x="155713" y="2467"/>
                  </a:cubicBezTo>
                  <a:lnTo>
                    <a:pt x="2066" y="156143"/>
                  </a:lnTo>
                  <a:cubicBezTo>
                    <a:pt x="-687" y="158886"/>
                    <a:pt x="-687" y="163334"/>
                    <a:pt x="2056" y="166078"/>
                  </a:cubicBezTo>
                  <a:close/>
                </a:path>
              </a:pathLst>
            </a:custGeom>
            <a:grpFill/>
            <a:ln w="9525" cap="flat">
              <a:noFill/>
              <a:prstDash val="solid"/>
              <a:miter/>
            </a:ln>
          </p:spPr>
          <p:txBody>
            <a:bodyPr rtlCol="0" anchor="ctr"/>
            <a:lstStyle/>
            <a:p>
              <a:endParaRPr lang="en-GB"/>
            </a:p>
          </p:txBody>
        </p:sp>
        <p:sp>
          <p:nvSpPr>
            <p:cNvPr id="46" name="Freeform: Shape 45">
              <a:extLst>
                <a:ext uri="{FF2B5EF4-FFF2-40B4-BE49-F238E27FC236}">
                  <a16:creationId xmlns:a16="http://schemas.microsoft.com/office/drawing/2014/main" id="{265526D5-340F-EED9-7016-0F16B755D925}"/>
                </a:ext>
              </a:extLst>
            </p:cNvPr>
            <p:cNvSpPr/>
            <p:nvPr/>
          </p:nvSpPr>
          <p:spPr>
            <a:xfrm>
              <a:off x="7833137" y="1566872"/>
              <a:ext cx="375618" cy="375655"/>
            </a:xfrm>
            <a:custGeom>
              <a:avLst/>
              <a:gdLst>
                <a:gd name="connsiteX0" fmla="*/ 350448 w 375618"/>
                <a:gd name="connsiteY0" fmla="*/ 103956 h 375655"/>
                <a:gd name="connsiteX1" fmla="*/ 343952 w 375618"/>
                <a:gd name="connsiteY1" fmla="*/ 102898 h 375655"/>
                <a:gd name="connsiteX2" fmla="*/ 312281 w 375618"/>
                <a:gd name="connsiteY2" fmla="*/ 92373 h 375655"/>
                <a:gd name="connsiteX3" fmla="*/ 305575 w 375618"/>
                <a:gd name="connsiteY3" fmla="*/ 99079 h 375655"/>
                <a:gd name="connsiteX4" fmla="*/ 276667 w 375618"/>
                <a:gd name="connsiteY4" fmla="*/ 306267 h 375655"/>
                <a:gd name="connsiteX5" fmla="*/ 69479 w 375618"/>
                <a:gd name="connsiteY5" fmla="*/ 277358 h 375655"/>
                <a:gd name="connsiteX6" fmla="*/ 98388 w 375618"/>
                <a:gd name="connsiteY6" fmla="*/ 70170 h 375655"/>
                <a:gd name="connsiteX7" fmla="*/ 276686 w 375618"/>
                <a:gd name="connsiteY7" fmla="*/ 70189 h 375655"/>
                <a:gd name="connsiteX8" fmla="*/ 283392 w 375618"/>
                <a:gd name="connsiteY8" fmla="*/ 63484 h 375655"/>
                <a:gd name="connsiteX9" fmla="*/ 272838 w 375618"/>
                <a:gd name="connsiteY9" fmla="*/ 31813 h 375655"/>
                <a:gd name="connsiteX10" fmla="*/ 272466 w 375618"/>
                <a:gd name="connsiteY10" fmla="*/ 20193 h 375655"/>
                <a:gd name="connsiteX11" fmla="*/ 20197 w 375618"/>
                <a:gd name="connsiteY11" fmla="*/ 103194 h 375655"/>
                <a:gd name="connsiteX12" fmla="*/ 103198 w 375618"/>
                <a:gd name="connsiteY12" fmla="*/ 355463 h 375655"/>
                <a:gd name="connsiteX13" fmla="*/ 355467 w 375618"/>
                <a:gd name="connsiteY13" fmla="*/ 272462 h 375655"/>
                <a:gd name="connsiteX14" fmla="*/ 355515 w 375618"/>
                <a:gd name="connsiteY14" fmla="*/ 103289 h 375655"/>
                <a:gd name="connsiteX15" fmla="*/ 350448 w 375618"/>
                <a:gd name="connsiteY15" fmla="*/ 103956 h 3756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75618" h="375655">
                  <a:moveTo>
                    <a:pt x="350448" y="103956"/>
                  </a:moveTo>
                  <a:cubicBezTo>
                    <a:pt x="348238" y="103956"/>
                    <a:pt x="346047" y="103594"/>
                    <a:pt x="343952" y="102898"/>
                  </a:cubicBezTo>
                  <a:lnTo>
                    <a:pt x="312281" y="92373"/>
                  </a:lnTo>
                  <a:lnTo>
                    <a:pt x="305575" y="99079"/>
                  </a:lnTo>
                  <a:cubicBezTo>
                    <a:pt x="354800" y="164277"/>
                    <a:pt x="341866" y="257032"/>
                    <a:pt x="276667" y="306267"/>
                  </a:cubicBezTo>
                  <a:cubicBezTo>
                    <a:pt x="211468" y="355492"/>
                    <a:pt x="118714" y="342557"/>
                    <a:pt x="69479" y="277358"/>
                  </a:cubicBezTo>
                  <a:cubicBezTo>
                    <a:pt x="20254" y="212160"/>
                    <a:pt x="33189" y="119405"/>
                    <a:pt x="98388" y="70170"/>
                  </a:cubicBezTo>
                  <a:cubicBezTo>
                    <a:pt x="151147" y="30327"/>
                    <a:pt x="223937" y="30337"/>
                    <a:pt x="276686" y="70189"/>
                  </a:cubicBezTo>
                  <a:lnTo>
                    <a:pt x="283392" y="63484"/>
                  </a:lnTo>
                  <a:lnTo>
                    <a:pt x="272838" y="31813"/>
                  </a:lnTo>
                  <a:cubicBezTo>
                    <a:pt x="271590" y="28060"/>
                    <a:pt x="271457" y="24022"/>
                    <a:pt x="272466" y="20193"/>
                  </a:cubicBezTo>
                  <a:cubicBezTo>
                    <a:pt x="179883" y="-26547"/>
                    <a:pt x="66946" y="10610"/>
                    <a:pt x="20197" y="103194"/>
                  </a:cubicBezTo>
                  <a:cubicBezTo>
                    <a:pt x="-26552" y="195777"/>
                    <a:pt x="10615" y="308714"/>
                    <a:pt x="103198" y="355463"/>
                  </a:cubicBezTo>
                  <a:cubicBezTo>
                    <a:pt x="195781" y="402202"/>
                    <a:pt x="308719" y="365045"/>
                    <a:pt x="355467" y="272462"/>
                  </a:cubicBezTo>
                  <a:cubicBezTo>
                    <a:pt x="382318" y="219275"/>
                    <a:pt x="382338" y="156495"/>
                    <a:pt x="355515" y="103289"/>
                  </a:cubicBezTo>
                  <a:cubicBezTo>
                    <a:pt x="353867" y="103727"/>
                    <a:pt x="352162" y="103956"/>
                    <a:pt x="350448" y="103956"/>
                  </a:cubicBezTo>
                  <a:close/>
                </a:path>
              </a:pathLst>
            </a:custGeom>
            <a:grpFill/>
            <a:ln w="9525" cap="flat">
              <a:noFill/>
              <a:prstDash val="solid"/>
              <a:miter/>
            </a:ln>
          </p:spPr>
          <p:txBody>
            <a:bodyPr rtlCol="0" anchor="ctr"/>
            <a:lstStyle/>
            <a:p>
              <a:endParaRPr lang="en-GB"/>
            </a:p>
          </p:txBody>
        </p:sp>
        <p:sp>
          <p:nvSpPr>
            <p:cNvPr id="47" name="Freeform: Shape 46">
              <a:extLst>
                <a:ext uri="{FF2B5EF4-FFF2-40B4-BE49-F238E27FC236}">
                  <a16:creationId xmlns:a16="http://schemas.microsoft.com/office/drawing/2014/main" id="{B2A55E19-98B2-5BE9-3FF9-0BF2AD7CF970}"/>
                </a:ext>
              </a:extLst>
            </p:cNvPr>
            <p:cNvSpPr/>
            <p:nvPr/>
          </p:nvSpPr>
          <p:spPr>
            <a:xfrm>
              <a:off x="8118335" y="1567031"/>
              <a:ext cx="44912" cy="52742"/>
            </a:xfrm>
            <a:custGeom>
              <a:avLst/>
              <a:gdLst>
                <a:gd name="connsiteX0" fmla="*/ 44913 w 44912"/>
                <a:gd name="connsiteY0" fmla="*/ 16643 h 52742"/>
                <a:gd name="connsiteX1" fmla="*/ 30235 w 44912"/>
                <a:gd name="connsiteY1" fmla="*/ 1993 h 52742"/>
                <a:gd name="connsiteX2" fmla="*/ 20310 w 44912"/>
                <a:gd name="connsiteY2" fmla="*/ 1993 h 52742"/>
                <a:gd name="connsiteX3" fmla="*/ 2060 w 44912"/>
                <a:gd name="connsiteY3" fmla="*/ 20243 h 52742"/>
                <a:gd name="connsiteX4" fmla="*/ 365 w 44912"/>
                <a:gd name="connsiteY4" fmla="*/ 27415 h 52742"/>
                <a:gd name="connsiteX5" fmla="*/ 8794 w 44912"/>
                <a:gd name="connsiteY5" fmla="*/ 52742 h 52742"/>
                <a:gd name="connsiteX6" fmla="*/ 44913 w 44912"/>
                <a:gd name="connsiteY6" fmla="*/ 16643 h 527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912" h="52742">
                  <a:moveTo>
                    <a:pt x="44913" y="16643"/>
                  </a:moveTo>
                  <a:lnTo>
                    <a:pt x="30235" y="1993"/>
                  </a:lnTo>
                  <a:cubicBezTo>
                    <a:pt x="27463" y="-664"/>
                    <a:pt x="23082" y="-664"/>
                    <a:pt x="20310" y="1993"/>
                  </a:cubicBezTo>
                  <a:lnTo>
                    <a:pt x="2060" y="20243"/>
                  </a:lnTo>
                  <a:cubicBezTo>
                    <a:pt x="174" y="22119"/>
                    <a:pt x="-483" y="24891"/>
                    <a:pt x="365" y="27415"/>
                  </a:cubicBezTo>
                  <a:lnTo>
                    <a:pt x="8794" y="52742"/>
                  </a:lnTo>
                  <a:lnTo>
                    <a:pt x="44913" y="16643"/>
                  </a:lnTo>
                  <a:close/>
                </a:path>
              </a:pathLst>
            </a:custGeom>
            <a:grpFill/>
            <a:ln w="9525" cap="flat">
              <a:noFill/>
              <a:prstDash val="solid"/>
              <a:miter/>
            </a:ln>
          </p:spPr>
          <p:txBody>
            <a:bodyPr rtlCol="0" anchor="ctr"/>
            <a:lstStyle/>
            <a:p>
              <a:endParaRPr lang="en-GB"/>
            </a:p>
          </p:txBody>
        </p:sp>
        <p:sp>
          <p:nvSpPr>
            <p:cNvPr id="48" name="Freeform: Shape 47">
              <a:extLst>
                <a:ext uri="{FF2B5EF4-FFF2-40B4-BE49-F238E27FC236}">
                  <a16:creationId xmlns:a16="http://schemas.microsoft.com/office/drawing/2014/main" id="{48BA61D6-AA58-077A-602A-D260BC9E2608}"/>
                </a:ext>
              </a:extLst>
            </p:cNvPr>
            <p:cNvSpPr/>
            <p:nvPr/>
          </p:nvSpPr>
          <p:spPr>
            <a:xfrm>
              <a:off x="8156019" y="1612534"/>
              <a:ext cx="52796" cy="44917"/>
            </a:xfrm>
            <a:custGeom>
              <a:avLst/>
              <a:gdLst>
                <a:gd name="connsiteX0" fmla="*/ 25317 w 52796"/>
                <a:gd name="connsiteY0" fmla="*/ 44548 h 44917"/>
                <a:gd name="connsiteX1" fmla="*/ 32489 w 52796"/>
                <a:gd name="connsiteY1" fmla="*/ 42891 h 44917"/>
                <a:gd name="connsiteX2" fmla="*/ 50739 w 52796"/>
                <a:gd name="connsiteY2" fmla="*/ 24641 h 44917"/>
                <a:gd name="connsiteX3" fmla="*/ 50739 w 52796"/>
                <a:gd name="connsiteY3" fmla="*/ 14716 h 44917"/>
                <a:gd name="connsiteX4" fmla="*/ 50739 w 52796"/>
                <a:gd name="connsiteY4" fmla="*/ 14716 h 44917"/>
                <a:gd name="connsiteX5" fmla="*/ 36090 w 52796"/>
                <a:gd name="connsiteY5" fmla="*/ 0 h 44917"/>
                <a:gd name="connsiteX6" fmla="*/ 0 w 52796"/>
                <a:gd name="connsiteY6" fmla="*/ 36090 h 44917"/>
                <a:gd name="connsiteX7" fmla="*/ 25317 w 52796"/>
                <a:gd name="connsiteY7" fmla="*/ 44548 h 449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2796" h="44917">
                  <a:moveTo>
                    <a:pt x="25317" y="44548"/>
                  </a:moveTo>
                  <a:cubicBezTo>
                    <a:pt x="27832" y="45396"/>
                    <a:pt x="30603" y="44758"/>
                    <a:pt x="32489" y="42891"/>
                  </a:cubicBezTo>
                  <a:lnTo>
                    <a:pt x="50739" y="24641"/>
                  </a:lnTo>
                  <a:cubicBezTo>
                    <a:pt x="53483" y="21898"/>
                    <a:pt x="53483" y="17459"/>
                    <a:pt x="50739" y="14716"/>
                  </a:cubicBezTo>
                  <a:cubicBezTo>
                    <a:pt x="50739" y="14716"/>
                    <a:pt x="50739" y="14716"/>
                    <a:pt x="50739" y="14716"/>
                  </a:cubicBezTo>
                  <a:lnTo>
                    <a:pt x="36090" y="0"/>
                  </a:lnTo>
                  <a:lnTo>
                    <a:pt x="0" y="36090"/>
                  </a:lnTo>
                  <a:lnTo>
                    <a:pt x="25317" y="44548"/>
                  </a:lnTo>
                  <a:close/>
                </a:path>
              </a:pathLst>
            </a:custGeom>
            <a:grpFill/>
            <a:ln w="9525" cap="flat">
              <a:noFill/>
              <a:prstDash val="solid"/>
              <a:miter/>
            </a:ln>
          </p:spPr>
          <p:txBody>
            <a:bodyPr rtlCol="0" anchor="ctr"/>
            <a:lstStyle/>
            <a:p>
              <a:endParaRPr lang="en-GB"/>
            </a:p>
          </p:txBody>
        </p:sp>
        <p:sp>
          <p:nvSpPr>
            <p:cNvPr id="49" name="Freeform: Shape 48">
              <a:extLst>
                <a:ext uri="{FF2B5EF4-FFF2-40B4-BE49-F238E27FC236}">
                  <a16:creationId xmlns:a16="http://schemas.microsoft.com/office/drawing/2014/main" id="{77C3BD00-CDFF-9E75-7B92-E0BEB0F94D2B}"/>
                </a:ext>
              </a:extLst>
            </p:cNvPr>
            <p:cNvSpPr/>
            <p:nvPr/>
          </p:nvSpPr>
          <p:spPr>
            <a:xfrm>
              <a:off x="7987674" y="1721091"/>
              <a:ext cx="67017" cy="67017"/>
            </a:xfrm>
            <a:custGeom>
              <a:avLst/>
              <a:gdLst>
                <a:gd name="connsiteX0" fmla="*/ 37833 w 67017"/>
                <a:gd name="connsiteY0" fmla="*/ 305 h 67017"/>
                <a:gd name="connsiteX1" fmla="*/ 33509 w 67017"/>
                <a:gd name="connsiteY1" fmla="*/ 0 h 67017"/>
                <a:gd name="connsiteX2" fmla="*/ 0 w 67017"/>
                <a:gd name="connsiteY2" fmla="*/ 33509 h 67017"/>
                <a:gd name="connsiteX3" fmla="*/ 33509 w 67017"/>
                <a:gd name="connsiteY3" fmla="*/ 67018 h 67017"/>
                <a:gd name="connsiteX4" fmla="*/ 67018 w 67017"/>
                <a:gd name="connsiteY4" fmla="*/ 33509 h 67017"/>
                <a:gd name="connsiteX5" fmla="*/ 66713 w 67017"/>
                <a:gd name="connsiteY5" fmla="*/ 29185 h 67017"/>
                <a:gd name="connsiteX6" fmla="*/ 54950 w 67017"/>
                <a:gd name="connsiteY6" fmla="*/ 40929 h 67017"/>
                <a:gd name="connsiteX7" fmla="*/ 26070 w 67017"/>
                <a:gd name="connsiteY7" fmla="*/ 40481 h 67017"/>
                <a:gd name="connsiteX8" fmla="*/ 26070 w 67017"/>
                <a:gd name="connsiteY8" fmla="*/ 12049 h 67017"/>
                <a:gd name="connsiteX9" fmla="*/ 37833 w 67017"/>
                <a:gd name="connsiteY9" fmla="*/ 305 h 670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7017" h="67017">
                  <a:moveTo>
                    <a:pt x="37833" y="305"/>
                  </a:moveTo>
                  <a:cubicBezTo>
                    <a:pt x="36404" y="114"/>
                    <a:pt x="34957" y="10"/>
                    <a:pt x="33509" y="0"/>
                  </a:cubicBezTo>
                  <a:cubicBezTo>
                    <a:pt x="15002" y="0"/>
                    <a:pt x="0" y="15002"/>
                    <a:pt x="0" y="33509"/>
                  </a:cubicBezTo>
                  <a:cubicBezTo>
                    <a:pt x="0" y="52016"/>
                    <a:pt x="15002" y="67018"/>
                    <a:pt x="33509" y="67018"/>
                  </a:cubicBezTo>
                  <a:cubicBezTo>
                    <a:pt x="52016" y="67018"/>
                    <a:pt x="67018" y="52016"/>
                    <a:pt x="67018" y="33509"/>
                  </a:cubicBezTo>
                  <a:cubicBezTo>
                    <a:pt x="67008" y="32061"/>
                    <a:pt x="66903" y="30623"/>
                    <a:pt x="66713" y="29185"/>
                  </a:cubicBezTo>
                  <a:lnTo>
                    <a:pt x="54950" y="40929"/>
                  </a:lnTo>
                  <a:cubicBezTo>
                    <a:pt x="46853" y="48778"/>
                    <a:pt x="33918" y="48577"/>
                    <a:pt x="26070" y="40481"/>
                  </a:cubicBezTo>
                  <a:cubicBezTo>
                    <a:pt x="18393" y="32556"/>
                    <a:pt x="18393" y="19974"/>
                    <a:pt x="26070" y="12049"/>
                  </a:cubicBezTo>
                  <a:lnTo>
                    <a:pt x="37833" y="305"/>
                  </a:lnTo>
                  <a:close/>
                </a:path>
              </a:pathLst>
            </a:custGeom>
            <a:grpFill/>
            <a:ln w="9525" cap="flat">
              <a:noFill/>
              <a:prstDash val="solid"/>
              <a:miter/>
            </a:ln>
          </p:spPr>
          <p:txBody>
            <a:bodyPr rtlCol="0" anchor="ctr"/>
            <a:lstStyle/>
            <a:p>
              <a:endParaRPr lang="en-GB"/>
            </a:p>
          </p:txBody>
        </p:sp>
        <p:sp>
          <p:nvSpPr>
            <p:cNvPr id="50" name="Freeform: Shape 49">
              <a:extLst>
                <a:ext uri="{FF2B5EF4-FFF2-40B4-BE49-F238E27FC236}">
                  <a16:creationId xmlns:a16="http://schemas.microsoft.com/office/drawing/2014/main" id="{B0A812AE-28DF-B56C-E77D-96BBF1C60C4B}"/>
                </a:ext>
              </a:extLst>
            </p:cNvPr>
            <p:cNvSpPr/>
            <p:nvPr/>
          </p:nvSpPr>
          <p:spPr>
            <a:xfrm>
              <a:off x="7940773" y="1674180"/>
              <a:ext cx="160820" cy="160820"/>
            </a:xfrm>
            <a:custGeom>
              <a:avLst/>
              <a:gdLst>
                <a:gd name="connsiteX0" fmla="*/ 120901 w 160820"/>
                <a:gd name="connsiteY0" fmla="*/ 11040 h 160820"/>
                <a:gd name="connsiteX1" fmla="*/ 80410 w 160820"/>
                <a:gd name="connsiteY1" fmla="*/ 0 h 160820"/>
                <a:gd name="connsiteX2" fmla="*/ 0 w 160820"/>
                <a:gd name="connsiteY2" fmla="*/ 80410 h 160820"/>
                <a:gd name="connsiteX3" fmla="*/ 80410 w 160820"/>
                <a:gd name="connsiteY3" fmla="*/ 160820 h 160820"/>
                <a:gd name="connsiteX4" fmla="*/ 160820 w 160820"/>
                <a:gd name="connsiteY4" fmla="*/ 80410 h 160820"/>
                <a:gd name="connsiteX5" fmla="*/ 149781 w 160820"/>
                <a:gd name="connsiteY5" fmla="*/ 39919 h 160820"/>
                <a:gd name="connsiteX6" fmla="*/ 124711 w 160820"/>
                <a:gd name="connsiteY6" fmla="*/ 64999 h 160820"/>
                <a:gd name="connsiteX7" fmla="*/ 95831 w 160820"/>
                <a:gd name="connsiteY7" fmla="*/ 124720 h 160820"/>
                <a:gd name="connsiteX8" fmla="*/ 36109 w 160820"/>
                <a:gd name="connsiteY8" fmla="*/ 95841 h 160820"/>
                <a:gd name="connsiteX9" fmla="*/ 64989 w 160820"/>
                <a:gd name="connsiteY9" fmla="*/ 36119 h 160820"/>
                <a:gd name="connsiteX10" fmla="*/ 95831 w 160820"/>
                <a:gd name="connsiteY10" fmla="*/ 36119 h 160820"/>
                <a:gd name="connsiteX11" fmla="*/ 120901 w 160820"/>
                <a:gd name="connsiteY11" fmla="*/ 11040 h 1608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60820" h="160820">
                  <a:moveTo>
                    <a:pt x="120901" y="11040"/>
                  </a:moveTo>
                  <a:cubicBezTo>
                    <a:pt x="108633" y="3791"/>
                    <a:pt x="94650" y="-19"/>
                    <a:pt x="80410" y="0"/>
                  </a:cubicBezTo>
                  <a:cubicBezTo>
                    <a:pt x="35995" y="0"/>
                    <a:pt x="0" y="36005"/>
                    <a:pt x="0" y="80410"/>
                  </a:cubicBezTo>
                  <a:cubicBezTo>
                    <a:pt x="0" y="124825"/>
                    <a:pt x="36004" y="160820"/>
                    <a:pt x="80410" y="160820"/>
                  </a:cubicBezTo>
                  <a:cubicBezTo>
                    <a:pt x="124816" y="160820"/>
                    <a:pt x="160820" y="124816"/>
                    <a:pt x="160820" y="80410"/>
                  </a:cubicBezTo>
                  <a:cubicBezTo>
                    <a:pt x="160839" y="66170"/>
                    <a:pt x="157029" y="52178"/>
                    <a:pt x="149781" y="39919"/>
                  </a:cubicBezTo>
                  <a:lnTo>
                    <a:pt x="124711" y="64999"/>
                  </a:lnTo>
                  <a:cubicBezTo>
                    <a:pt x="133226" y="89468"/>
                    <a:pt x="120291" y="116205"/>
                    <a:pt x="95831" y="124720"/>
                  </a:cubicBezTo>
                  <a:cubicBezTo>
                    <a:pt x="71361" y="133236"/>
                    <a:pt x="44625" y="120301"/>
                    <a:pt x="36109" y="95841"/>
                  </a:cubicBezTo>
                  <a:cubicBezTo>
                    <a:pt x="27594" y="71371"/>
                    <a:pt x="40529" y="44634"/>
                    <a:pt x="64989" y="36119"/>
                  </a:cubicBezTo>
                  <a:cubicBezTo>
                    <a:pt x="74971" y="32642"/>
                    <a:pt x="85839" y="32642"/>
                    <a:pt x="95831" y="36119"/>
                  </a:cubicBezTo>
                  <a:lnTo>
                    <a:pt x="120901" y="11040"/>
                  </a:lnTo>
                  <a:close/>
                </a:path>
              </a:pathLst>
            </a:custGeom>
            <a:grpFill/>
            <a:ln w="9525" cap="flat">
              <a:noFill/>
              <a:prstDash val="solid"/>
              <a:miter/>
            </a:ln>
          </p:spPr>
          <p:txBody>
            <a:bodyPr rtlCol="0" anchor="ctr"/>
            <a:lstStyle/>
            <a:p>
              <a:endParaRPr lang="en-GB"/>
            </a:p>
          </p:txBody>
        </p:sp>
        <p:sp>
          <p:nvSpPr>
            <p:cNvPr id="51" name="Freeform: Shape 50">
              <a:extLst>
                <a:ext uri="{FF2B5EF4-FFF2-40B4-BE49-F238E27FC236}">
                  <a16:creationId xmlns:a16="http://schemas.microsoft.com/office/drawing/2014/main" id="{78690942-F4C1-0B25-701E-2F7C1149A018}"/>
                </a:ext>
              </a:extLst>
            </p:cNvPr>
            <p:cNvSpPr/>
            <p:nvPr/>
          </p:nvSpPr>
          <p:spPr>
            <a:xfrm>
              <a:off x="7886070" y="1620535"/>
              <a:ext cx="269121" cy="269130"/>
            </a:xfrm>
            <a:custGeom>
              <a:avLst/>
              <a:gdLst>
                <a:gd name="connsiteX0" fmla="*/ 214180 w 269121"/>
                <a:gd name="connsiteY0" fmla="*/ 26090 h 269130"/>
                <a:gd name="connsiteX1" fmla="*/ 26090 w 269121"/>
                <a:gd name="connsiteY1" fmla="*/ 54950 h 269130"/>
                <a:gd name="connsiteX2" fmla="*/ 54950 w 269121"/>
                <a:gd name="connsiteY2" fmla="*/ 243041 h 269130"/>
                <a:gd name="connsiteX3" fmla="*/ 243041 w 269121"/>
                <a:gd name="connsiteY3" fmla="*/ 214180 h 269130"/>
                <a:gd name="connsiteX4" fmla="*/ 243060 w 269121"/>
                <a:gd name="connsiteY4" fmla="*/ 54979 h 269130"/>
                <a:gd name="connsiteX5" fmla="*/ 214247 w 269121"/>
                <a:gd name="connsiteY5" fmla="*/ 83830 h 269130"/>
                <a:gd name="connsiteX6" fmla="*/ 228924 w 269121"/>
                <a:gd name="connsiteY6" fmla="*/ 134065 h 269130"/>
                <a:gd name="connsiteX7" fmla="*/ 135113 w 269121"/>
                <a:gd name="connsiteY7" fmla="*/ 227877 h 269130"/>
                <a:gd name="connsiteX8" fmla="*/ 41301 w 269121"/>
                <a:gd name="connsiteY8" fmla="*/ 134065 h 269130"/>
                <a:gd name="connsiteX9" fmla="*/ 135113 w 269121"/>
                <a:gd name="connsiteY9" fmla="*/ 40253 h 269130"/>
                <a:gd name="connsiteX10" fmla="*/ 185367 w 269121"/>
                <a:gd name="connsiteY10" fmla="*/ 54950 h 269130"/>
                <a:gd name="connsiteX11" fmla="*/ 214180 w 269121"/>
                <a:gd name="connsiteY11" fmla="*/ 26090 h 2691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9121" h="269130">
                  <a:moveTo>
                    <a:pt x="214180" y="26090"/>
                  </a:moveTo>
                  <a:cubicBezTo>
                    <a:pt x="154268" y="-17878"/>
                    <a:pt x="70057" y="-4962"/>
                    <a:pt x="26090" y="54950"/>
                  </a:cubicBezTo>
                  <a:cubicBezTo>
                    <a:pt x="-17878" y="114863"/>
                    <a:pt x="-4962" y="199073"/>
                    <a:pt x="54950" y="243041"/>
                  </a:cubicBezTo>
                  <a:cubicBezTo>
                    <a:pt x="114863" y="287008"/>
                    <a:pt x="199073" y="274092"/>
                    <a:pt x="243041" y="214180"/>
                  </a:cubicBezTo>
                  <a:cubicBezTo>
                    <a:pt x="277807" y="166812"/>
                    <a:pt x="277817" y="102356"/>
                    <a:pt x="243060" y="54979"/>
                  </a:cubicBezTo>
                  <a:lnTo>
                    <a:pt x="214247" y="83830"/>
                  </a:lnTo>
                  <a:cubicBezTo>
                    <a:pt x="223867" y="98813"/>
                    <a:pt x="228953" y="116253"/>
                    <a:pt x="228924" y="134065"/>
                  </a:cubicBezTo>
                  <a:cubicBezTo>
                    <a:pt x="228924" y="185881"/>
                    <a:pt x="186919" y="227877"/>
                    <a:pt x="135113" y="227877"/>
                  </a:cubicBezTo>
                  <a:cubicBezTo>
                    <a:pt x="83306" y="227877"/>
                    <a:pt x="41301" y="185872"/>
                    <a:pt x="41301" y="134065"/>
                  </a:cubicBezTo>
                  <a:cubicBezTo>
                    <a:pt x="41301" y="82249"/>
                    <a:pt x="83306" y="40253"/>
                    <a:pt x="135113" y="40253"/>
                  </a:cubicBezTo>
                  <a:cubicBezTo>
                    <a:pt x="152934" y="40225"/>
                    <a:pt x="170375" y="45321"/>
                    <a:pt x="185367" y="54950"/>
                  </a:cubicBezTo>
                  <a:lnTo>
                    <a:pt x="214180" y="26090"/>
                  </a:lnTo>
                  <a:close/>
                </a:path>
              </a:pathLst>
            </a:custGeom>
            <a:grpFill/>
            <a:ln w="9525" cap="flat">
              <a:noFill/>
              <a:prstDash val="solid"/>
              <a:miter/>
            </a:ln>
          </p:spPr>
          <p:txBody>
            <a:bodyPr rtlCol="0" anchor="ctr"/>
            <a:lstStyle/>
            <a:p>
              <a:endParaRPr lang="en-GB"/>
            </a:p>
          </p:txBody>
        </p:sp>
      </p:grpSp>
      <p:grpSp>
        <p:nvGrpSpPr>
          <p:cNvPr id="52" name="Graphic 161">
            <a:extLst>
              <a:ext uri="{FF2B5EF4-FFF2-40B4-BE49-F238E27FC236}">
                <a16:creationId xmlns:a16="http://schemas.microsoft.com/office/drawing/2014/main" id="{BD5DA74C-3299-891E-91D6-34A3F96301A7}"/>
              </a:ext>
            </a:extLst>
          </p:cNvPr>
          <p:cNvGrpSpPr/>
          <p:nvPr/>
        </p:nvGrpSpPr>
        <p:grpSpPr>
          <a:xfrm>
            <a:off x="11029068" y="5369202"/>
            <a:ext cx="421811" cy="421784"/>
            <a:chOff x="7833137" y="1566872"/>
            <a:chExt cx="375679" cy="375655"/>
          </a:xfrm>
          <a:solidFill>
            <a:srgbClr val="FFC000"/>
          </a:solidFill>
        </p:grpSpPr>
        <p:sp>
          <p:nvSpPr>
            <p:cNvPr id="53" name="Freeform: Shape 52">
              <a:extLst>
                <a:ext uri="{FF2B5EF4-FFF2-40B4-BE49-F238E27FC236}">
                  <a16:creationId xmlns:a16="http://schemas.microsoft.com/office/drawing/2014/main" id="{3DEDD88D-7392-E7FF-183A-E1B2034CC6ED}"/>
                </a:ext>
              </a:extLst>
            </p:cNvPr>
            <p:cNvSpPr/>
            <p:nvPr/>
          </p:nvSpPr>
          <p:spPr>
            <a:xfrm>
              <a:off x="8021184" y="1586465"/>
              <a:ext cx="168203" cy="168070"/>
            </a:xfrm>
            <a:custGeom>
              <a:avLst/>
              <a:gdLst>
                <a:gd name="connsiteX0" fmla="*/ 2056 w 168203"/>
                <a:gd name="connsiteY0" fmla="*/ 166078 h 168070"/>
                <a:gd name="connsiteX1" fmla="*/ 11991 w 168203"/>
                <a:gd name="connsiteY1" fmla="*/ 166078 h 168070"/>
                <a:gd name="connsiteX2" fmla="*/ 166191 w 168203"/>
                <a:gd name="connsiteY2" fmla="*/ 11858 h 168070"/>
                <a:gd name="connsiteX3" fmla="*/ 166057 w 168203"/>
                <a:gd name="connsiteY3" fmla="*/ 1809 h 168070"/>
                <a:gd name="connsiteX4" fmla="*/ 164695 w 168203"/>
                <a:gd name="connsiteY4" fmla="*/ 771 h 168070"/>
                <a:gd name="connsiteX5" fmla="*/ 155713 w 168203"/>
                <a:gd name="connsiteY5" fmla="*/ 2467 h 168070"/>
                <a:gd name="connsiteX6" fmla="*/ 2066 w 168203"/>
                <a:gd name="connsiteY6" fmla="*/ 156143 h 168070"/>
                <a:gd name="connsiteX7" fmla="*/ 2056 w 168203"/>
                <a:gd name="connsiteY7" fmla="*/ 166078 h 1680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68203" h="168070">
                  <a:moveTo>
                    <a:pt x="2056" y="166078"/>
                  </a:moveTo>
                  <a:cubicBezTo>
                    <a:pt x="4838" y="168735"/>
                    <a:pt x="9210" y="168735"/>
                    <a:pt x="11991" y="166078"/>
                  </a:cubicBezTo>
                  <a:lnTo>
                    <a:pt x="166191" y="11858"/>
                  </a:lnTo>
                  <a:cubicBezTo>
                    <a:pt x="168925" y="9048"/>
                    <a:pt x="168868" y="4553"/>
                    <a:pt x="166057" y="1809"/>
                  </a:cubicBezTo>
                  <a:cubicBezTo>
                    <a:pt x="165648" y="1409"/>
                    <a:pt x="165191" y="1057"/>
                    <a:pt x="164695" y="771"/>
                  </a:cubicBezTo>
                  <a:cubicBezTo>
                    <a:pt x="161657" y="-705"/>
                    <a:pt x="158009" y="-19"/>
                    <a:pt x="155713" y="2467"/>
                  </a:cubicBezTo>
                  <a:lnTo>
                    <a:pt x="2066" y="156143"/>
                  </a:lnTo>
                  <a:cubicBezTo>
                    <a:pt x="-687" y="158886"/>
                    <a:pt x="-687" y="163334"/>
                    <a:pt x="2056" y="166078"/>
                  </a:cubicBezTo>
                  <a:close/>
                </a:path>
              </a:pathLst>
            </a:custGeom>
            <a:grpFill/>
            <a:ln w="9525" cap="flat">
              <a:noFill/>
              <a:prstDash val="solid"/>
              <a:miter/>
            </a:ln>
          </p:spPr>
          <p:txBody>
            <a:bodyPr rtlCol="0" anchor="ctr"/>
            <a:lstStyle/>
            <a:p>
              <a:endParaRPr lang="en-GB"/>
            </a:p>
          </p:txBody>
        </p:sp>
        <p:sp>
          <p:nvSpPr>
            <p:cNvPr id="54" name="Freeform: Shape 53">
              <a:extLst>
                <a:ext uri="{FF2B5EF4-FFF2-40B4-BE49-F238E27FC236}">
                  <a16:creationId xmlns:a16="http://schemas.microsoft.com/office/drawing/2014/main" id="{25A198A0-8587-5794-71FC-D79012CF443C}"/>
                </a:ext>
              </a:extLst>
            </p:cNvPr>
            <p:cNvSpPr/>
            <p:nvPr/>
          </p:nvSpPr>
          <p:spPr>
            <a:xfrm>
              <a:off x="7833137" y="1566872"/>
              <a:ext cx="375618" cy="375655"/>
            </a:xfrm>
            <a:custGeom>
              <a:avLst/>
              <a:gdLst>
                <a:gd name="connsiteX0" fmla="*/ 350448 w 375618"/>
                <a:gd name="connsiteY0" fmla="*/ 103956 h 375655"/>
                <a:gd name="connsiteX1" fmla="*/ 343952 w 375618"/>
                <a:gd name="connsiteY1" fmla="*/ 102898 h 375655"/>
                <a:gd name="connsiteX2" fmla="*/ 312281 w 375618"/>
                <a:gd name="connsiteY2" fmla="*/ 92373 h 375655"/>
                <a:gd name="connsiteX3" fmla="*/ 305575 w 375618"/>
                <a:gd name="connsiteY3" fmla="*/ 99079 h 375655"/>
                <a:gd name="connsiteX4" fmla="*/ 276667 w 375618"/>
                <a:gd name="connsiteY4" fmla="*/ 306267 h 375655"/>
                <a:gd name="connsiteX5" fmla="*/ 69479 w 375618"/>
                <a:gd name="connsiteY5" fmla="*/ 277358 h 375655"/>
                <a:gd name="connsiteX6" fmla="*/ 98388 w 375618"/>
                <a:gd name="connsiteY6" fmla="*/ 70170 h 375655"/>
                <a:gd name="connsiteX7" fmla="*/ 276686 w 375618"/>
                <a:gd name="connsiteY7" fmla="*/ 70189 h 375655"/>
                <a:gd name="connsiteX8" fmla="*/ 283392 w 375618"/>
                <a:gd name="connsiteY8" fmla="*/ 63484 h 375655"/>
                <a:gd name="connsiteX9" fmla="*/ 272838 w 375618"/>
                <a:gd name="connsiteY9" fmla="*/ 31813 h 375655"/>
                <a:gd name="connsiteX10" fmla="*/ 272466 w 375618"/>
                <a:gd name="connsiteY10" fmla="*/ 20193 h 375655"/>
                <a:gd name="connsiteX11" fmla="*/ 20197 w 375618"/>
                <a:gd name="connsiteY11" fmla="*/ 103194 h 375655"/>
                <a:gd name="connsiteX12" fmla="*/ 103198 w 375618"/>
                <a:gd name="connsiteY12" fmla="*/ 355463 h 375655"/>
                <a:gd name="connsiteX13" fmla="*/ 355467 w 375618"/>
                <a:gd name="connsiteY13" fmla="*/ 272462 h 375655"/>
                <a:gd name="connsiteX14" fmla="*/ 355515 w 375618"/>
                <a:gd name="connsiteY14" fmla="*/ 103289 h 375655"/>
                <a:gd name="connsiteX15" fmla="*/ 350448 w 375618"/>
                <a:gd name="connsiteY15" fmla="*/ 103956 h 3756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75618" h="375655">
                  <a:moveTo>
                    <a:pt x="350448" y="103956"/>
                  </a:moveTo>
                  <a:cubicBezTo>
                    <a:pt x="348238" y="103956"/>
                    <a:pt x="346047" y="103594"/>
                    <a:pt x="343952" y="102898"/>
                  </a:cubicBezTo>
                  <a:lnTo>
                    <a:pt x="312281" y="92373"/>
                  </a:lnTo>
                  <a:lnTo>
                    <a:pt x="305575" y="99079"/>
                  </a:lnTo>
                  <a:cubicBezTo>
                    <a:pt x="354800" y="164277"/>
                    <a:pt x="341866" y="257032"/>
                    <a:pt x="276667" y="306267"/>
                  </a:cubicBezTo>
                  <a:cubicBezTo>
                    <a:pt x="211468" y="355492"/>
                    <a:pt x="118714" y="342557"/>
                    <a:pt x="69479" y="277358"/>
                  </a:cubicBezTo>
                  <a:cubicBezTo>
                    <a:pt x="20254" y="212160"/>
                    <a:pt x="33189" y="119405"/>
                    <a:pt x="98388" y="70170"/>
                  </a:cubicBezTo>
                  <a:cubicBezTo>
                    <a:pt x="151147" y="30327"/>
                    <a:pt x="223937" y="30337"/>
                    <a:pt x="276686" y="70189"/>
                  </a:cubicBezTo>
                  <a:lnTo>
                    <a:pt x="283392" y="63484"/>
                  </a:lnTo>
                  <a:lnTo>
                    <a:pt x="272838" y="31813"/>
                  </a:lnTo>
                  <a:cubicBezTo>
                    <a:pt x="271590" y="28060"/>
                    <a:pt x="271457" y="24022"/>
                    <a:pt x="272466" y="20193"/>
                  </a:cubicBezTo>
                  <a:cubicBezTo>
                    <a:pt x="179883" y="-26547"/>
                    <a:pt x="66946" y="10610"/>
                    <a:pt x="20197" y="103194"/>
                  </a:cubicBezTo>
                  <a:cubicBezTo>
                    <a:pt x="-26552" y="195777"/>
                    <a:pt x="10615" y="308714"/>
                    <a:pt x="103198" y="355463"/>
                  </a:cubicBezTo>
                  <a:cubicBezTo>
                    <a:pt x="195781" y="402202"/>
                    <a:pt x="308719" y="365045"/>
                    <a:pt x="355467" y="272462"/>
                  </a:cubicBezTo>
                  <a:cubicBezTo>
                    <a:pt x="382318" y="219275"/>
                    <a:pt x="382338" y="156495"/>
                    <a:pt x="355515" y="103289"/>
                  </a:cubicBezTo>
                  <a:cubicBezTo>
                    <a:pt x="353867" y="103727"/>
                    <a:pt x="352162" y="103956"/>
                    <a:pt x="350448" y="103956"/>
                  </a:cubicBezTo>
                  <a:close/>
                </a:path>
              </a:pathLst>
            </a:custGeom>
            <a:grpFill/>
            <a:ln w="9525" cap="flat">
              <a:noFill/>
              <a:prstDash val="solid"/>
              <a:miter/>
            </a:ln>
          </p:spPr>
          <p:txBody>
            <a:bodyPr rtlCol="0" anchor="ctr"/>
            <a:lstStyle/>
            <a:p>
              <a:endParaRPr lang="en-GB"/>
            </a:p>
          </p:txBody>
        </p:sp>
        <p:sp>
          <p:nvSpPr>
            <p:cNvPr id="55" name="Freeform: Shape 54">
              <a:extLst>
                <a:ext uri="{FF2B5EF4-FFF2-40B4-BE49-F238E27FC236}">
                  <a16:creationId xmlns:a16="http://schemas.microsoft.com/office/drawing/2014/main" id="{474726A0-073C-E016-ABC5-1FE4DAEEFA6C}"/>
                </a:ext>
              </a:extLst>
            </p:cNvPr>
            <p:cNvSpPr/>
            <p:nvPr/>
          </p:nvSpPr>
          <p:spPr>
            <a:xfrm>
              <a:off x="8118335" y="1567031"/>
              <a:ext cx="44912" cy="52742"/>
            </a:xfrm>
            <a:custGeom>
              <a:avLst/>
              <a:gdLst>
                <a:gd name="connsiteX0" fmla="*/ 44913 w 44912"/>
                <a:gd name="connsiteY0" fmla="*/ 16643 h 52742"/>
                <a:gd name="connsiteX1" fmla="*/ 30235 w 44912"/>
                <a:gd name="connsiteY1" fmla="*/ 1993 h 52742"/>
                <a:gd name="connsiteX2" fmla="*/ 20310 w 44912"/>
                <a:gd name="connsiteY2" fmla="*/ 1993 h 52742"/>
                <a:gd name="connsiteX3" fmla="*/ 2060 w 44912"/>
                <a:gd name="connsiteY3" fmla="*/ 20243 h 52742"/>
                <a:gd name="connsiteX4" fmla="*/ 365 w 44912"/>
                <a:gd name="connsiteY4" fmla="*/ 27415 h 52742"/>
                <a:gd name="connsiteX5" fmla="*/ 8794 w 44912"/>
                <a:gd name="connsiteY5" fmla="*/ 52742 h 52742"/>
                <a:gd name="connsiteX6" fmla="*/ 44913 w 44912"/>
                <a:gd name="connsiteY6" fmla="*/ 16643 h 527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912" h="52742">
                  <a:moveTo>
                    <a:pt x="44913" y="16643"/>
                  </a:moveTo>
                  <a:lnTo>
                    <a:pt x="30235" y="1993"/>
                  </a:lnTo>
                  <a:cubicBezTo>
                    <a:pt x="27463" y="-664"/>
                    <a:pt x="23082" y="-664"/>
                    <a:pt x="20310" y="1993"/>
                  </a:cubicBezTo>
                  <a:lnTo>
                    <a:pt x="2060" y="20243"/>
                  </a:lnTo>
                  <a:cubicBezTo>
                    <a:pt x="174" y="22119"/>
                    <a:pt x="-483" y="24891"/>
                    <a:pt x="365" y="27415"/>
                  </a:cubicBezTo>
                  <a:lnTo>
                    <a:pt x="8794" y="52742"/>
                  </a:lnTo>
                  <a:lnTo>
                    <a:pt x="44913" y="16643"/>
                  </a:lnTo>
                  <a:close/>
                </a:path>
              </a:pathLst>
            </a:custGeom>
            <a:grpFill/>
            <a:ln w="9525" cap="flat">
              <a:noFill/>
              <a:prstDash val="solid"/>
              <a:miter/>
            </a:ln>
          </p:spPr>
          <p:txBody>
            <a:bodyPr rtlCol="0" anchor="ctr"/>
            <a:lstStyle/>
            <a:p>
              <a:endParaRPr lang="en-GB"/>
            </a:p>
          </p:txBody>
        </p:sp>
        <p:sp>
          <p:nvSpPr>
            <p:cNvPr id="56" name="Freeform: Shape 55">
              <a:extLst>
                <a:ext uri="{FF2B5EF4-FFF2-40B4-BE49-F238E27FC236}">
                  <a16:creationId xmlns:a16="http://schemas.microsoft.com/office/drawing/2014/main" id="{D6B3D85F-31F1-7863-5FEB-9975E6EA5D4B}"/>
                </a:ext>
              </a:extLst>
            </p:cNvPr>
            <p:cNvSpPr/>
            <p:nvPr/>
          </p:nvSpPr>
          <p:spPr>
            <a:xfrm>
              <a:off x="8156019" y="1612534"/>
              <a:ext cx="52796" cy="44917"/>
            </a:xfrm>
            <a:custGeom>
              <a:avLst/>
              <a:gdLst>
                <a:gd name="connsiteX0" fmla="*/ 25317 w 52796"/>
                <a:gd name="connsiteY0" fmla="*/ 44548 h 44917"/>
                <a:gd name="connsiteX1" fmla="*/ 32489 w 52796"/>
                <a:gd name="connsiteY1" fmla="*/ 42891 h 44917"/>
                <a:gd name="connsiteX2" fmla="*/ 50739 w 52796"/>
                <a:gd name="connsiteY2" fmla="*/ 24641 h 44917"/>
                <a:gd name="connsiteX3" fmla="*/ 50739 w 52796"/>
                <a:gd name="connsiteY3" fmla="*/ 14716 h 44917"/>
                <a:gd name="connsiteX4" fmla="*/ 50739 w 52796"/>
                <a:gd name="connsiteY4" fmla="*/ 14716 h 44917"/>
                <a:gd name="connsiteX5" fmla="*/ 36090 w 52796"/>
                <a:gd name="connsiteY5" fmla="*/ 0 h 44917"/>
                <a:gd name="connsiteX6" fmla="*/ 0 w 52796"/>
                <a:gd name="connsiteY6" fmla="*/ 36090 h 44917"/>
                <a:gd name="connsiteX7" fmla="*/ 25317 w 52796"/>
                <a:gd name="connsiteY7" fmla="*/ 44548 h 449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2796" h="44917">
                  <a:moveTo>
                    <a:pt x="25317" y="44548"/>
                  </a:moveTo>
                  <a:cubicBezTo>
                    <a:pt x="27832" y="45396"/>
                    <a:pt x="30603" y="44758"/>
                    <a:pt x="32489" y="42891"/>
                  </a:cubicBezTo>
                  <a:lnTo>
                    <a:pt x="50739" y="24641"/>
                  </a:lnTo>
                  <a:cubicBezTo>
                    <a:pt x="53483" y="21898"/>
                    <a:pt x="53483" y="17459"/>
                    <a:pt x="50739" y="14716"/>
                  </a:cubicBezTo>
                  <a:cubicBezTo>
                    <a:pt x="50739" y="14716"/>
                    <a:pt x="50739" y="14716"/>
                    <a:pt x="50739" y="14716"/>
                  </a:cubicBezTo>
                  <a:lnTo>
                    <a:pt x="36090" y="0"/>
                  </a:lnTo>
                  <a:lnTo>
                    <a:pt x="0" y="36090"/>
                  </a:lnTo>
                  <a:lnTo>
                    <a:pt x="25317" y="44548"/>
                  </a:lnTo>
                  <a:close/>
                </a:path>
              </a:pathLst>
            </a:custGeom>
            <a:grpFill/>
            <a:ln w="9525" cap="flat">
              <a:noFill/>
              <a:prstDash val="solid"/>
              <a:miter/>
            </a:ln>
          </p:spPr>
          <p:txBody>
            <a:bodyPr rtlCol="0" anchor="ctr"/>
            <a:lstStyle/>
            <a:p>
              <a:endParaRPr lang="en-GB"/>
            </a:p>
          </p:txBody>
        </p:sp>
        <p:sp>
          <p:nvSpPr>
            <p:cNvPr id="57" name="Freeform: Shape 56">
              <a:extLst>
                <a:ext uri="{FF2B5EF4-FFF2-40B4-BE49-F238E27FC236}">
                  <a16:creationId xmlns:a16="http://schemas.microsoft.com/office/drawing/2014/main" id="{94D6D03E-28F4-9D5F-D76B-FF27B312AD13}"/>
                </a:ext>
              </a:extLst>
            </p:cNvPr>
            <p:cNvSpPr/>
            <p:nvPr/>
          </p:nvSpPr>
          <p:spPr>
            <a:xfrm>
              <a:off x="7987674" y="1721091"/>
              <a:ext cx="67017" cy="67017"/>
            </a:xfrm>
            <a:custGeom>
              <a:avLst/>
              <a:gdLst>
                <a:gd name="connsiteX0" fmla="*/ 37833 w 67017"/>
                <a:gd name="connsiteY0" fmla="*/ 305 h 67017"/>
                <a:gd name="connsiteX1" fmla="*/ 33509 w 67017"/>
                <a:gd name="connsiteY1" fmla="*/ 0 h 67017"/>
                <a:gd name="connsiteX2" fmla="*/ 0 w 67017"/>
                <a:gd name="connsiteY2" fmla="*/ 33509 h 67017"/>
                <a:gd name="connsiteX3" fmla="*/ 33509 w 67017"/>
                <a:gd name="connsiteY3" fmla="*/ 67018 h 67017"/>
                <a:gd name="connsiteX4" fmla="*/ 67018 w 67017"/>
                <a:gd name="connsiteY4" fmla="*/ 33509 h 67017"/>
                <a:gd name="connsiteX5" fmla="*/ 66713 w 67017"/>
                <a:gd name="connsiteY5" fmla="*/ 29185 h 67017"/>
                <a:gd name="connsiteX6" fmla="*/ 54950 w 67017"/>
                <a:gd name="connsiteY6" fmla="*/ 40929 h 67017"/>
                <a:gd name="connsiteX7" fmla="*/ 26070 w 67017"/>
                <a:gd name="connsiteY7" fmla="*/ 40481 h 67017"/>
                <a:gd name="connsiteX8" fmla="*/ 26070 w 67017"/>
                <a:gd name="connsiteY8" fmla="*/ 12049 h 67017"/>
                <a:gd name="connsiteX9" fmla="*/ 37833 w 67017"/>
                <a:gd name="connsiteY9" fmla="*/ 305 h 670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7017" h="67017">
                  <a:moveTo>
                    <a:pt x="37833" y="305"/>
                  </a:moveTo>
                  <a:cubicBezTo>
                    <a:pt x="36404" y="114"/>
                    <a:pt x="34957" y="10"/>
                    <a:pt x="33509" y="0"/>
                  </a:cubicBezTo>
                  <a:cubicBezTo>
                    <a:pt x="15002" y="0"/>
                    <a:pt x="0" y="15002"/>
                    <a:pt x="0" y="33509"/>
                  </a:cubicBezTo>
                  <a:cubicBezTo>
                    <a:pt x="0" y="52016"/>
                    <a:pt x="15002" y="67018"/>
                    <a:pt x="33509" y="67018"/>
                  </a:cubicBezTo>
                  <a:cubicBezTo>
                    <a:pt x="52016" y="67018"/>
                    <a:pt x="67018" y="52016"/>
                    <a:pt x="67018" y="33509"/>
                  </a:cubicBezTo>
                  <a:cubicBezTo>
                    <a:pt x="67008" y="32061"/>
                    <a:pt x="66903" y="30623"/>
                    <a:pt x="66713" y="29185"/>
                  </a:cubicBezTo>
                  <a:lnTo>
                    <a:pt x="54950" y="40929"/>
                  </a:lnTo>
                  <a:cubicBezTo>
                    <a:pt x="46853" y="48778"/>
                    <a:pt x="33918" y="48577"/>
                    <a:pt x="26070" y="40481"/>
                  </a:cubicBezTo>
                  <a:cubicBezTo>
                    <a:pt x="18393" y="32556"/>
                    <a:pt x="18393" y="19974"/>
                    <a:pt x="26070" y="12049"/>
                  </a:cubicBezTo>
                  <a:lnTo>
                    <a:pt x="37833" y="305"/>
                  </a:lnTo>
                  <a:close/>
                </a:path>
              </a:pathLst>
            </a:custGeom>
            <a:grpFill/>
            <a:ln w="9525" cap="flat">
              <a:noFill/>
              <a:prstDash val="solid"/>
              <a:miter/>
            </a:ln>
          </p:spPr>
          <p:txBody>
            <a:bodyPr rtlCol="0" anchor="ctr"/>
            <a:lstStyle/>
            <a:p>
              <a:endParaRPr lang="en-GB"/>
            </a:p>
          </p:txBody>
        </p:sp>
        <p:sp>
          <p:nvSpPr>
            <p:cNvPr id="58" name="Freeform: Shape 57">
              <a:extLst>
                <a:ext uri="{FF2B5EF4-FFF2-40B4-BE49-F238E27FC236}">
                  <a16:creationId xmlns:a16="http://schemas.microsoft.com/office/drawing/2014/main" id="{9469D0C7-8648-526C-F460-66C802F5C4B4}"/>
                </a:ext>
              </a:extLst>
            </p:cNvPr>
            <p:cNvSpPr/>
            <p:nvPr/>
          </p:nvSpPr>
          <p:spPr>
            <a:xfrm>
              <a:off x="7940773" y="1674180"/>
              <a:ext cx="160820" cy="160820"/>
            </a:xfrm>
            <a:custGeom>
              <a:avLst/>
              <a:gdLst>
                <a:gd name="connsiteX0" fmla="*/ 120901 w 160820"/>
                <a:gd name="connsiteY0" fmla="*/ 11040 h 160820"/>
                <a:gd name="connsiteX1" fmla="*/ 80410 w 160820"/>
                <a:gd name="connsiteY1" fmla="*/ 0 h 160820"/>
                <a:gd name="connsiteX2" fmla="*/ 0 w 160820"/>
                <a:gd name="connsiteY2" fmla="*/ 80410 h 160820"/>
                <a:gd name="connsiteX3" fmla="*/ 80410 w 160820"/>
                <a:gd name="connsiteY3" fmla="*/ 160820 h 160820"/>
                <a:gd name="connsiteX4" fmla="*/ 160820 w 160820"/>
                <a:gd name="connsiteY4" fmla="*/ 80410 h 160820"/>
                <a:gd name="connsiteX5" fmla="*/ 149781 w 160820"/>
                <a:gd name="connsiteY5" fmla="*/ 39919 h 160820"/>
                <a:gd name="connsiteX6" fmla="*/ 124711 w 160820"/>
                <a:gd name="connsiteY6" fmla="*/ 64999 h 160820"/>
                <a:gd name="connsiteX7" fmla="*/ 95831 w 160820"/>
                <a:gd name="connsiteY7" fmla="*/ 124720 h 160820"/>
                <a:gd name="connsiteX8" fmla="*/ 36109 w 160820"/>
                <a:gd name="connsiteY8" fmla="*/ 95841 h 160820"/>
                <a:gd name="connsiteX9" fmla="*/ 64989 w 160820"/>
                <a:gd name="connsiteY9" fmla="*/ 36119 h 160820"/>
                <a:gd name="connsiteX10" fmla="*/ 95831 w 160820"/>
                <a:gd name="connsiteY10" fmla="*/ 36119 h 160820"/>
                <a:gd name="connsiteX11" fmla="*/ 120901 w 160820"/>
                <a:gd name="connsiteY11" fmla="*/ 11040 h 1608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60820" h="160820">
                  <a:moveTo>
                    <a:pt x="120901" y="11040"/>
                  </a:moveTo>
                  <a:cubicBezTo>
                    <a:pt x="108633" y="3791"/>
                    <a:pt x="94650" y="-19"/>
                    <a:pt x="80410" y="0"/>
                  </a:cubicBezTo>
                  <a:cubicBezTo>
                    <a:pt x="35995" y="0"/>
                    <a:pt x="0" y="36005"/>
                    <a:pt x="0" y="80410"/>
                  </a:cubicBezTo>
                  <a:cubicBezTo>
                    <a:pt x="0" y="124825"/>
                    <a:pt x="36004" y="160820"/>
                    <a:pt x="80410" y="160820"/>
                  </a:cubicBezTo>
                  <a:cubicBezTo>
                    <a:pt x="124816" y="160820"/>
                    <a:pt x="160820" y="124816"/>
                    <a:pt x="160820" y="80410"/>
                  </a:cubicBezTo>
                  <a:cubicBezTo>
                    <a:pt x="160839" y="66170"/>
                    <a:pt x="157029" y="52178"/>
                    <a:pt x="149781" y="39919"/>
                  </a:cubicBezTo>
                  <a:lnTo>
                    <a:pt x="124711" y="64999"/>
                  </a:lnTo>
                  <a:cubicBezTo>
                    <a:pt x="133226" y="89468"/>
                    <a:pt x="120291" y="116205"/>
                    <a:pt x="95831" y="124720"/>
                  </a:cubicBezTo>
                  <a:cubicBezTo>
                    <a:pt x="71361" y="133236"/>
                    <a:pt x="44625" y="120301"/>
                    <a:pt x="36109" y="95841"/>
                  </a:cubicBezTo>
                  <a:cubicBezTo>
                    <a:pt x="27594" y="71371"/>
                    <a:pt x="40529" y="44634"/>
                    <a:pt x="64989" y="36119"/>
                  </a:cubicBezTo>
                  <a:cubicBezTo>
                    <a:pt x="74971" y="32642"/>
                    <a:pt x="85839" y="32642"/>
                    <a:pt x="95831" y="36119"/>
                  </a:cubicBezTo>
                  <a:lnTo>
                    <a:pt x="120901" y="11040"/>
                  </a:lnTo>
                  <a:close/>
                </a:path>
              </a:pathLst>
            </a:custGeom>
            <a:grpFill/>
            <a:ln w="9525" cap="flat">
              <a:noFill/>
              <a:prstDash val="solid"/>
              <a:miter/>
            </a:ln>
          </p:spPr>
          <p:txBody>
            <a:bodyPr rtlCol="0" anchor="ctr"/>
            <a:lstStyle/>
            <a:p>
              <a:endParaRPr lang="en-GB"/>
            </a:p>
          </p:txBody>
        </p:sp>
        <p:sp>
          <p:nvSpPr>
            <p:cNvPr id="59" name="Freeform: Shape 58">
              <a:extLst>
                <a:ext uri="{FF2B5EF4-FFF2-40B4-BE49-F238E27FC236}">
                  <a16:creationId xmlns:a16="http://schemas.microsoft.com/office/drawing/2014/main" id="{1F8AF33D-D00D-A6BA-526B-D57F1C275604}"/>
                </a:ext>
              </a:extLst>
            </p:cNvPr>
            <p:cNvSpPr/>
            <p:nvPr/>
          </p:nvSpPr>
          <p:spPr>
            <a:xfrm>
              <a:off x="7886070" y="1620535"/>
              <a:ext cx="269121" cy="269130"/>
            </a:xfrm>
            <a:custGeom>
              <a:avLst/>
              <a:gdLst>
                <a:gd name="connsiteX0" fmla="*/ 214180 w 269121"/>
                <a:gd name="connsiteY0" fmla="*/ 26090 h 269130"/>
                <a:gd name="connsiteX1" fmla="*/ 26090 w 269121"/>
                <a:gd name="connsiteY1" fmla="*/ 54950 h 269130"/>
                <a:gd name="connsiteX2" fmla="*/ 54950 w 269121"/>
                <a:gd name="connsiteY2" fmla="*/ 243041 h 269130"/>
                <a:gd name="connsiteX3" fmla="*/ 243041 w 269121"/>
                <a:gd name="connsiteY3" fmla="*/ 214180 h 269130"/>
                <a:gd name="connsiteX4" fmla="*/ 243060 w 269121"/>
                <a:gd name="connsiteY4" fmla="*/ 54979 h 269130"/>
                <a:gd name="connsiteX5" fmla="*/ 214247 w 269121"/>
                <a:gd name="connsiteY5" fmla="*/ 83830 h 269130"/>
                <a:gd name="connsiteX6" fmla="*/ 228924 w 269121"/>
                <a:gd name="connsiteY6" fmla="*/ 134065 h 269130"/>
                <a:gd name="connsiteX7" fmla="*/ 135113 w 269121"/>
                <a:gd name="connsiteY7" fmla="*/ 227877 h 269130"/>
                <a:gd name="connsiteX8" fmla="*/ 41301 w 269121"/>
                <a:gd name="connsiteY8" fmla="*/ 134065 h 269130"/>
                <a:gd name="connsiteX9" fmla="*/ 135113 w 269121"/>
                <a:gd name="connsiteY9" fmla="*/ 40253 h 269130"/>
                <a:gd name="connsiteX10" fmla="*/ 185367 w 269121"/>
                <a:gd name="connsiteY10" fmla="*/ 54950 h 269130"/>
                <a:gd name="connsiteX11" fmla="*/ 214180 w 269121"/>
                <a:gd name="connsiteY11" fmla="*/ 26090 h 2691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9121" h="269130">
                  <a:moveTo>
                    <a:pt x="214180" y="26090"/>
                  </a:moveTo>
                  <a:cubicBezTo>
                    <a:pt x="154268" y="-17878"/>
                    <a:pt x="70057" y="-4962"/>
                    <a:pt x="26090" y="54950"/>
                  </a:cubicBezTo>
                  <a:cubicBezTo>
                    <a:pt x="-17878" y="114863"/>
                    <a:pt x="-4962" y="199073"/>
                    <a:pt x="54950" y="243041"/>
                  </a:cubicBezTo>
                  <a:cubicBezTo>
                    <a:pt x="114863" y="287008"/>
                    <a:pt x="199073" y="274092"/>
                    <a:pt x="243041" y="214180"/>
                  </a:cubicBezTo>
                  <a:cubicBezTo>
                    <a:pt x="277807" y="166812"/>
                    <a:pt x="277817" y="102356"/>
                    <a:pt x="243060" y="54979"/>
                  </a:cubicBezTo>
                  <a:lnTo>
                    <a:pt x="214247" y="83830"/>
                  </a:lnTo>
                  <a:cubicBezTo>
                    <a:pt x="223867" y="98813"/>
                    <a:pt x="228953" y="116253"/>
                    <a:pt x="228924" y="134065"/>
                  </a:cubicBezTo>
                  <a:cubicBezTo>
                    <a:pt x="228924" y="185881"/>
                    <a:pt x="186919" y="227877"/>
                    <a:pt x="135113" y="227877"/>
                  </a:cubicBezTo>
                  <a:cubicBezTo>
                    <a:pt x="83306" y="227877"/>
                    <a:pt x="41301" y="185872"/>
                    <a:pt x="41301" y="134065"/>
                  </a:cubicBezTo>
                  <a:cubicBezTo>
                    <a:pt x="41301" y="82249"/>
                    <a:pt x="83306" y="40253"/>
                    <a:pt x="135113" y="40253"/>
                  </a:cubicBezTo>
                  <a:cubicBezTo>
                    <a:pt x="152934" y="40225"/>
                    <a:pt x="170375" y="45321"/>
                    <a:pt x="185367" y="54950"/>
                  </a:cubicBezTo>
                  <a:lnTo>
                    <a:pt x="214180" y="26090"/>
                  </a:lnTo>
                  <a:close/>
                </a:path>
              </a:pathLst>
            </a:custGeom>
            <a:grpFill/>
            <a:ln w="9525" cap="flat">
              <a:noFill/>
              <a:prstDash val="solid"/>
              <a:miter/>
            </a:ln>
          </p:spPr>
          <p:txBody>
            <a:bodyPr rtlCol="0" anchor="ctr"/>
            <a:lstStyle/>
            <a:p>
              <a:endParaRPr lang="en-GB"/>
            </a:p>
          </p:txBody>
        </p:sp>
      </p:grpSp>
      <p:grpSp>
        <p:nvGrpSpPr>
          <p:cNvPr id="2" name="Group 1">
            <a:extLst>
              <a:ext uri="{FF2B5EF4-FFF2-40B4-BE49-F238E27FC236}">
                <a16:creationId xmlns:a16="http://schemas.microsoft.com/office/drawing/2014/main" id="{E890518F-F76F-7F25-8947-B6E8EB2ECB29}"/>
              </a:ext>
            </a:extLst>
          </p:cNvPr>
          <p:cNvGrpSpPr/>
          <p:nvPr/>
        </p:nvGrpSpPr>
        <p:grpSpPr>
          <a:xfrm>
            <a:off x="11434761" y="6512309"/>
            <a:ext cx="447675" cy="243352"/>
            <a:chOff x="2105024" y="5749284"/>
            <a:chExt cx="447675" cy="243352"/>
          </a:xfrm>
        </p:grpSpPr>
        <p:sp>
          <p:nvSpPr>
            <p:cNvPr id="3" name="Oval 2">
              <a:extLst>
                <a:ext uri="{FF2B5EF4-FFF2-40B4-BE49-F238E27FC236}">
                  <a16:creationId xmlns:a16="http://schemas.microsoft.com/office/drawing/2014/main" id="{7E8A8FF8-D4A5-C3F8-04E6-A23A7F51D247}"/>
                </a:ext>
              </a:extLst>
            </p:cNvPr>
            <p:cNvSpPr/>
            <p:nvPr/>
          </p:nvSpPr>
          <p:spPr>
            <a:xfrm>
              <a:off x="2207186" y="5749284"/>
              <a:ext cx="243352" cy="243352"/>
            </a:xfrm>
            <a:prstGeom prst="ellipse">
              <a:avLst/>
            </a:prstGeom>
            <a:solidFill>
              <a:srgbClr val="FFC000"/>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4" name="TextBox 3">
              <a:extLst>
                <a:ext uri="{FF2B5EF4-FFF2-40B4-BE49-F238E27FC236}">
                  <a16:creationId xmlns:a16="http://schemas.microsoft.com/office/drawing/2014/main" id="{D2C63495-AFB9-EABE-58E2-83A111F9F36B}"/>
                </a:ext>
              </a:extLst>
            </p:cNvPr>
            <p:cNvSpPr txBox="1"/>
            <p:nvPr/>
          </p:nvSpPr>
          <p:spPr>
            <a:xfrm>
              <a:off x="2105024" y="5777192"/>
              <a:ext cx="447675" cy="21544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326A2452-42B8-4B4F-8F2F-A25CC86A1417}" type="slidenum">
                <a:rPr kumimoji="0" lang="en-GB" sz="800" b="0" i="0" u="none" strike="noStrike" kern="1200" cap="none" spc="0" normalizeH="0" baseline="0" noProof="0" smtClean="0">
                  <a:ln>
                    <a:noFill/>
                  </a:ln>
                  <a:effectLst/>
                  <a:uLnTx/>
                  <a:uFillTx/>
                  <a:latin typeface="Calibri" panose="020F0502020204030204"/>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27</a:t>
              </a:fld>
              <a:endParaRPr kumimoji="0" lang="en-GB" sz="800" b="0" i="0" u="none" strike="noStrike" kern="1200" cap="none" spc="0" normalizeH="0" baseline="0" noProof="0" dirty="0">
                <a:ln>
                  <a:noFill/>
                </a:ln>
                <a:effectLst/>
                <a:uLnTx/>
                <a:uFillTx/>
                <a:latin typeface="Calibri" panose="020F0502020204030204"/>
                <a:ea typeface="+mn-ea"/>
                <a:cs typeface="+mn-cs"/>
              </a:endParaRPr>
            </a:p>
          </p:txBody>
        </p:sp>
      </p:grpSp>
      <p:sp>
        <p:nvSpPr>
          <p:cNvPr id="6" name="TextBox 5">
            <a:extLst>
              <a:ext uri="{FF2B5EF4-FFF2-40B4-BE49-F238E27FC236}">
                <a16:creationId xmlns:a16="http://schemas.microsoft.com/office/drawing/2014/main" id="{01242999-CE78-EE94-9862-1FF707D77E83}"/>
              </a:ext>
            </a:extLst>
          </p:cNvPr>
          <p:cNvSpPr txBox="1"/>
          <p:nvPr/>
        </p:nvSpPr>
        <p:spPr>
          <a:xfrm>
            <a:off x="207964" y="6509440"/>
            <a:ext cx="3485147" cy="246221"/>
          </a:xfrm>
          <a:prstGeom prst="rect">
            <a:avLst/>
          </a:prstGeom>
          <a:noFill/>
        </p:spPr>
        <p:txBody>
          <a:bodyPr wrap="square">
            <a:spAutoFit/>
          </a:bodyPr>
          <a:lstStyle/>
          <a:p>
            <a:r>
              <a:rPr lang="en-GB" sz="1000" dirty="0">
                <a:latin typeface="Didact Gothic" panose="00000500000000000000" pitchFamily="2" charset="0"/>
              </a:rPr>
              <a:t>Cryptocurrency Regulations in Africa : An In-Depth Study</a:t>
            </a:r>
          </a:p>
        </p:txBody>
      </p:sp>
    </p:spTree>
    <p:extLst>
      <p:ext uri="{BB962C8B-B14F-4D97-AF65-F5344CB8AC3E}">
        <p14:creationId xmlns:p14="http://schemas.microsoft.com/office/powerpoint/2010/main" val="240172087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E3381804-1424-7A3A-0284-7FD2E9099440}"/>
              </a:ext>
            </a:extLst>
          </p:cNvPr>
          <p:cNvSpPr txBox="1"/>
          <p:nvPr/>
        </p:nvSpPr>
        <p:spPr>
          <a:xfrm>
            <a:off x="1874540" y="335885"/>
            <a:ext cx="7955105" cy="707886"/>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4000" b="1" i="0" u="none" strike="noStrike" kern="1200" cap="none" spc="0" normalizeH="0" baseline="0" noProof="0" dirty="0">
                <a:ln>
                  <a:noFill/>
                </a:ln>
                <a:effectLst/>
                <a:uLnTx/>
                <a:uFillTx/>
                <a:latin typeface="Didact Gothic" panose="00000500000000000000" pitchFamily="2" charset="0"/>
                <a:ea typeface="+mn-ea"/>
                <a:cs typeface="+mn-cs"/>
              </a:rPr>
              <a:t>Key Aspects Of CARF</a:t>
            </a:r>
            <a:endParaRPr kumimoji="0" lang="en-GB" sz="4000" b="1" i="0" u="none" strike="noStrike" kern="1200" cap="none" spc="0" normalizeH="0" baseline="0" noProof="0" dirty="0">
              <a:ln>
                <a:noFill/>
              </a:ln>
              <a:effectLst/>
              <a:uLnTx/>
              <a:uFillTx/>
              <a:latin typeface="Calibri" panose="020F0502020204030204"/>
              <a:ea typeface="+mn-ea"/>
              <a:cs typeface="+mn-cs"/>
            </a:endParaRPr>
          </a:p>
        </p:txBody>
      </p:sp>
      <p:grpSp>
        <p:nvGrpSpPr>
          <p:cNvPr id="6" name="Group 5">
            <a:extLst>
              <a:ext uri="{FF2B5EF4-FFF2-40B4-BE49-F238E27FC236}">
                <a16:creationId xmlns:a16="http://schemas.microsoft.com/office/drawing/2014/main" id="{E50196F8-442B-A66A-0B90-E4CB63277FA0}"/>
              </a:ext>
            </a:extLst>
          </p:cNvPr>
          <p:cNvGrpSpPr/>
          <p:nvPr/>
        </p:nvGrpSpPr>
        <p:grpSpPr>
          <a:xfrm>
            <a:off x="4262076" y="1933401"/>
            <a:ext cx="1038613" cy="1046025"/>
            <a:chOff x="4282437" y="1773366"/>
            <a:chExt cx="1038613" cy="1046025"/>
          </a:xfrm>
        </p:grpSpPr>
        <p:sp>
          <p:nvSpPr>
            <p:cNvPr id="7" name="Freeform: Shape 6">
              <a:extLst>
                <a:ext uri="{FF2B5EF4-FFF2-40B4-BE49-F238E27FC236}">
                  <a16:creationId xmlns:a16="http://schemas.microsoft.com/office/drawing/2014/main" id="{5F14972A-3F63-5E42-5F96-4D2CEF4646E7}"/>
                </a:ext>
              </a:extLst>
            </p:cNvPr>
            <p:cNvSpPr/>
            <p:nvPr/>
          </p:nvSpPr>
          <p:spPr>
            <a:xfrm>
              <a:off x="4282437" y="1773366"/>
              <a:ext cx="1038613" cy="1046025"/>
            </a:xfrm>
            <a:custGeom>
              <a:avLst/>
              <a:gdLst>
                <a:gd name="connsiteX0" fmla="*/ 227084 w 951162"/>
                <a:gd name="connsiteY0" fmla="*/ 957950 h 957950"/>
                <a:gd name="connsiteX1" fmla="*/ 0 w 951162"/>
                <a:gd name="connsiteY1" fmla="*/ 525617 h 957950"/>
                <a:gd name="connsiteX2" fmla="*/ 525617 w 951162"/>
                <a:gd name="connsiteY2" fmla="*/ 0 h 957950"/>
                <a:gd name="connsiteX3" fmla="*/ 951162 w 951162"/>
                <a:gd name="connsiteY3" fmla="*/ 217427 h 957950"/>
              </a:gdLst>
              <a:ahLst/>
              <a:cxnLst>
                <a:cxn ang="0">
                  <a:pos x="connsiteX0" y="connsiteY0"/>
                </a:cxn>
                <a:cxn ang="0">
                  <a:pos x="connsiteX1" y="connsiteY1"/>
                </a:cxn>
                <a:cxn ang="0">
                  <a:pos x="connsiteX2" y="connsiteY2"/>
                </a:cxn>
                <a:cxn ang="0">
                  <a:pos x="connsiteX3" y="connsiteY3"/>
                </a:cxn>
              </a:cxnLst>
              <a:rect l="l" t="t" r="r" b="b"/>
              <a:pathLst>
                <a:path w="951162" h="957950">
                  <a:moveTo>
                    <a:pt x="227084" y="957950"/>
                  </a:moveTo>
                  <a:cubicBezTo>
                    <a:pt x="89994" y="863058"/>
                    <a:pt x="0" y="704624"/>
                    <a:pt x="0" y="525617"/>
                  </a:cubicBezTo>
                  <a:cubicBezTo>
                    <a:pt x="0" y="235761"/>
                    <a:pt x="235761" y="0"/>
                    <a:pt x="525617" y="0"/>
                  </a:cubicBezTo>
                  <a:cubicBezTo>
                    <a:pt x="700426" y="0"/>
                    <a:pt x="855570" y="85795"/>
                    <a:pt x="951162" y="217427"/>
                  </a:cubicBezTo>
                </a:path>
              </a:pathLst>
            </a:custGeom>
            <a:noFill/>
            <a:ln w="22225" cap="flat">
              <a:solidFill>
                <a:schemeClr val="tx1"/>
              </a:solidFill>
              <a:prstDash val="solid"/>
              <a:miter/>
              <a:headEnd type="oval"/>
              <a:tailEnd type="oval"/>
            </a:ln>
            <a:effectLst>
              <a:outerShdw blurRad="50800" dist="38100" dir="13500000" algn="br" rotWithShape="0">
                <a:prstClr val="black">
                  <a:alpha val="40000"/>
                </a:prstClr>
              </a:outerShdw>
            </a:effectLst>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Didact Gothic" panose="00000500000000000000" pitchFamily="2" charset="0"/>
                <a:ea typeface="+mn-ea"/>
                <a:cs typeface="+mn-cs"/>
              </a:endParaRPr>
            </a:p>
          </p:txBody>
        </p:sp>
        <p:sp>
          <p:nvSpPr>
            <p:cNvPr id="8" name="Freeform: Shape 7">
              <a:extLst>
                <a:ext uri="{FF2B5EF4-FFF2-40B4-BE49-F238E27FC236}">
                  <a16:creationId xmlns:a16="http://schemas.microsoft.com/office/drawing/2014/main" id="{D8E07361-91C7-D590-9FF6-05291146BEB2}"/>
                </a:ext>
              </a:extLst>
            </p:cNvPr>
            <p:cNvSpPr/>
            <p:nvPr/>
          </p:nvSpPr>
          <p:spPr>
            <a:xfrm>
              <a:off x="4427624" y="1918553"/>
              <a:ext cx="857513" cy="857513"/>
            </a:xfrm>
            <a:custGeom>
              <a:avLst/>
              <a:gdLst>
                <a:gd name="connsiteX0" fmla="*/ 785311 w 785310"/>
                <a:gd name="connsiteY0" fmla="*/ 392655 h 785310"/>
                <a:gd name="connsiteX1" fmla="*/ 392655 w 785310"/>
                <a:gd name="connsiteY1" fmla="*/ 785311 h 785310"/>
                <a:gd name="connsiteX2" fmla="*/ 0 w 785310"/>
                <a:gd name="connsiteY2" fmla="*/ 392655 h 785310"/>
                <a:gd name="connsiteX3" fmla="*/ 392655 w 785310"/>
                <a:gd name="connsiteY3" fmla="*/ 0 h 785310"/>
                <a:gd name="connsiteX4" fmla="*/ 785311 w 785310"/>
                <a:gd name="connsiteY4" fmla="*/ 392655 h 7853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85310" h="785310">
                  <a:moveTo>
                    <a:pt x="785311" y="392655"/>
                  </a:moveTo>
                  <a:cubicBezTo>
                    <a:pt x="785311" y="609513"/>
                    <a:pt x="609513" y="785311"/>
                    <a:pt x="392655" y="785311"/>
                  </a:cubicBezTo>
                  <a:cubicBezTo>
                    <a:pt x="175798" y="785311"/>
                    <a:pt x="0" y="609513"/>
                    <a:pt x="0" y="392655"/>
                  </a:cubicBezTo>
                  <a:cubicBezTo>
                    <a:pt x="0" y="175798"/>
                    <a:pt x="175798" y="0"/>
                    <a:pt x="392655" y="0"/>
                  </a:cubicBezTo>
                  <a:cubicBezTo>
                    <a:pt x="609513" y="0"/>
                    <a:pt x="785311" y="175798"/>
                    <a:pt x="785311" y="392655"/>
                  </a:cubicBezTo>
                  <a:close/>
                </a:path>
              </a:pathLst>
            </a:custGeom>
            <a:solidFill>
              <a:schemeClr val="tx1"/>
            </a:solidFill>
            <a:ln w="6984" cap="flat">
              <a:solidFill>
                <a:schemeClr val="tx1"/>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Didact Gothic" panose="00000500000000000000" pitchFamily="2" charset="0"/>
                <a:ea typeface="+mn-ea"/>
                <a:cs typeface="+mn-cs"/>
              </a:endParaRPr>
            </a:p>
          </p:txBody>
        </p:sp>
      </p:grpSp>
      <p:grpSp>
        <p:nvGrpSpPr>
          <p:cNvPr id="9" name="Group 8">
            <a:extLst>
              <a:ext uri="{FF2B5EF4-FFF2-40B4-BE49-F238E27FC236}">
                <a16:creationId xmlns:a16="http://schemas.microsoft.com/office/drawing/2014/main" id="{2FF6D325-3978-92E2-E1ED-6D765C8FC59B}"/>
              </a:ext>
            </a:extLst>
          </p:cNvPr>
          <p:cNvGrpSpPr/>
          <p:nvPr/>
        </p:nvGrpSpPr>
        <p:grpSpPr>
          <a:xfrm>
            <a:off x="6807872" y="1933401"/>
            <a:ext cx="1081329" cy="1008888"/>
            <a:chOff x="6828233" y="1773366"/>
            <a:chExt cx="1081329" cy="1008888"/>
          </a:xfrm>
        </p:grpSpPr>
        <p:sp>
          <p:nvSpPr>
            <p:cNvPr id="10" name="Freeform: Shape 9">
              <a:extLst>
                <a:ext uri="{FF2B5EF4-FFF2-40B4-BE49-F238E27FC236}">
                  <a16:creationId xmlns:a16="http://schemas.microsoft.com/office/drawing/2014/main" id="{1EB00A29-C22C-9B9A-1D0F-AD8E717DBB2A}"/>
                </a:ext>
              </a:extLst>
            </p:cNvPr>
            <p:cNvSpPr/>
            <p:nvPr/>
          </p:nvSpPr>
          <p:spPr>
            <a:xfrm>
              <a:off x="6828233" y="1773366"/>
              <a:ext cx="1081329" cy="1008888"/>
            </a:xfrm>
            <a:custGeom>
              <a:avLst/>
              <a:gdLst>
                <a:gd name="connsiteX0" fmla="*/ 0 w 990281"/>
                <a:gd name="connsiteY0" fmla="*/ 280128 h 923940"/>
                <a:gd name="connsiteX1" fmla="*/ 464664 w 990281"/>
                <a:gd name="connsiteY1" fmla="*/ 0 h 923940"/>
                <a:gd name="connsiteX2" fmla="*/ 990281 w 990281"/>
                <a:gd name="connsiteY2" fmla="*/ 525617 h 923940"/>
                <a:gd name="connsiteX3" fmla="*/ 807284 w 990281"/>
                <a:gd name="connsiteY3" fmla="*/ 923940 h 923940"/>
              </a:gdLst>
              <a:ahLst/>
              <a:cxnLst>
                <a:cxn ang="0">
                  <a:pos x="connsiteX0" y="connsiteY0"/>
                </a:cxn>
                <a:cxn ang="0">
                  <a:pos x="connsiteX1" y="connsiteY1"/>
                </a:cxn>
                <a:cxn ang="0">
                  <a:pos x="connsiteX2" y="connsiteY2"/>
                </a:cxn>
                <a:cxn ang="0">
                  <a:pos x="connsiteX3" y="connsiteY3"/>
                </a:cxn>
              </a:cxnLst>
              <a:rect l="l" t="t" r="r" b="b"/>
              <a:pathLst>
                <a:path w="990281" h="923940">
                  <a:moveTo>
                    <a:pt x="0" y="280128"/>
                  </a:moveTo>
                  <a:cubicBezTo>
                    <a:pt x="88314" y="113647"/>
                    <a:pt x="263473" y="0"/>
                    <a:pt x="464664" y="0"/>
                  </a:cubicBezTo>
                  <a:cubicBezTo>
                    <a:pt x="754450" y="0"/>
                    <a:pt x="990281" y="235761"/>
                    <a:pt x="990281" y="525617"/>
                  </a:cubicBezTo>
                  <a:cubicBezTo>
                    <a:pt x="990281" y="684680"/>
                    <a:pt x="919252" y="827439"/>
                    <a:pt x="807284" y="923940"/>
                  </a:cubicBezTo>
                </a:path>
              </a:pathLst>
            </a:custGeom>
            <a:noFill/>
            <a:ln w="22225" cap="flat">
              <a:solidFill>
                <a:srgbClr val="FFC000"/>
              </a:solidFill>
              <a:prstDash val="solid"/>
              <a:miter/>
              <a:headEnd type="oval"/>
              <a:tailEnd type="oval"/>
            </a:ln>
            <a:effectLst>
              <a:outerShdw blurRad="50800" dist="38100" dir="18900000" algn="bl" rotWithShape="0">
                <a:prstClr val="black">
                  <a:alpha val="40000"/>
                </a:prstClr>
              </a:outerShdw>
            </a:effectLst>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Didact Gothic" panose="00000500000000000000" pitchFamily="2" charset="0"/>
                <a:ea typeface="+mn-ea"/>
                <a:cs typeface="+mn-cs"/>
              </a:endParaRPr>
            </a:p>
          </p:txBody>
        </p:sp>
        <p:sp>
          <p:nvSpPr>
            <p:cNvPr id="11" name="Freeform: Shape 10">
              <a:extLst>
                <a:ext uri="{FF2B5EF4-FFF2-40B4-BE49-F238E27FC236}">
                  <a16:creationId xmlns:a16="http://schemas.microsoft.com/office/drawing/2014/main" id="{4537B071-C2B2-798E-B932-065D2F2D2D84}"/>
                </a:ext>
              </a:extLst>
            </p:cNvPr>
            <p:cNvSpPr/>
            <p:nvPr/>
          </p:nvSpPr>
          <p:spPr>
            <a:xfrm>
              <a:off x="6906863" y="1918553"/>
              <a:ext cx="857513" cy="857513"/>
            </a:xfrm>
            <a:custGeom>
              <a:avLst/>
              <a:gdLst>
                <a:gd name="connsiteX0" fmla="*/ 785311 w 785310"/>
                <a:gd name="connsiteY0" fmla="*/ 392655 h 785310"/>
                <a:gd name="connsiteX1" fmla="*/ 392656 w 785310"/>
                <a:gd name="connsiteY1" fmla="*/ 785311 h 785310"/>
                <a:gd name="connsiteX2" fmla="*/ 0 w 785310"/>
                <a:gd name="connsiteY2" fmla="*/ 392655 h 785310"/>
                <a:gd name="connsiteX3" fmla="*/ 392656 w 785310"/>
                <a:gd name="connsiteY3" fmla="*/ 0 h 785310"/>
                <a:gd name="connsiteX4" fmla="*/ 785311 w 785310"/>
                <a:gd name="connsiteY4" fmla="*/ 392655 h 7853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85310" h="785310">
                  <a:moveTo>
                    <a:pt x="785311" y="392655"/>
                  </a:moveTo>
                  <a:cubicBezTo>
                    <a:pt x="785311" y="609513"/>
                    <a:pt x="609513" y="785311"/>
                    <a:pt x="392656" y="785311"/>
                  </a:cubicBezTo>
                  <a:cubicBezTo>
                    <a:pt x="175798" y="785311"/>
                    <a:pt x="0" y="609513"/>
                    <a:pt x="0" y="392655"/>
                  </a:cubicBezTo>
                  <a:cubicBezTo>
                    <a:pt x="0" y="175798"/>
                    <a:pt x="175798" y="0"/>
                    <a:pt x="392656" y="0"/>
                  </a:cubicBezTo>
                  <a:cubicBezTo>
                    <a:pt x="609513" y="0"/>
                    <a:pt x="785311" y="175798"/>
                    <a:pt x="785311" y="392655"/>
                  </a:cubicBezTo>
                  <a:close/>
                </a:path>
              </a:pathLst>
            </a:custGeom>
            <a:solidFill>
              <a:srgbClr val="FFC000"/>
            </a:solidFill>
            <a:ln w="6984"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Didact Gothic" panose="00000500000000000000" pitchFamily="2" charset="0"/>
                <a:ea typeface="+mn-ea"/>
                <a:cs typeface="+mn-cs"/>
              </a:endParaRPr>
            </a:p>
          </p:txBody>
        </p:sp>
      </p:grpSp>
      <p:grpSp>
        <p:nvGrpSpPr>
          <p:cNvPr id="12" name="Group 11">
            <a:extLst>
              <a:ext uri="{FF2B5EF4-FFF2-40B4-BE49-F238E27FC236}">
                <a16:creationId xmlns:a16="http://schemas.microsoft.com/office/drawing/2014/main" id="{2ED387A6-2835-48DA-EF23-D8DCA717B3C7}"/>
              </a:ext>
            </a:extLst>
          </p:cNvPr>
          <p:cNvGrpSpPr/>
          <p:nvPr/>
        </p:nvGrpSpPr>
        <p:grpSpPr>
          <a:xfrm>
            <a:off x="6856930" y="4515646"/>
            <a:ext cx="1024630" cy="1050305"/>
            <a:chOff x="6877291" y="4355611"/>
            <a:chExt cx="1024630" cy="1050305"/>
          </a:xfrm>
        </p:grpSpPr>
        <p:sp>
          <p:nvSpPr>
            <p:cNvPr id="13" name="Freeform: Shape 12">
              <a:extLst>
                <a:ext uri="{FF2B5EF4-FFF2-40B4-BE49-F238E27FC236}">
                  <a16:creationId xmlns:a16="http://schemas.microsoft.com/office/drawing/2014/main" id="{19F76050-228E-DE55-37BD-69B2CD312A36}"/>
                </a:ext>
              </a:extLst>
            </p:cNvPr>
            <p:cNvSpPr/>
            <p:nvPr/>
          </p:nvSpPr>
          <p:spPr>
            <a:xfrm>
              <a:off x="6877291" y="4355611"/>
              <a:ext cx="1024630" cy="1050305"/>
            </a:xfrm>
            <a:custGeom>
              <a:avLst/>
              <a:gdLst>
                <a:gd name="connsiteX0" fmla="*/ 705604 w 938356"/>
                <a:gd name="connsiteY0" fmla="*/ 0 h 961869"/>
                <a:gd name="connsiteX1" fmla="*/ 938356 w 938356"/>
                <a:gd name="connsiteY1" fmla="*/ 436253 h 961869"/>
                <a:gd name="connsiteX2" fmla="*/ 412740 w 938356"/>
                <a:gd name="connsiteY2" fmla="*/ 961869 h 961869"/>
                <a:gd name="connsiteX3" fmla="*/ 0 w 938356"/>
                <a:gd name="connsiteY3" fmla="*/ 761378 h 961869"/>
              </a:gdLst>
              <a:ahLst/>
              <a:cxnLst>
                <a:cxn ang="0">
                  <a:pos x="connsiteX0" y="connsiteY0"/>
                </a:cxn>
                <a:cxn ang="0">
                  <a:pos x="connsiteX1" y="connsiteY1"/>
                </a:cxn>
                <a:cxn ang="0">
                  <a:pos x="connsiteX2" y="connsiteY2"/>
                </a:cxn>
                <a:cxn ang="0">
                  <a:pos x="connsiteX3" y="connsiteY3"/>
                </a:cxn>
              </a:cxnLst>
              <a:rect l="l" t="t" r="r" b="b"/>
              <a:pathLst>
                <a:path w="938356" h="961869">
                  <a:moveTo>
                    <a:pt x="705604" y="0"/>
                  </a:moveTo>
                  <a:cubicBezTo>
                    <a:pt x="845913" y="94472"/>
                    <a:pt x="938356" y="254796"/>
                    <a:pt x="938356" y="436253"/>
                  </a:cubicBezTo>
                  <a:cubicBezTo>
                    <a:pt x="938356" y="726038"/>
                    <a:pt x="702595" y="961869"/>
                    <a:pt x="412740" y="961869"/>
                  </a:cubicBezTo>
                  <a:cubicBezTo>
                    <a:pt x="245559" y="961869"/>
                    <a:pt x="96362" y="883422"/>
                    <a:pt x="0" y="761378"/>
                  </a:cubicBezTo>
                </a:path>
              </a:pathLst>
            </a:custGeom>
            <a:noFill/>
            <a:ln w="22225" cap="flat">
              <a:solidFill>
                <a:schemeClr val="tx1"/>
              </a:solidFill>
              <a:prstDash val="solid"/>
              <a:miter/>
              <a:headEnd type="oval"/>
              <a:tailEnd type="oval"/>
            </a:ln>
            <a:effectLst>
              <a:outerShdw blurRad="50800" dist="38100" dir="2700000" algn="tl" rotWithShape="0">
                <a:prstClr val="black">
                  <a:alpha val="40000"/>
                </a:prstClr>
              </a:outerShdw>
            </a:effectLst>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Didact Gothic" panose="00000500000000000000" pitchFamily="2" charset="0"/>
                <a:ea typeface="+mn-ea"/>
                <a:cs typeface="+mn-cs"/>
              </a:endParaRPr>
            </a:p>
          </p:txBody>
        </p:sp>
        <p:sp>
          <p:nvSpPr>
            <p:cNvPr id="14" name="Freeform: Shape 13">
              <a:extLst>
                <a:ext uri="{FF2B5EF4-FFF2-40B4-BE49-F238E27FC236}">
                  <a16:creationId xmlns:a16="http://schemas.microsoft.com/office/drawing/2014/main" id="{A9B4CCDF-B728-F75A-AC24-865BC6B6E117}"/>
                </a:ext>
              </a:extLst>
            </p:cNvPr>
            <p:cNvSpPr/>
            <p:nvPr/>
          </p:nvSpPr>
          <p:spPr>
            <a:xfrm>
              <a:off x="6899221" y="4403218"/>
              <a:ext cx="857513" cy="857513"/>
            </a:xfrm>
            <a:custGeom>
              <a:avLst/>
              <a:gdLst>
                <a:gd name="connsiteX0" fmla="*/ 785311 w 785310"/>
                <a:gd name="connsiteY0" fmla="*/ 392655 h 785310"/>
                <a:gd name="connsiteX1" fmla="*/ 392656 w 785310"/>
                <a:gd name="connsiteY1" fmla="*/ 785311 h 785310"/>
                <a:gd name="connsiteX2" fmla="*/ 0 w 785310"/>
                <a:gd name="connsiteY2" fmla="*/ 392655 h 785310"/>
                <a:gd name="connsiteX3" fmla="*/ 392656 w 785310"/>
                <a:gd name="connsiteY3" fmla="*/ 0 h 785310"/>
                <a:gd name="connsiteX4" fmla="*/ 785311 w 785310"/>
                <a:gd name="connsiteY4" fmla="*/ 392655 h 7853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85310" h="785310">
                  <a:moveTo>
                    <a:pt x="785311" y="392655"/>
                  </a:moveTo>
                  <a:cubicBezTo>
                    <a:pt x="785311" y="609513"/>
                    <a:pt x="609513" y="785311"/>
                    <a:pt x="392656" y="785311"/>
                  </a:cubicBezTo>
                  <a:cubicBezTo>
                    <a:pt x="175798" y="785311"/>
                    <a:pt x="0" y="609513"/>
                    <a:pt x="0" y="392655"/>
                  </a:cubicBezTo>
                  <a:cubicBezTo>
                    <a:pt x="0" y="175798"/>
                    <a:pt x="175798" y="0"/>
                    <a:pt x="392656" y="0"/>
                  </a:cubicBezTo>
                  <a:cubicBezTo>
                    <a:pt x="609513" y="0"/>
                    <a:pt x="785311" y="175798"/>
                    <a:pt x="785311" y="392655"/>
                  </a:cubicBezTo>
                  <a:close/>
                </a:path>
              </a:pathLst>
            </a:custGeom>
            <a:solidFill>
              <a:srgbClr val="FFC000"/>
            </a:solidFill>
            <a:ln w="6984"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Didact Gothic" panose="00000500000000000000" pitchFamily="2" charset="0"/>
                <a:ea typeface="+mn-ea"/>
                <a:cs typeface="+mn-cs"/>
              </a:endParaRPr>
            </a:p>
          </p:txBody>
        </p:sp>
      </p:grpSp>
      <p:grpSp>
        <p:nvGrpSpPr>
          <p:cNvPr id="15" name="Group 14">
            <a:extLst>
              <a:ext uri="{FF2B5EF4-FFF2-40B4-BE49-F238E27FC236}">
                <a16:creationId xmlns:a16="http://schemas.microsoft.com/office/drawing/2014/main" id="{3CD15225-D7F1-67FD-B494-CCC26E46AAC3}"/>
              </a:ext>
            </a:extLst>
          </p:cNvPr>
          <p:cNvGrpSpPr/>
          <p:nvPr/>
        </p:nvGrpSpPr>
        <p:grpSpPr>
          <a:xfrm>
            <a:off x="4262076" y="4557903"/>
            <a:ext cx="1051069" cy="1008048"/>
            <a:chOff x="4282437" y="4397868"/>
            <a:chExt cx="1051069" cy="1008048"/>
          </a:xfrm>
        </p:grpSpPr>
        <p:sp>
          <p:nvSpPr>
            <p:cNvPr id="16" name="Freeform: Shape 15">
              <a:extLst>
                <a:ext uri="{FF2B5EF4-FFF2-40B4-BE49-F238E27FC236}">
                  <a16:creationId xmlns:a16="http://schemas.microsoft.com/office/drawing/2014/main" id="{9621505F-A46C-8933-A6F2-B1B7EDC965E0}"/>
                </a:ext>
              </a:extLst>
            </p:cNvPr>
            <p:cNvSpPr/>
            <p:nvPr/>
          </p:nvSpPr>
          <p:spPr>
            <a:xfrm>
              <a:off x="4282437" y="4397868"/>
              <a:ext cx="1051069" cy="1008048"/>
            </a:xfrm>
            <a:custGeom>
              <a:avLst/>
              <a:gdLst>
                <a:gd name="connsiteX0" fmla="*/ 962569 w 962569"/>
                <a:gd name="connsiteY0" fmla="*/ 689369 h 923170"/>
                <a:gd name="connsiteX1" fmla="*/ 525617 w 962569"/>
                <a:gd name="connsiteY1" fmla="*/ 923171 h 923170"/>
                <a:gd name="connsiteX2" fmla="*/ 0 w 962569"/>
                <a:gd name="connsiteY2" fmla="*/ 397554 h 923170"/>
                <a:gd name="connsiteX3" fmla="*/ 182087 w 962569"/>
                <a:gd name="connsiteY3" fmla="*/ 0 h 923170"/>
              </a:gdLst>
              <a:ahLst/>
              <a:cxnLst>
                <a:cxn ang="0">
                  <a:pos x="connsiteX0" y="connsiteY0"/>
                </a:cxn>
                <a:cxn ang="0">
                  <a:pos x="connsiteX1" y="connsiteY1"/>
                </a:cxn>
                <a:cxn ang="0">
                  <a:pos x="connsiteX2" y="connsiteY2"/>
                </a:cxn>
                <a:cxn ang="0">
                  <a:pos x="connsiteX3" y="connsiteY3"/>
                </a:cxn>
              </a:cxnLst>
              <a:rect l="l" t="t" r="r" b="b"/>
              <a:pathLst>
                <a:path w="962569" h="923170">
                  <a:moveTo>
                    <a:pt x="962569" y="689369"/>
                  </a:moveTo>
                  <a:cubicBezTo>
                    <a:pt x="868167" y="830238"/>
                    <a:pt x="707564" y="923171"/>
                    <a:pt x="525617" y="923171"/>
                  </a:cubicBezTo>
                  <a:cubicBezTo>
                    <a:pt x="235831" y="923171"/>
                    <a:pt x="0" y="687410"/>
                    <a:pt x="0" y="397554"/>
                  </a:cubicBezTo>
                  <a:cubicBezTo>
                    <a:pt x="0" y="238910"/>
                    <a:pt x="70609" y="96502"/>
                    <a:pt x="182087" y="0"/>
                  </a:cubicBezTo>
                </a:path>
              </a:pathLst>
            </a:custGeom>
            <a:noFill/>
            <a:ln w="22225" cap="flat">
              <a:solidFill>
                <a:srgbClr val="FFC000"/>
              </a:solidFill>
              <a:prstDash val="solid"/>
              <a:miter/>
              <a:headEnd type="oval"/>
              <a:tailEnd type="oval"/>
            </a:ln>
            <a:effectLst>
              <a:outerShdw blurRad="50800" dist="38100" dir="8100000" algn="tr" rotWithShape="0">
                <a:prstClr val="black">
                  <a:alpha val="40000"/>
                </a:prstClr>
              </a:outerShdw>
            </a:effectLst>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Didact Gothic" panose="00000500000000000000" pitchFamily="2" charset="0"/>
                <a:ea typeface="+mn-ea"/>
                <a:cs typeface="+mn-cs"/>
              </a:endParaRPr>
            </a:p>
          </p:txBody>
        </p:sp>
        <p:sp>
          <p:nvSpPr>
            <p:cNvPr id="17" name="Freeform: Shape 16">
              <a:extLst>
                <a:ext uri="{FF2B5EF4-FFF2-40B4-BE49-F238E27FC236}">
                  <a16:creationId xmlns:a16="http://schemas.microsoft.com/office/drawing/2014/main" id="{90CD99DE-0265-EF48-3A2A-7F67307C1077}"/>
                </a:ext>
              </a:extLst>
            </p:cNvPr>
            <p:cNvSpPr/>
            <p:nvPr/>
          </p:nvSpPr>
          <p:spPr>
            <a:xfrm>
              <a:off x="4427624" y="4403218"/>
              <a:ext cx="857513" cy="857513"/>
            </a:xfrm>
            <a:custGeom>
              <a:avLst/>
              <a:gdLst>
                <a:gd name="connsiteX0" fmla="*/ 785311 w 785310"/>
                <a:gd name="connsiteY0" fmla="*/ 392655 h 785310"/>
                <a:gd name="connsiteX1" fmla="*/ 392655 w 785310"/>
                <a:gd name="connsiteY1" fmla="*/ 785311 h 785310"/>
                <a:gd name="connsiteX2" fmla="*/ 0 w 785310"/>
                <a:gd name="connsiteY2" fmla="*/ 392655 h 785310"/>
                <a:gd name="connsiteX3" fmla="*/ 392655 w 785310"/>
                <a:gd name="connsiteY3" fmla="*/ 0 h 785310"/>
                <a:gd name="connsiteX4" fmla="*/ 785311 w 785310"/>
                <a:gd name="connsiteY4" fmla="*/ 392655 h 7853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85310" h="785310">
                  <a:moveTo>
                    <a:pt x="785311" y="392655"/>
                  </a:moveTo>
                  <a:cubicBezTo>
                    <a:pt x="785311" y="609513"/>
                    <a:pt x="609513" y="785311"/>
                    <a:pt x="392655" y="785311"/>
                  </a:cubicBezTo>
                  <a:cubicBezTo>
                    <a:pt x="175798" y="785311"/>
                    <a:pt x="0" y="609513"/>
                    <a:pt x="0" y="392655"/>
                  </a:cubicBezTo>
                  <a:cubicBezTo>
                    <a:pt x="0" y="175798"/>
                    <a:pt x="175798" y="0"/>
                    <a:pt x="392655" y="0"/>
                  </a:cubicBezTo>
                  <a:cubicBezTo>
                    <a:pt x="609513" y="0"/>
                    <a:pt x="785311" y="175798"/>
                    <a:pt x="785311" y="392655"/>
                  </a:cubicBezTo>
                  <a:close/>
                </a:path>
              </a:pathLst>
            </a:custGeom>
            <a:solidFill>
              <a:srgbClr val="FFC000"/>
            </a:solidFill>
            <a:ln w="6984"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Didact Gothic" panose="00000500000000000000" pitchFamily="2" charset="0"/>
                <a:ea typeface="+mn-ea"/>
                <a:cs typeface="+mn-cs"/>
              </a:endParaRPr>
            </a:p>
          </p:txBody>
        </p:sp>
      </p:grpSp>
      <p:sp>
        <p:nvSpPr>
          <p:cNvPr id="18" name="Freeform: Shape 17">
            <a:extLst>
              <a:ext uri="{FF2B5EF4-FFF2-40B4-BE49-F238E27FC236}">
                <a16:creationId xmlns:a16="http://schemas.microsoft.com/office/drawing/2014/main" id="{67C6CC1D-690D-2A98-0E07-8C8A55B480FF}"/>
              </a:ext>
            </a:extLst>
          </p:cNvPr>
          <p:cNvSpPr/>
          <p:nvPr/>
        </p:nvSpPr>
        <p:spPr>
          <a:xfrm>
            <a:off x="4806523" y="2074461"/>
            <a:ext cx="1496636" cy="1627610"/>
          </a:xfrm>
          <a:custGeom>
            <a:avLst/>
            <a:gdLst>
              <a:gd name="connsiteX0" fmla="*/ 950743 w 1370619"/>
              <a:gd name="connsiteY0" fmla="*/ 0 h 1490565"/>
              <a:gd name="connsiteX1" fmla="*/ 1370620 w 1370619"/>
              <a:gd name="connsiteY1" fmla="*/ 0 h 1490565"/>
              <a:gd name="connsiteX2" fmla="*/ 1123662 w 1370619"/>
              <a:gd name="connsiteY2" fmla="*/ 861869 h 1490565"/>
              <a:gd name="connsiteX3" fmla="*/ 527856 w 1370619"/>
              <a:gd name="connsiteY3" fmla="*/ 1490565 h 1490565"/>
              <a:gd name="connsiteX4" fmla="*/ 239960 w 1370619"/>
              <a:gd name="connsiteY4" fmla="*/ 1352635 h 1490565"/>
              <a:gd name="connsiteX5" fmla="*/ 0 w 1370619"/>
              <a:gd name="connsiteY5" fmla="*/ 1289654 h 1490565"/>
              <a:gd name="connsiteX6" fmla="*/ 728767 w 1370619"/>
              <a:gd name="connsiteY6" fmla="*/ 749831 h 1490565"/>
              <a:gd name="connsiteX7" fmla="*/ 950673 w 1370619"/>
              <a:gd name="connsiteY7" fmla="*/ 70 h 14905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70619" h="1490565">
                <a:moveTo>
                  <a:pt x="950743" y="0"/>
                </a:moveTo>
                <a:lnTo>
                  <a:pt x="1370620" y="0"/>
                </a:lnTo>
                <a:cubicBezTo>
                  <a:pt x="1364672" y="166202"/>
                  <a:pt x="1330452" y="503293"/>
                  <a:pt x="1123662" y="861869"/>
                </a:cubicBezTo>
                <a:cubicBezTo>
                  <a:pt x="925620" y="1205258"/>
                  <a:pt x="666416" y="1400361"/>
                  <a:pt x="527856" y="1490565"/>
                </a:cubicBezTo>
                <a:cubicBezTo>
                  <a:pt x="453258" y="1444449"/>
                  <a:pt x="356966" y="1393993"/>
                  <a:pt x="239960" y="1352635"/>
                </a:cubicBezTo>
                <a:cubicBezTo>
                  <a:pt x="151856" y="1321494"/>
                  <a:pt x="70399" y="1302040"/>
                  <a:pt x="0" y="1289654"/>
                </a:cubicBezTo>
                <a:cubicBezTo>
                  <a:pt x="108258" y="1256693"/>
                  <a:pt x="476421" y="1129820"/>
                  <a:pt x="728767" y="749831"/>
                </a:cubicBezTo>
                <a:cubicBezTo>
                  <a:pt x="937097" y="436043"/>
                  <a:pt x="951512" y="122744"/>
                  <a:pt x="950673" y="70"/>
                </a:cubicBezTo>
                <a:close/>
              </a:path>
            </a:pathLst>
          </a:custGeom>
          <a:solidFill>
            <a:srgbClr val="FFC000"/>
          </a:solidFill>
          <a:ln w="6984" cap="flat">
            <a:noFill/>
            <a:prstDash val="solid"/>
            <a:miter/>
          </a:ln>
          <a:effectLst>
            <a:outerShdw blurRad="50800" dist="38100" dir="13500000" algn="br" rotWithShape="0">
              <a:prstClr val="black">
                <a:alpha val="40000"/>
              </a:prstClr>
            </a:outerShdw>
          </a:effectLst>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Didact Gothic" panose="00000500000000000000" pitchFamily="2" charset="0"/>
              <a:ea typeface="+mn-ea"/>
              <a:cs typeface="+mn-cs"/>
            </a:endParaRPr>
          </a:p>
        </p:txBody>
      </p:sp>
      <p:sp>
        <p:nvSpPr>
          <p:cNvPr id="19" name="Freeform: Shape 18">
            <a:extLst>
              <a:ext uri="{FF2B5EF4-FFF2-40B4-BE49-F238E27FC236}">
                <a16:creationId xmlns:a16="http://schemas.microsoft.com/office/drawing/2014/main" id="{22F98A59-E364-717E-51A1-9813625D9FCD}"/>
              </a:ext>
            </a:extLst>
          </p:cNvPr>
          <p:cNvSpPr/>
          <p:nvPr/>
        </p:nvSpPr>
        <p:spPr>
          <a:xfrm>
            <a:off x="5844144" y="3793157"/>
            <a:ext cx="1496637" cy="1627610"/>
          </a:xfrm>
          <a:custGeom>
            <a:avLst/>
            <a:gdLst>
              <a:gd name="connsiteX0" fmla="*/ 419878 w 1370620"/>
              <a:gd name="connsiteY0" fmla="*/ 1490565 h 1490565"/>
              <a:gd name="connsiteX1" fmla="*/ 0 w 1370620"/>
              <a:gd name="connsiteY1" fmla="*/ 1490565 h 1490565"/>
              <a:gd name="connsiteX2" fmla="*/ 246958 w 1370620"/>
              <a:gd name="connsiteY2" fmla="*/ 628697 h 1490565"/>
              <a:gd name="connsiteX3" fmla="*/ 842764 w 1370620"/>
              <a:gd name="connsiteY3" fmla="*/ 0 h 1490565"/>
              <a:gd name="connsiteX4" fmla="*/ 1130660 w 1370620"/>
              <a:gd name="connsiteY4" fmla="*/ 137930 h 1490565"/>
              <a:gd name="connsiteX5" fmla="*/ 1370620 w 1370620"/>
              <a:gd name="connsiteY5" fmla="*/ 200911 h 1490565"/>
              <a:gd name="connsiteX6" fmla="*/ 641853 w 1370620"/>
              <a:gd name="connsiteY6" fmla="*/ 740734 h 1490565"/>
              <a:gd name="connsiteX7" fmla="*/ 419947 w 1370620"/>
              <a:gd name="connsiteY7" fmla="*/ 1490495 h 14905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70620" h="1490565">
                <a:moveTo>
                  <a:pt x="419878" y="1490565"/>
                </a:moveTo>
                <a:lnTo>
                  <a:pt x="0" y="1490565"/>
                </a:lnTo>
                <a:cubicBezTo>
                  <a:pt x="5948" y="1324364"/>
                  <a:pt x="40168" y="987272"/>
                  <a:pt x="246958" y="628697"/>
                </a:cubicBezTo>
                <a:cubicBezTo>
                  <a:pt x="445000" y="285307"/>
                  <a:pt x="704205" y="90204"/>
                  <a:pt x="842764" y="0"/>
                </a:cubicBezTo>
                <a:cubicBezTo>
                  <a:pt x="917362" y="46117"/>
                  <a:pt x="1013654" y="96572"/>
                  <a:pt x="1130660" y="137930"/>
                </a:cubicBezTo>
                <a:cubicBezTo>
                  <a:pt x="1218765" y="169071"/>
                  <a:pt x="1300221" y="188525"/>
                  <a:pt x="1370620" y="200911"/>
                </a:cubicBezTo>
                <a:cubicBezTo>
                  <a:pt x="1262362" y="233872"/>
                  <a:pt x="894199" y="360745"/>
                  <a:pt x="641853" y="740734"/>
                </a:cubicBezTo>
                <a:cubicBezTo>
                  <a:pt x="433523" y="1054522"/>
                  <a:pt x="419108" y="1367821"/>
                  <a:pt x="419947" y="1490495"/>
                </a:cubicBezTo>
                <a:close/>
              </a:path>
            </a:pathLst>
          </a:custGeom>
          <a:solidFill>
            <a:srgbClr val="FFC000"/>
          </a:solidFill>
          <a:ln w="6984" cap="flat">
            <a:noFill/>
            <a:prstDash val="solid"/>
            <a:miter/>
          </a:ln>
          <a:effectLst>
            <a:outerShdw blurRad="50800" dist="38100" dir="2700000" algn="tl" rotWithShape="0">
              <a:prstClr val="black">
                <a:alpha val="40000"/>
              </a:prstClr>
            </a:outerShdw>
          </a:effectLst>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Didact Gothic" panose="00000500000000000000" pitchFamily="2" charset="0"/>
              <a:ea typeface="+mn-ea"/>
              <a:cs typeface="+mn-cs"/>
            </a:endParaRPr>
          </a:p>
        </p:txBody>
      </p:sp>
      <p:sp>
        <p:nvSpPr>
          <p:cNvPr id="20" name="Freeform: Shape 19">
            <a:extLst>
              <a:ext uri="{FF2B5EF4-FFF2-40B4-BE49-F238E27FC236}">
                <a16:creationId xmlns:a16="http://schemas.microsoft.com/office/drawing/2014/main" id="{012D1B66-1475-D2FF-0DC5-BD0B5B41A9B6}"/>
              </a:ext>
            </a:extLst>
          </p:cNvPr>
          <p:cNvSpPr/>
          <p:nvPr/>
        </p:nvSpPr>
        <p:spPr>
          <a:xfrm>
            <a:off x="6116406" y="2484344"/>
            <a:ext cx="1627610" cy="1496637"/>
          </a:xfrm>
          <a:custGeom>
            <a:avLst/>
            <a:gdLst>
              <a:gd name="connsiteX0" fmla="*/ 1490565 w 1490565"/>
              <a:gd name="connsiteY0" fmla="*/ 950743 h 1370620"/>
              <a:gd name="connsiteX1" fmla="*/ 1490565 w 1490565"/>
              <a:gd name="connsiteY1" fmla="*/ 1370620 h 1370620"/>
              <a:gd name="connsiteX2" fmla="*/ 628697 w 1490565"/>
              <a:gd name="connsiteY2" fmla="*/ 1123662 h 1370620"/>
              <a:gd name="connsiteX3" fmla="*/ 0 w 1490565"/>
              <a:gd name="connsiteY3" fmla="*/ 527856 h 1370620"/>
              <a:gd name="connsiteX4" fmla="*/ 137930 w 1490565"/>
              <a:gd name="connsiteY4" fmla="*/ 239960 h 1370620"/>
              <a:gd name="connsiteX5" fmla="*/ 200911 w 1490565"/>
              <a:gd name="connsiteY5" fmla="*/ 0 h 1370620"/>
              <a:gd name="connsiteX6" fmla="*/ 740734 w 1490565"/>
              <a:gd name="connsiteY6" fmla="*/ 728767 h 1370620"/>
              <a:gd name="connsiteX7" fmla="*/ 1490495 w 1490565"/>
              <a:gd name="connsiteY7" fmla="*/ 950673 h 13706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90565" h="1370620">
                <a:moveTo>
                  <a:pt x="1490565" y="950743"/>
                </a:moveTo>
                <a:lnTo>
                  <a:pt x="1490565" y="1370620"/>
                </a:lnTo>
                <a:cubicBezTo>
                  <a:pt x="1324364" y="1364672"/>
                  <a:pt x="987272" y="1330452"/>
                  <a:pt x="628697" y="1123662"/>
                </a:cubicBezTo>
                <a:cubicBezTo>
                  <a:pt x="285307" y="925620"/>
                  <a:pt x="90204" y="666416"/>
                  <a:pt x="0" y="527856"/>
                </a:cubicBezTo>
                <a:cubicBezTo>
                  <a:pt x="46117" y="453258"/>
                  <a:pt x="96572" y="356966"/>
                  <a:pt x="137930" y="239960"/>
                </a:cubicBezTo>
                <a:cubicBezTo>
                  <a:pt x="169071" y="151856"/>
                  <a:pt x="188525" y="70399"/>
                  <a:pt x="200911" y="0"/>
                </a:cubicBezTo>
                <a:cubicBezTo>
                  <a:pt x="233872" y="108258"/>
                  <a:pt x="360745" y="476421"/>
                  <a:pt x="740734" y="728767"/>
                </a:cubicBezTo>
                <a:cubicBezTo>
                  <a:pt x="1054522" y="937097"/>
                  <a:pt x="1367821" y="951512"/>
                  <a:pt x="1490495" y="950673"/>
                </a:cubicBezTo>
                <a:close/>
              </a:path>
            </a:pathLst>
          </a:custGeom>
          <a:solidFill>
            <a:schemeClr val="tx1"/>
          </a:solidFill>
          <a:ln w="6984" cap="flat">
            <a:noFill/>
            <a:prstDash val="solid"/>
            <a:miter/>
          </a:ln>
          <a:effectLst>
            <a:outerShdw blurRad="50800" dist="38100" dir="18900000" algn="bl" rotWithShape="0">
              <a:prstClr val="black">
                <a:alpha val="40000"/>
              </a:prstClr>
            </a:outerShdw>
          </a:effectLst>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Didact Gothic" panose="00000500000000000000" pitchFamily="2" charset="0"/>
              <a:ea typeface="+mn-ea"/>
              <a:cs typeface="+mn-cs"/>
            </a:endParaRPr>
          </a:p>
        </p:txBody>
      </p:sp>
      <p:sp>
        <p:nvSpPr>
          <p:cNvPr id="21" name="Freeform: Shape 20">
            <a:extLst>
              <a:ext uri="{FF2B5EF4-FFF2-40B4-BE49-F238E27FC236}">
                <a16:creationId xmlns:a16="http://schemas.microsoft.com/office/drawing/2014/main" id="{B106D74E-1F4A-F673-EFF6-6338C412CF05}"/>
              </a:ext>
            </a:extLst>
          </p:cNvPr>
          <p:cNvSpPr/>
          <p:nvPr/>
        </p:nvSpPr>
        <p:spPr>
          <a:xfrm>
            <a:off x="4407415" y="3515928"/>
            <a:ext cx="1627610" cy="1496636"/>
          </a:xfrm>
          <a:custGeom>
            <a:avLst/>
            <a:gdLst>
              <a:gd name="connsiteX0" fmla="*/ 0 w 1490565"/>
              <a:gd name="connsiteY0" fmla="*/ 419877 h 1370619"/>
              <a:gd name="connsiteX1" fmla="*/ 0 w 1490565"/>
              <a:gd name="connsiteY1" fmla="*/ 0 h 1370619"/>
              <a:gd name="connsiteX2" fmla="*/ 861868 w 1490565"/>
              <a:gd name="connsiteY2" fmla="*/ 246958 h 1370619"/>
              <a:gd name="connsiteX3" fmla="*/ 1490565 w 1490565"/>
              <a:gd name="connsiteY3" fmla="*/ 842764 h 1370619"/>
              <a:gd name="connsiteX4" fmla="*/ 1352635 w 1490565"/>
              <a:gd name="connsiteY4" fmla="*/ 1130660 h 1370619"/>
              <a:gd name="connsiteX5" fmla="*/ 1289654 w 1490565"/>
              <a:gd name="connsiteY5" fmla="*/ 1370620 h 1370619"/>
              <a:gd name="connsiteX6" fmla="*/ 749831 w 1490565"/>
              <a:gd name="connsiteY6" fmla="*/ 641853 h 1370619"/>
              <a:gd name="connsiteX7" fmla="*/ 70 w 1490565"/>
              <a:gd name="connsiteY7" fmla="*/ 419947 h 13706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90565" h="1370619">
                <a:moveTo>
                  <a:pt x="0" y="419877"/>
                </a:moveTo>
                <a:lnTo>
                  <a:pt x="0" y="0"/>
                </a:lnTo>
                <a:cubicBezTo>
                  <a:pt x="166202" y="5948"/>
                  <a:pt x="503293" y="40168"/>
                  <a:pt x="861868" y="246958"/>
                </a:cubicBezTo>
                <a:cubicBezTo>
                  <a:pt x="1205258" y="445000"/>
                  <a:pt x="1400361" y="704205"/>
                  <a:pt x="1490565" y="842764"/>
                </a:cubicBezTo>
                <a:cubicBezTo>
                  <a:pt x="1444449" y="917362"/>
                  <a:pt x="1393993" y="1013654"/>
                  <a:pt x="1352635" y="1130660"/>
                </a:cubicBezTo>
                <a:cubicBezTo>
                  <a:pt x="1321494" y="1218764"/>
                  <a:pt x="1302040" y="1300221"/>
                  <a:pt x="1289654" y="1370620"/>
                </a:cubicBezTo>
                <a:cubicBezTo>
                  <a:pt x="1256693" y="1262362"/>
                  <a:pt x="1129820" y="894199"/>
                  <a:pt x="749831" y="641853"/>
                </a:cubicBezTo>
                <a:cubicBezTo>
                  <a:pt x="436043" y="433523"/>
                  <a:pt x="122744" y="419108"/>
                  <a:pt x="70" y="419947"/>
                </a:cubicBezTo>
                <a:close/>
              </a:path>
            </a:pathLst>
          </a:custGeom>
          <a:solidFill>
            <a:schemeClr val="tx1"/>
          </a:solidFill>
          <a:ln w="6984" cap="flat">
            <a:noFill/>
            <a:prstDash val="solid"/>
            <a:miter/>
          </a:ln>
          <a:effectLst>
            <a:outerShdw blurRad="50800" dist="38100" dir="8100000" algn="tr" rotWithShape="0">
              <a:prstClr val="black">
                <a:alpha val="40000"/>
              </a:prstClr>
            </a:outerShdw>
          </a:effectLst>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Didact Gothic" panose="00000500000000000000" pitchFamily="2" charset="0"/>
              <a:ea typeface="+mn-ea"/>
              <a:cs typeface="+mn-cs"/>
            </a:endParaRPr>
          </a:p>
        </p:txBody>
      </p:sp>
      <p:sp>
        <p:nvSpPr>
          <p:cNvPr id="22" name="Speech Bubble: Rectangle with Corners Rounded 21">
            <a:extLst>
              <a:ext uri="{FF2B5EF4-FFF2-40B4-BE49-F238E27FC236}">
                <a16:creationId xmlns:a16="http://schemas.microsoft.com/office/drawing/2014/main" id="{BB9BF76F-5080-BE15-B898-598CDD880D34}"/>
              </a:ext>
            </a:extLst>
          </p:cNvPr>
          <p:cNvSpPr/>
          <p:nvPr/>
        </p:nvSpPr>
        <p:spPr bwMode="auto">
          <a:xfrm>
            <a:off x="1375821" y="1049338"/>
            <a:ext cx="2367662" cy="1948676"/>
          </a:xfrm>
          <a:prstGeom prst="wedgeRoundRectCallout">
            <a:avLst>
              <a:gd name="adj1" fmla="val 66065"/>
              <a:gd name="adj2" fmla="val 21354"/>
              <a:gd name="adj3" fmla="val 16667"/>
            </a:avLst>
          </a:prstGeom>
          <a:solidFill>
            <a:srgbClr val="FFC000"/>
          </a:solidFill>
          <a:ln w="19050">
            <a:noFill/>
          </a:ln>
        </p:spPr>
        <p:txBody>
          <a:bodyPr vert="horz" wrap="square" lIns="91440" tIns="45720" rIns="91440" bIns="45720" numCol="1" rtlCol="0" anchor="t" anchorCtr="0" compatLnSpc="1">
            <a:prstTxWarp prst="textNoShape">
              <a:avLst/>
            </a:prstTxWarp>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Didact Gothic" panose="00000500000000000000" pitchFamily="2" charset="0"/>
              <a:ea typeface="+mn-ea"/>
              <a:cs typeface="+mn-cs"/>
            </a:endParaRPr>
          </a:p>
        </p:txBody>
      </p:sp>
      <p:sp>
        <p:nvSpPr>
          <p:cNvPr id="23" name="Speech Bubble: Rectangle with Corners Rounded 22">
            <a:extLst>
              <a:ext uri="{FF2B5EF4-FFF2-40B4-BE49-F238E27FC236}">
                <a16:creationId xmlns:a16="http://schemas.microsoft.com/office/drawing/2014/main" id="{2929DB20-BAB4-9AEF-8531-3456276165BE}"/>
              </a:ext>
            </a:extLst>
          </p:cNvPr>
          <p:cNvSpPr/>
          <p:nvPr/>
        </p:nvSpPr>
        <p:spPr bwMode="auto">
          <a:xfrm>
            <a:off x="1375821" y="4501337"/>
            <a:ext cx="2367662" cy="1948676"/>
          </a:xfrm>
          <a:prstGeom prst="wedgeRoundRectCallout">
            <a:avLst>
              <a:gd name="adj1" fmla="val 66704"/>
              <a:gd name="adj2" fmla="val -25226"/>
              <a:gd name="adj3" fmla="val 16667"/>
            </a:avLst>
          </a:prstGeom>
          <a:solidFill>
            <a:schemeClr val="tx1"/>
          </a:solidFill>
          <a:ln w="19050">
            <a:noFill/>
          </a:ln>
        </p:spPr>
        <p:txBody>
          <a:bodyPr vert="horz" wrap="square" lIns="91440" tIns="45720" rIns="91440" bIns="45720" numCol="1" rtlCol="0" anchor="t" anchorCtr="0" compatLnSpc="1">
            <a:prstTxWarp prst="textNoShape">
              <a:avLst/>
            </a:prstTxWarp>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Didact Gothic" panose="00000500000000000000" pitchFamily="2" charset="0"/>
              <a:ea typeface="+mn-ea"/>
              <a:cs typeface="+mn-cs"/>
            </a:endParaRPr>
          </a:p>
        </p:txBody>
      </p:sp>
      <p:sp>
        <p:nvSpPr>
          <p:cNvPr id="24" name="Speech Bubble: Rectangle with Corners Rounded 23">
            <a:extLst>
              <a:ext uri="{FF2B5EF4-FFF2-40B4-BE49-F238E27FC236}">
                <a16:creationId xmlns:a16="http://schemas.microsoft.com/office/drawing/2014/main" id="{2CDB6687-FFB3-619E-69DC-883C3087DC28}"/>
              </a:ext>
            </a:extLst>
          </p:cNvPr>
          <p:cNvSpPr/>
          <p:nvPr/>
        </p:nvSpPr>
        <p:spPr bwMode="auto">
          <a:xfrm>
            <a:off x="8407795" y="1049338"/>
            <a:ext cx="2367662" cy="1948676"/>
          </a:xfrm>
          <a:prstGeom prst="wedgeRoundRectCallout">
            <a:avLst>
              <a:gd name="adj1" fmla="val -66199"/>
              <a:gd name="adj2" fmla="val 21354"/>
              <a:gd name="adj3" fmla="val 16667"/>
            </a:avLst>
          </a:prstGeom>
          <a:solidFill>
            <a:schemeClr val="tx1"/>
          </a:solidFill>
          <a:ln w="19050">
            <a:noFill/>
          </a:ln>
        </p:spPr>
        <p:txBody>
          <a:bodyPr vert="horz" wrap="square" lIns="91440" tIns="45720" rIns="91440" bIns="45720" numCol="1" rtlCol="0" anchor="t" anchorCtr="0" compatLnSpc="1">
            <a:prstTxWarp prst="textNoShape">
              <a:avLst/>
            </a:prstTxWarp>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Didact Gothic" panose="00000500000000000000" pitchFamily="2" charset="0"/>
              <a:ea typeface="+mn-ea"/>
              <a:cs typeface="+mn-cs"/>
            </a:endParaRPr>
          </a:p>
        </p:txBody>
      </p:sp>
      <p:sp>
        <p:nvSpPr>
          <p:cNvPr id="25" name="Speech Bubble: Rectangle with Corners Rounded 24">
            <a:extLst>
              <a:ext uri="{FF2B5EF4-FFF2-40B4-BE49-F238E27FC236}">
                <a16:creationId xmlns:a16="http://schemas.microsoft.com/office/drawing/2014/main" id="{421A5022-02AA-A5FB-75E9-CF6DDC7B0821}"/>
              </a:ext>
            </a:extLst>
          </p:cNvPr>
          <p:cNvSpPr/>
          <p:nvPr/>
        </p:nvSpPr>
        <p:spPr bwMode="auto">
          <a:xfrm>
            <a:off x="8407795" y="4501337"/>
            <a:ext cx="2367662" cy="1948676"/>
          </a:xfrm>
          <a:prstGeom prst="wedgeRoundRectCallout">
            <a:avLst>
              <a:gd name="adj1" fmla="val -67477"/>
              <a:gd name="adj2" fmla="val -25226"/>
              <a:gd name="adj3" fmla="val 16667"/>
            </a:avLst>
          </a:prstGeom>
          <a:solidFill>
            <a:srgbClr val="FFC000"/>
          </a:solidFill>
          <a:ln w="19050">
            <a:noFill/>
          </a:ln>
        </p:spPr>
        <p:txBody>
          <a:bodyPr vert="horz" wrap="square" lIns="91440" tIns="45720" rIns="91440" bIns="45720" numCol="1" rtlCol="0" anchor="t" anchorCtr="0" compatLnSpc="1">
            <a:prstTxWarp prst="textNoShape">
              <a:avLst/>
            </a:prstTxWarp>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Didact Gothic" panose="00000500000000000000" pitchFamily="2" charset="0"/>
              <a:ea typeface="+mn-ea"/>
              <a:cs typeface="+mn-cs"/>
            </a:endParaRPr>
          </a:p>
        </p:txBody>
      </p:sp>
      <p:sp>
        <p:nvSpPr>
          <p:cNvPr id="27" name="TextBox 26">
            <a:extLst>
              <a:ext uri="{FF2B5EF4-FFF2-40B4-BE49-F238E27FC236}">
                <a16:creationId xmlns:a16="http://schemas.microsoft.com/office/drawing/2014/main" id="{3B3F20FC-B59D-3191-D7B5-76D191527828}"/>
              </a:ext>
            </a:extLst>
          </p:cNvPr>
          <p:cNvSpPr txBox="1"/>
          <p:nvPr/>
        </p:nvSpPr>
        <p:spPr>
          <a:xfrm>
            <a:off x="1516898" y="1314451"/>
            <a:ext cx="2081399" cy="1323439"/>
          </a:xfrm>
          <a:prstGeom prst="rect">
            <a:avLst/>
          </a:prstGeom>
          <a:noFill/>
        </p:spPr>
        <p:txBody>
          <a:bodyPr wrap="square">
            <a:spAutoFit/>
          </a:bodyPr>
          <a:lstStyle/>
          <a:p>
            <a:pPr lvl="0" algn="ctr"/>
            <a:r>
              <a:rPr lang="en-GB" sz="2000" b="1" dirty="0">
                <a:latin typeface="Didact Gothic" panose="00000500000000000000" pitchFamily="2" charset="0"/>
              </a:rPr>
              <a:t>Defines which cryptocurrency assets are covered</a:t>
            </a:r>
            <a:endParaRPr kumimoji="0" lang="en-IN" sz="2000" b="1" i="0" u="none" strike="noStrike" kern="1200" cap="none" spc="0" normalizeH="0" baseline="0" noProof="0" dirty="0">
              <a:ln>
                <a:noFill/>
              </a:ln>
              <a:effectLst/>
              <a:uLnTx/>
              <a:uFillTx/>
              <a:latin typeface="Didact Gothic" panose="00000500000000000000" pitchFamily="2" charset="0"/>
            </a:endParaRPr>
          </a:p>
        </p:txBody>
      </p:sp>
      <p:sp>
        <p:nvSpPr>
          <p:cNvPr id="30" name="TextBox 29">
            <a:extLst>
              <a:ext uri="{FF2B5EF4-FFF2-40B4-BE49-F238E27FC236}">
                <a16:creationId xmlns:a16="http://schemas.microsoft.com/office/drawing/2014/main" id="{ADEBD847-82C5-D7F7-BC4F-7CD7BACB7F21}"/>
              </a:ext>
            </a:extLst>
          </p:cNvPr>
          <p:cNvSpPr txBox="1"/>
          <p:nvPr/>
        </p:nvSpPr>
        <p:spPr>
          <a:xfrm>
            <a:off x="8454925" y="4665296"/>
            <a:ext cx="2273400" cy="1631216"/>
          </a:xfrm>
          <a:prstGeom prst="rect">
            <a:avLst/>
          </a:prstGeom>
          <a:noFill/>
        </p:spPr>
        <p:txBody>
          <a:bodyPr wrap="square" rtlCol="0">
            <a:spAutoFit/>
          </a:bodyPr>
          <a:lstStyle/>
          <a:p>
            <a:pPr lvl="0" algn="ctr"/>
            <a:r>
              <a:rPr lang="en-GB" sz="2000" b="1" dirty="0">
                <a:latin typeface="Didact Gothic" panose="00000500000000000000" pitchFamily="2" charset="0"/>
                <a:cs typeface="Arial" pitchFamily="34" charset="0"/>
              </a:rPr>
              <a:t>Outlines due diligence procedures for user identification and tax residence</a:t>
            </a:r>
          </a:p>
        </p:txBody>
      </p:sp>
      <p:sp>
        <p:nvSpPr>
          <p:cNvPr id="10240" name="TextBox 10239">
            <a:extLst>
              <a:ext uri="{FF2B5EF4-FFF2-40B4-BE49-F238E27FC236}">
                <a16:creationId xmlns:a16="http://schemas.microsoft.com/office/drawing/2014/main" id="{E3B4608D-A802-CDD3-BD5F-7CE4A0EA785A}"/>
              </a:ext>
            </a:extLst>
          </p:cNvPr>
          <p:cNvSpPr txBox="1"/>
          <p:nvPr/>
        </p:nvSpPr>
        <p:spPr>
          <a:xfrm>
            <a:off x="1488224" y="4875510"/>
            <a:ext cx="2138746" cy="1323439"/>
          </a:xfrm>
          <a:prstGeom prst="rect">
            <a:avLst/>
          </a:prstGeom>
          <a:noFill/>
        </p:spPr>
        <p:txBody>
          <a:bodyPr wrap="square" rtlCol="0">
            <a:spAutoFit/>
          </a:bodyPr>
          <a:lstStyle/>
          <a:p>
            <a:pPr lvl="0" algn="ctr"/>
            <a:r>
              <a:rPr lang="en-GB" sz="2000" b="1" dirty="0">
                <a:solidFill>
                  <a:prstClr val="white"/>
                </a:solidFill>
                <a:latin typeface="Didact Gothic" panose="00000500000000000000" pitchFamily="2" charset="0"/>
                <a:cs typeface="Arial" pitchFamily="34" charset="0"/>
              </a:rPr>
              <a:t>Specifies transactions and information to be provided</a:t>
            </a:r>
          </a:p>
        </p:txBody>
      </p:sp>
      <p:sp>
        <p:nvSpPr>
          <p:cNvPr id="10247" name="Freeform: Shape 10246">
            <a:extLst>
              <a:ext uri="{FF2B5EF4-FFF2-40B4-BE49-F238E27FC236}">
                <a16:creationId xmlns:a16="http://schemas.microsoft.com/office/drawing/2014/main" id="{7F230C92-6C9C-A4A4-2867-20B2C1F454D5}"/>
              </a:ext>
            </a:extLst>
          </p:cNvPr>
          <p:cNvSpPr/>
          <p:nvPr/>
        </p:nvSpPr>
        <p:spPr>
          <a:xfrm>
            <a:off x="5685412" y="3349906"/>
            <a:ext cx="779557" cy="779557"/>
          </a:xfrm>
          <a:custGeom>
            <a:avLst/>
            <a:gdLst>
              <a:gd name="connsiteX0" fmla="*/ 785311 w 785310"/>
              <a:gd name="connsiteY0" fmla="*/ 392655 h 785310"/>
              <a:gd name="connsiteX1" fmla="*/ 392655 w 785310"/>
              <a:gd name="connsiteY1" fmla="*/ 785311 h 785310"/>
              <a:gd name="connsiteX2" fmla="*/ 0 w 785310"/>
              <a:gd name="connsiteY2" fmla="*/ 392655 h 785310"/>
              <a:gd name="connsiteX3" fmla="*/ 392655 w 785310"/>
              <a:gd name="connsiteY3" fmla="*/ 0 h 785310"/>
              <a:gd name="connsiteX4" fmla="*/ 785311 w 785310"/>
              <a:gd name="connsiteY4" fmla="*/ 392655 h 7853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85310" h="785310">
                <a:moveTo>
                  <a:pt x="785311" y="392655"/>
                </a:moveTo>
                <a:cubicBezTo>
                  <a:pt x="785311" y="609513"/>
                  <a:pt x="609513" y="785311"/>
                  <a:pt x="392655" y="785311"/>
                </a:cubicBezTo>
                <a:cubicBezTo>
                  <a:pt x="175798" y="785311"/>
                  <a:pt x="0" y="609513"/>
                  <a:pt x="0" y="392655"/>
                </a:cubicBezTo>
                <a:cubicBezTo>
                  <a:pt x="0" y="175798"/>
                  <a:pt x="175798" y="0"/>
                  <a:pt x="392655" y="0"/>
                </a:cubicBezTo>
                <a:cubicBezTo>
                  <a:pt x="609513" y="0"/>
                  <a:pt x="785311" y="175798"/>
                  <a:pt x="785311" y="392655"/>
                </a:cubicBezTo>
                <a:close/>
              </a:path>
            </a:pathLst>
          </a:custGeom>
          <a:solidFill>
            <a:schemeClr val="tx2"/>
          </a:solidFill>
          <a:ln w="6984"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Didact Gothic" panose="00000500000000000000" pitchFamily="2" charset="0"/>
              <a:ea typeface="+mn-ea"/>
              <a:cs typeface="+mn-cs"/>
            </a:endParaRPr>
          </a:p>
        </p:txBody>
      </p:sp>
      <p:sp>
        <p:nvSpPr>
          <p:cNvPr id="10248" name="Graphic 2050" descr="Bank">
            <a:extLst>
              <a:ext uri="{FF2B5EF4-FFF2-40B4-BE49-F238E27FC236}">
                <a16:creationId xmlns:a16="http://schemas.microsoft.com/office/drawing/2014/main" id="{E31013A0-0999-D84C-6F06-9F73E456F89B}"/>
              </a:ext>
            </a:extLst>
          </p:cNvPr>
          <p:cNvSpPr/>
          <p:nvPr/>
        </p:nvSpPr>
        <p:spPr>
          <a:xfrm>
            <a:off x="5852093" y="3528330"/>
            <a:ext cx="446194" cy="422708"/>
          </a:xfrm>
          <a:custGeom>
            <a:avLst/>
            <a:gdLst>
              <a:gd name="connsiteX0" fmla="*/ 306601 w 337705"/>
              <a:gd name="connsiteY0" fmla="*/ 279940 h 319931"/>
              <a:gd name="connsiteX1" fmla="*/ 306601 w 337705"/>
              <a:gd name="connsiteY1" fmla="*/ 271053 h 319931"/>
              <a:gd name="connsiteX2" fmla="*/ 288827 w 337705"/>
              <a:gd name="connsiteY2" fmla="*/ 271053 h 319931"/>
              <a:gd name="connsiteX3" fmla="*/ 288827 w 337705"/>
              <a:gd name="connsiteY3" fmla="*/ 119974 h 319931"/>
              <a:gd name="connsiteX4" fmla="*/ 306601 w 337705"/>
              <a:gd name="connsiteY4" fmla="*/ 119974 h 319931"/>
              <a:gd name="connsiteX5" fmla="*/ 306601 w 337705"/>
              <a:gd name="connsiteY5" fmla="*/ 111087 h 319931"/>
              <a:gd name="connsiteX6" fmla="*/ 319931 w 337705"/>
              <a:gd name="connsiteY6" fmla="*/ 111087 h 319931"/>
              <a:gd name="connsiteX7" fmla="*/ 319931 w 337705"/>
              <a:gd name="connsiteY7" fmla="*/ 84426 h 319931"/>
              <a:gd name="connsiteX8" fmla="*/ 306601 w 337705"/>
              <a:gd name="connsiteY8" fmla="*/ 84426 h 319931"/>
              <a:gd name="connsiteX9" fmla="*/ 168853 w 337705"/>
              <a:gd name="connsiteY9" fmla="*/ 0 h 319931"/>
              <a:gd name="connsiteX10" fmla="*/ 31104 w 337705"/>
              <a:gd name="connsiteY10" fmla="*/ 84426 h 319931"/>
              <a:gd name="connsiteX11" fmla="*/ 17774 w 337705"/>
              <a:gd name="connsiteY11" fmla="*/ 84426 h 319931"/>
              <a:gd name="connsiteX12" fmla="*/ 17774 w 337705"/>
              <a:gd name="connsiteY12" fmla="*/ 111087 h 319931"/>
              <a:gd name="connsiteX13" fmla="*/ 31104 w 337705"/>
              <a:gd name="connsiteY13" fmla="*/ 111087 h 319931"/>
              <a:gd name="connsiteX14" fmla="*/ 31104 w 337705"/>
              <a:gd name="connsiteY14" fmla="*/ 119974 h 319931"/>
              <a:gd name="connsiteX15" fmla="*/ 48878 w 337705"/>
              <a:gd name="connsiteY15" fmla="*/ 119974 h 319931"/>
              <a:gd name="connsiteX16" fmla="*/ 48878 w 337705"/>
              <a:gd name="connsiteY16" fmla="*/ 271053 h 319931"/>
              <a:gd name="connsiteX17" fmla="*/ 31104 w 337705"/>
              <a:gd name="connsiteY17" fmla="*/ 271053 h 319931"/>
              <a:gd name="connsiteX18" fmla="*/ 31104 w 337705"/>
              <a:gd name="connsiteY18" fmla="*/ 279940 h 319931"/>
              <a:gd name="connsiteX19" fmla="*/ 0 w 337705"/>
              <a:gd name="connsiteY19" fmla="*/ 302157 h 319931"/>
              <a:gd name="connsiteX20" fmla="*/ 0 w 337705"/>
              <a:gd name="connsiteY20" fmla="*/ 319931 h 319931"/>
              <a:gd name="connsiteX21" fmla="*/ 168853 w 337705"/>
              <a:gd name="connsiteY21" fmla="*/ 319931 h 319931"/>
              <a:gd name="connsiteX22" fmla="*/ 337705 w 337705"/>
              <a:gd name="connsiteY22" fmla="*/ 319931 h 319931"/>
              <a:gd name="connsiteX23" fmla="*/ 337705 w 337705"/>
              <a:gd name="connsiteY23" fmla="*/ 302157 h 319931"/>
              <a:gd name="connsiteX24" fmla="*/ 306601 w 337705"/>
              <a:gd name="connsiteY24" fmla="*/ 279940 h 319931"/>
              <a:gd name="connsiteX25" fmla="*/ 102200 w 337705"/>
              <a:gd name="connsiteY25" fmla="*/ 271053 h 319931"/>
              <a:gd name="connsiteX26" fmla="*/ 75539 w 337705"/>
              <a:gd name="connsiteY26" fmla="*/ 271053 h 319931"/>
              <a:gd name="connsiteX27" fmla="*/ 75539 w 337705"/>
              <a:gd name="connsiteY27" fmla="*/ 119974 h 319931"/>
              <a:gd name="connsiteX28" fmla="*/ 102200 w 337705"/>
              <a:gd name="connsiteY28" fmla="*/ 119974 h 319931"/>
              <a:gd name="connsiteX29" fmla="*/ 102200 w 337705"/>
              <a:gd name="connsiteY29" fmla="*/ 271053 h 319931"/>
              <a:gd name="connsiteX30" fmla="*/ 155522 w 337705"/>
              <a:gd name="connsiteY30" fmla="*/ 271053 h 319931"/>
              <a:gd name="connsiteX31" fmla="*/ 128861 w 337705"/>
              <a:gd name="connsiteY31" fmla="*/ 271053 h 319931"/>
              <a:gd name="connsiteX32" fmla="*/ 128861 w 337705"/>
              <a:gd name="connsiteY32" fmla="*/ 119974 h 319931"/>
              <a:gd name="connsiteX33" fmla="*/ 155522 w 337705"/>
              <a:gd name="connsiteY33" fmla="*/ 119974 h 319931"/>
              <a:gd name="connsiteX34" fmla="*/ 155522 w 337705"/>
              <a:gd name="connsiteY34" fmla="*/ 271053 h 319931"/>
              <a:gd name="connsiteX35" fmla="*/ 164409 w 337705"/>
              <a:gd name="connsiteY35" fmla="*/ 75539 h 319931"/>
              <a:gd name="connsiteX36" fmla="*/ 146635 w 337705"/>
              <a:gd name="connsiteY36" fmla="*/ 57765 h 319931"/>
              <a:gd name="connsiteX37" fmla="*/ 164409 w 337705"/>
              <a:gd name="connsiteY37" fmla="*/ 39991 h 319931"/>
              <a:gd name="connsiteX38" fmla="*/ 182183 w 337705"/>
              <a:gd name="connsiteY38" fmla="*/ 57765 h 319931"/>
              <a:gd name="connsiteX39" fmla="*/ 164409 w 337705"/>
              <a:gd name="connsiteY39" fmla="*/ 75539 h 319931"/>
              <a:gd name="connsiteX40" fmla="*/ 208844 w 337705"/>
              <a:gd name="connsiteY40" fmla="*/ 271053 h 319931"/>
              <a:gd name="connsiteX41" fmla="*/ 182183 w 337705"/>
              <a:gd name="connsiteY41" fmla="*/ 271053 h 319931"/>
              <a:gd name="connsiteX42" fmla="*/ 182183 w 337705"/>
              <a:gd name="connsiteY42" fmla="*/ 119974 h 319931"/>
              <a:gd name="connsiteX43" fmla="*/ 208844 w 337705"/>
              <a:gd name="connsiteY43" fmla="*/ 119974 h 319931"/>
              <a:gd name="connsiteX44" fmla="*/ 208844 w 337705"/>
              <a:gd name="connsiteY44" fmla="*/ 271053 h 319931"/>
              <a:gd name="connsiteX45" fmla="*/ 262166 w 337705"/>
              <a:gd name="connsiteY45" fmla="*/ 271053 h 319931"/>
              <a:gd name="connsiteX46" fmla="*/ 235505 w 337705"/>
              <a:gd name="connsiteY46" fmla="*/ 271053 h 319931"/>
              <a:gd name="connsiteX47" fmla="*/ 235505 w 337705"/>
              <a:gd name="connsiteY47" fmla="*/ 119974 h 319931"/>
              <a:gd name="connsiteX48" fmla="*/ 262166 w 337705"/>
              <a:gd name="connsiteY48" fmla="*/ 119974 h 319931"/>
              <a:gd name="connsiteX49" fmla="*/ 262166 w 337705"/>
              <a:gd name="connsiteY49" fmla="*/ 271053 h 3199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337705" h="319931">
                <a:moveTo>
                  <a:pt x="306601" y="279940"/>
                </a:moveTo>
                <a:lnTo>
                  <a:pt x="306601" y="271053"/>
                </a:lnTo>
                <a:lnTo>
                  <a:pt x="288827" y="271053"/>
                </a:lnTo>
                <a:lnTo>
                  <a:pt x="288827" y="119974"/>
                </a:lnTo>
                <a:lnTo>
                  <a:pt x="306601" y="119974"/>
                </a:lnTo>
                <a:lnTo>
                  <a:pt x="306601" y="111087"/>
                </a:lnTo>
                <a:lnTo>
                  <a:pt x="319931" y="111087"/>
                </a:lnTo>
                <a:lnTo>
                  <a:pt x="319931" y="84426"/>
                </a:lnTo>
                <a:lnTo>
                  <a:pt x="306601" y="84426"/>
                </a:lnTo>
                <a:lnTo>
                  <a:pt x="168853" y="0"/>
                </a:lnTo>
                <a:lnTo>
                  <a:pt x="31104" y="84426"/>
                </a:lnTo>
                <a:lnTo>
                  <a:pt x="17774" y="84426"/>
                </a:lnTo>
                <a:lnTo>
                  <a:pt x="17774" y="111087"/>
                </a:lnTo>
                <a:lnTo>
                  <a:pt x="31104" y="111087"/>
                </a:lnTo>
                <a:lnTo>
                  <a:pt x="31104" y="119974"/>
                </a:lnTo>
                <a:lnTo>
                  <a:pt x="48878" y="119974"/>
                </a:lnTo>
                <a:lnTo>
                  <a:pt x="48878" y="271053"/>
                </a:lnTo>
                <a:lnTo>
                  <a:pt x="31104" y="271053"/>
                </a:lnTo>
                <a:lnTo>
                  <a:pt x="31104" y="279940"/>
                </a:lnTo>
                <a:lnTo>
                  <a:pt x="0" y="302157"/>
                </a:lnTo>
                <a:lnTo>
                  <a:pt x="0" y="319931"/>
                </a:lnTo>
                <a:lnTo>
                  <a:pt x="168853" y="319931"/>
                </a:lnTo>
                <a:lnTo>
                  <a:pt x="337705" y="319931"/>
                </a:lnTo>
                <a:lnTo>
                  <a:pt x="337705" y="302157"/>
                </a:lnTo>
                <a:lnTo>
                  <a:pt x="306601" y="279940"/>
                </a:lnTo>
                <a:close/>
                <a:moveTo>
                  <a:pt x="102200" y="271053"/>
                </a:moveTo>
                <a:lnTo>
                  <a:pt x="75539" y="271053"/>
                </a:lnTo>
                <a:lnTo>
                  <a:pt x="75539" y="119974"/>
                </a:lnTo>
                <a:lnTo>
                  <a:pt x="102200" y="119974"/>
                </a:lnTo>
                <a:lnTo>
                  <a:pt x="102200" y="271053"/>
                </a:lnTo>
                <a:close/>
                <a:moveTo>
                  <a:pt x="155522" y="271053"/>
                </a:moveTo>
                <a:lnTo>
                  <a:pt x="128861" y="271053"/>
                </a:lnTo>
                <a:lnTo>
                  <a:pt x="128861" y="119974"/>
                </a:lnTo>
                <a:lnTo>
                  <a:pt x="155522" y="119974"/>
                </a:lnTo>
                <a:lnTo>
                  <a:pt x="155522" y="271053"/>
                </a:lnTo>
                <a:close/>
                <a:moveTo>
                  <a:pt x="164409" y="75539"/>
                </a:moveTo>
                <a:cubicBezTo>
                  <a:pt x="154633" y="75539"/>
                  <a:pt x="146635" y="67541"/>
                  <a:pt x="146635" y="57765"/>
                </a:cubicBezTo>
                <a:cubicBezTo>
                  <a:pt x="146635" y="47990"/>
                  <a:pt x="154633" y="39991"/>
                  <a:pt x="164409" y="39991"/>
                </a:cubicBezTo>
                <a:cubicBezTo>
                  <a:pt x="174185" y="39991"/>
                  <a:pt x="182183" y="47990"/>
                  <a:pt x="182183" y="57765"/>
                </a:cubicBezTo>
                <a:cubicBezTo>
                  <a:pt x="182183" y="67541"/>
                  <a:pt x="174185" y="75539"/>
                  <a:pt x="164409" y="75539"/>
                </a:cubicBezTo>
                <a:close/>
                <a:moveTo>
                  <a:pt x="208844" y="271053"/>
                </a:moveTo>
                <a:lnTo>
                  <a:pt x="182183" y="271053"/>
                </a:lnTo>
                <a:lnTo>
                  <a:pt x="182183" y="119974"/>
                </a:lnTo>
                <a:lnTo>
                  <a:pt x="208844" y="119974"/>
                </a:lnTo>
                <a:lnTo>
                  <a:pt x="208844" y="271053"/>
                </a:lnTo>
                <a:close/>
                <a:moveTo>
                  <a:pt x="262166" y="271053"/>
                </a:moveTo>
                <a:lnTo>
                  <a:pt x="235505" y="271053"/>
                </a:lnTo>
                <a:lnTo>
                  <a:pt x="235505" y="119974"/>
                </a:lnTo>
                <a:lnTo>
                  <a:pt x="262166" y="119974"/>
                </a:lnTo>
                <a:lnTo>
                  <a:pt x="262166" y="271053"/>
                </a:lnTo>
                <a:close/>
              </a:path>
            </a:pathLst>
          </a:custGeom>
          <a:solidFill>
            <a:schemeClr val="bg1"/>
          </a:solidFill>
          <a:ln w="4366"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Didact Gothic" panose="00000500000000000000" pitchFamily="2" charset="0"/>
              <a:ea typeface="+mn-ea"/>
              <a:cs typeface="+mn-cs"/>
            </a:endParaRPr>
          </a:p>
        </p:txBody>
      </p:sp>
      <p:sp>
        <p:nvSpPr>
          <p:cNvPr id="2" name="TextBox 1">
            <a:extLst>
              <a:ext uri="{FF2B5EF4-FFF2-40B4-BE49-F238E27FC236}">
                <a16:creationId xmlns:a16="http://schemas.microsoft.com/office/drawing/2014/main" id="{C46F52A4-CA3D-3489-BE5B-A41AD5AC071B}"/>
              </a:ext>
            </a:extLst>
          </p:cNvPr>
          <p:cNvSpPr txBox="1"/>
          <p:nvPr/>
        </p:nvSpPr>
        <p:spPr>
          <a:xfrm>
            <a:off x="8548871" y="1314451"/>
            <a:ext cx="2081399" cy="1323439"/>
          </a:xfrm>
          <a:prstGeom prst="rect">
            <a:avLst/>
          </a:prstGeom>
          <a:noFill/>
        </p:spPr>
        <p:txBody>
          <a:bodyPr wrap="square">
            <a:spAutoFit/>
          </a:bodyPr>
          <a:lstStyle/>
          <a:p>
            <a:pPr lvl="0" algn="ctr"/>
            <a:r>
              <a:rPr lang="en-GB" sz="2000" b="1" dirty="0">
                <a:solidFill>
                  <a:schemeClr val="bg1"/>
                </a:solidFill>
                <a:latin typeface="Didact Gothic" panose="00000500000000000000" pitchFamily="2" charset="0"/>
              </a:rPr>
              <a:t>Identifies entities and individuals required to report</a:t>
            </a:r>
          </a:p>
        </p:txBody>
      </p:sp>
      <p:pic>
        <p:nvPicPr>
          <p:cNvPr id="10254" name="Picture 10253">
            <a:extLst>
              <a:ext uri="{FF2B5EF4-FFF2-40B4-BE49-F238E27FC236}">
                <a16:creationId xmlns:a16="http://schemas.microsoft.com/office/drawing/2014/main" id="{6BB41476-C5CB-A86A-8B7C-A32A10E68598}"/>
              </a:ext>
            </a:extLst>
          </p:cNvPr>
          <p:cNvPicPr>
            <a:picLocks noChangeAspect="1"/>
          </p:cNvPicPr>
          <p:nvPr/>
        </p:nvPicPr>
        <p:blipFill>
          <a:blip r:embed="rId3">
            <a:duotone>
              <a:schemeClr val="accent4">
                <a:shade val="45000"/>
                <a:satMod val="135000"/>
              </a:schemeClr>
              <a:prstClr val="white"/>
            </a:duotone>
          </a:blip>
          <a:stretch>
            <a:fillRect/>
          </a:stretch>
        </p:blipFill>
        <p:spPr>
          <a:xfrm>
            <a:off x="4567167" y="2224355"/>
            <a:ext cx="565977" cy="565977"/>
          </a:xfrm>
          <a:prstGeom prst="rect">
            <a:avLst/>
          </a:prstGeom>
        </p:spPr>
      </p:pic>
      <p:pic>
        <p:nvPicPr>
          <p:cNvPr id="10260" name="Picture 10259">
            <a:extLst>
              <a:ext uri="{FF2B5EF4-FFF2-40B4-BE49-F238E27FC236}">
                <a16:creationId xmlns:a16="http://schemas.microsoft.com/office/drawing/2014/main" id="{DA53FDB1-C0F2-0FD7-F980-E69BCC146792}"/>
              </a:ext>
            </a:extLst>
          </p:cNvPr>
          <p:cNvPicPr>
            <a:picLocks noChangeAspect="1"/>
          </p:cNvPicPr>
          <p:nvPr/>
        </p:nvPicPr>
        <p:blipFill>
          <a:blip r:embed="rId4"/>
          <a:stretch>
            <a:fillRect/>
          </a:stretch>
        </p:blipFill>
        <p:spPr>
          <a:xfrm>
            <a:off x="7055425" y="2232313"/>
            <a:ext cx="520153" cy="520153"/>
          </a:xfrm>
          <a:prstGeom prst="rect">
            <a:avLst/>
          </a:prstGeom>
        </p:spPr>
      </p:pic>
      <p:pic>
        <p:nvPicPr>
          <p:cNvPr id="10268" name="Picture 10267">
            <a:extLst>
              <a:ext uri="{FF2B5EF4-FFF2-40B4-BE49-F238E27FC236}">
                <a16:creationId xmlns:a16="http://schemas.microsoft.com/office/drawing/2014/main" id="{4CB808D0-16B2-7490-3656-00AA7748724B}"/>
              </a:ext>
            </a:extLst>
          </p:cNvPr>
          <p:cNvPicPr>
            <a:picLocks noChangeAspect="1"/>
          </p:cNvPicPr>
          <p:nvPr/>
        </p:nvPicPr>
        <p:blipFill>
          <a:blip r:embed="rId5"/>
          <a:stretch>
            <a:fillRect/>
          </a:stretch>
        </p:blipFill>
        <p:spPr>
          <a:xfrm>
            <a:off x="7057689" y="4690258"/>
            <a:ext cx="566183" cy="566183"/>
          </a:xfrm>
          <a:prstGeom prst="rect">
            <a:avLst/>
          </a:prstGeom>
        </p:spPr>
      </p:pic>
      <p:pic>
        <p:nvPicPr>
          <p:cNvPr id="10270" name="Picture 10269">
            <a:extLst>
              <a:ext uri="{FF2B5EF4-FFF2-40B4-BE49-F238E27FC236}">
                <a16:creationId xmlns:a16="http://schemas.microsoft.com/office/drawing/2014/main" id="{ABEC2495-EF35-2939-427B-559CE04648DA}"/>
              </a:ext>
            </a:extLst>
          </p:cNvPr>
          <p:cNvPicPr>
            <a:picLocks noChangeAspect="1"/>
          </p:cNvPicPr>
          <p:nvPr/>
        </p:nvPicPr>
        <p:blipFill>
          <a:blip r:embed="rId6">
            <a:biLevel thresh="75000"/>
          </a:blip>
          <a:stretch>
            <a:fillRect/>
          </a:stretch>
        </p:blipFill>
        <p:spPr>
          <a:xfrm>
            <a:off x="4556272" y="4749014"/>
            <a:ext cx="507427" cy="507427"/>
          </a:xfrm>
          <a:prstGeom prst="rect">
            <a:avLst/>
          </a:prstGeom>
        </p:spPr>
      </p:pic>
      <p:grpSp>
        <p:nvGrpSpPr>
          <p:cNvPr id="3" name="Group 2">
            <a:extLst>
              <a:ext uri="{FF2B5EF4-FFF2-40B4-BE49-F238E27FC236}">
                <a16:creationId xmlns:a16="http://schemas.microsoft.com/office/drawing/2014/main" id="{447D850E-D266-17CA-9A7F-501B3DA2C4B9}"/>
              </a:ext>
            </a:extLst>
          </p:cNvPr>
          <p:cNvGrpSpPr/>
          <p:nvPr/>
        </p:nvGrpSpPr>
        <p:grpSpPr>
          <a:xfrm>
            <a:off x="11434761" y="6512309"/>
            <a:ext cx="447675" cy="243352"/>
            <a:chOff x="2105024" y="5749284"/>
            <a:chExt cx="447675" cy="243352"/>
          </a:xfrm>
        </p:grpSpPr>
        <p:sp>
          <p:nvSpPr>
            <p:cNvPr id="4" name="Oval 3">
              <a:extLst>
                <a:ext uri="{FF2B5EF4-FFF2-40B4-BE49-F238E27FC236}">
                  <a16:creationId xmlns:a16="http://schemas.microsoft.com/office/drawing/2014/main" id="{279F6291-014D-8E5E-10C3-6DF3B67119C6}"/>
                </a:ext>
              </a:extLst>
            </p:cNvPr>
            <p:cNvSpPr/>
            <p:nvPr/>
          </p:nvSpPr>
          <p:spPr>
            <a:xfrm>
              <a:off x="2207186" y="5749284"/>
              <a:ext cx="243352" cy="243352"/>
            </a:xfrm>
            <a:prstGeom prst="ellipse">
              <a:avLst/>
            </a:prstGeom>
            <a:solidFill>
              <a:srgbClr val="FFC000"/>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6" name="TextBox 25">
              <a:extLst>
                <a:ext uri="{FF2B5EF4-FFF2-40B4-BE49-F238E27FC236}">
                  <a16:creationId xmlns:a16="http://schemas.microsoft.com/office/drawing/2014/main" id="{ABCAD1AC-6001-9BF8-A2AB-9D588739D21A}"/>
                </a:ext>
              </a:extLst>
            </p:cNvPr>
            <p:cNvSpPr txBox="1"/>
            <p:nvPr/>
          </p:nvSpPr>
          <p:spPr>
            <a:xfrm>
              <a:off x="2105024" y="5777192"/>
              <a:ext cx="447675" cy="21544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326A2452-42B8-4B4F-8F2F-A25CC86A1417}" type="slidenum">
                <a:rPr kumimoji="0" lang="en-GB" sz="800" b="0" i="0" u="none" strike="noStrike" kern="1200" cap="none" spc="0" normalizeH="0" baseline="0" noProof="0" smtClean="0">
                  <a:ln>
                    <a:noFill/>
                  </a:ln>
                  <a:effectLst/>
                  <a:uLnTx/>
                  <a:uFillTx/>
                  <a:latin typeface="Calibri" panose="020F0502020204030204"/>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28</a:t>
              </a:fld>
              <a:endParaRPr kumimoji="0" lang="en-GB" sz="800" b="0" i="0" u="none" strike="noStrike" kern="1200" cap="none" spc="0" normalizeH="0" baseline="0" noProof="0" dirty="0">
                <a:ln>
                  <a:noFill/>
                </a:ln>
                <a:effectLst/>
                <a:uLnTx/>
                <a:uFillTx/>
                <a:latin typeface="Calibri" panose="020F0502020204030204"/>
                <a:ea typeface="+mn-ea"/>
                <a:cs typeface="+mn-cs"/>
              </a:endParaRPr>
            </a:p>
          </p:txBody>
        </p:sp>
      </p:grpSp>
      <p:sp>
        <p:nvSpPr>
          <p:cNvPr id="28" name="TextBox 27">
            <a:extLst>
              <a:ext uri="{FF2B5EF4-FFF2-40B4-BE49-F238E27FC236}">
                <a16:creationId xmlns:a16="http://schemas.microsoft.com/office/drawing/2014/main" id="{D946ADC3-DEA5-0299-7AF7-FDE3579160EA}"/>
              </a:ext>
            </a:extLst>
          </p:cNvPr>
          <p:cNvSpPr txBox="1"/>
          <p:nvPr/>
        </p:nvSpPr>
        <p:spPr>
          <a:xfrm>
            <a:off x="207964" y="6509440"/>
            <a:ext cx="3485147" cy="246221"/>
          </a:xfrm>
          <a:prstGeom prst="rect">
            <a:avLst/>
          </a:prstGeom>
          <a:noFill/>
        </p:spPr>
        <p:txBody>
          <a:bodyPr wrap="square">
            <a:spAutoFit/>
          </a:bodyPr>
          <a:lstStyle/>
          <a:p>
            <a:r>
              <a:rPr lang="en-GB" sz="1000" dirty="0">
                <a:latin typeface="Didact Gothic" panose="00000500000000000000" pitchFamily="2" charset="0"/>
              </a:rPr>
              <a:t>Cryptocurrency Regulations in Africa : An In-Depth Study</a:t>
            </a:r>
          </a:p>
        </p:txBody>
      </p:sp>
    </p:spTree>
    <p:extLst>
      <p:ext uri="{BB962C8B-B14F-4D97-AF65-F5344CB8AC3E}">
        <p14:creationId xmlns:p14="http://schemas.microsoft.com/office/powerpoint/2010/main" val="248211634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10247"/>
                                        </p:tgtEl>
                                        <p:attrNameLst>
                                          <p:attrName>style.visibility</p:attrName>
                                        </p:attrNameLst>
                                      </p:cBhvr>
                                      <p:to>
                                        <p:strVal val="visible"/>
                                      </p:to>
                                    </p:set>
                                    <p:animEffect transition="in" filter="barn(outVertical)">
                                      <p:cBhvr>
                                        <p:cTn id="7" dur="500"/>
                                        <p:tgtEl>
                                          <p:spTgt spid="10247"/>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10248"/>
                                        </p:tgtEl>
                                        <p:attrNameLst>
                                          <p:attrName>style.visibility</p:attrName>
                                        </p:attrNameLst>
                                      </p:cBhvr>
                                      <p:to>
                                        <p:strVal val="visible"/>
                                      </p:to>
                                    </p:set>
                                    <p:anim calcmode="lin" valueType="num">
                                      <p:cBhvr>
                                        <p:cTn id="11" dur="500" fill="hold"/>
                                        <p:tgtEl>
                                          <p:spTgt spid="10248"/>
                                        </p:tgtEl>
                                        <p:attrNameLst>
                                          <p:attrName>ppt_w</p:attrName>
                                        </p:attrNameLst>
                                      </p:cBhvr>
                                      <p:tavLst>
                                        <p:tav tm="0">
                                          <p:val>
                                            <p:fltVal val="0"/>
                                          </p:val>
                                        </p:tav>
                                        <p:tav tm="100000">
                                          <p:val>
                                            <p:strVal val="#ppt_w"/>
                                          </p:val>
                                        </p:tav>
                                      </p:tavLst>
                                    </p:anim>
                                    <p:anim calcmode="lin" valueType="num">
                                      <p:cBhvr>
                                        <p:cTn id="12" dur="500" fill="hold"/>
                                        <p:tgtEl>
                                          <p:spTgt spid="10248"/>
                                        </p:tgtEl>
                                        <p:attrNameLst>
                                          <p:attrName>ppt_h</p:attrName>
                                        </p:attrNameLst>
                                      </p:cBhvr>
                                      <p:tavLst>
                                        <p:tav tm="0">
                                          <p:val>
                                            <p:fltVal val="0"/>
                                          </p:val>
                                        </p:tav>
                                        <p:tav tm="100000">
                                          <p:val>
                                            <p:strVal val="#ppt_h"/>
                                          </p:val>
                                        </p:tav>
                                      </p:tavLst>
                                    </p:anim>
                                    <p:animEffect transition="in" filter="fade">
                                      <p:cBhvr>
                                        <p:cTn id="13" dur="500"/>
                                        <p:tgtEl>
                                          <p:spTgt spid="10248"/>
                                        </p:tgtEl>
                                      </p:cBhvr>
                                    </p:animEffect>
                                  </p:childTnLst>
                                </p:cTn>
                              </p:par>
                            </p:childTnLst>
                          </p:cTn>
                        </p:par>
                        <p:par>
                          <p:cTn id="14" fill="hold">
                            <p:stCondLst>
                              <p:cond delay="1000"/>
                            </p:stCondLst>
                            <p:childTnLst>
                              <p:par>
                                <p:cTn id="15" presetID="22" presetClass="entr" presetSubtype="4" fill="hold" grpId="0" nodeType="afterEffect">
                                  <p:stCondLst>
                                    <p:cond delay="0"/>
                                  </p:stCondLst>
                                  <p:childTnLst>
                                    <p:set>
                                      <p:cBhvr>
                                        <p:cTn id="16" dur="1" fill="hold">
                                          <p:stCondLst>
                                            <p:cond delay="0"/>
                                          </p:stCondLst>
                                        </p:cTn>
                                        <p:tgtEl>
                                          <p:spTgt spid="18"/>
                                        </p:tgtEl>
                                        <p:attrNameLst>
                                          <p:attrName>style.visibility</p:attrName>
                                        </p:attrNameLst>
                                      </p:cBhvr>
                                      <p:to>
                                        <p:strVal val="visible"/>
                                      </p:to>
                                    </p:set>
                                    <p:animEffect transition="in" filter="wipe(down)">
                                      <p:cBhvr>
                                        <p:cTn id="17" dur="500"/>
                                        <p:tgtEl>
                                          <p:spTgt spid="18"/>
                                        </p:tgtEl>
                                      </p:cBhvr>
                                    </p:animEffect>
                                  </p:childTnLst>
                                </p:cTn>
                              </p:par>
                              <p:par>
                                <p:cTn id="18" presetID="53" presetClass="entr" presetSubtype="528" fill="hold" nodeType="withEffect">
                                  <p:stCondLst>
                                    <p:cond delay="0"/>
                                  </p:stCondLst>
                                  <p:childTnLst>
                                    <p:set>
                                      <p:cBhvr>
                                        <p:cTn id="19" dur="1" fill="hold">
                                          <p:stCondLst>
                                            <p:cond delay="0"/>
                                          </p:stCondLst>
                                        </p:cTn>
                                        <p:tgtEl>
                                          <p:spTgt spid="6"/>
                                        </p:tgtEl>
                                        <p:attrNameLst>
                                          <p:attrName>style.visibility</p:attrName>
                                        </p:attrNameLst>
                                      </p:cBhvr>
                                      <p:to>
                                        <p:strVal val="visible"/>
                                      </p:to>
                                    </p:set>
                                    <p:anim calcmode="lin" valueType="num">
                                      <p:cBhvr>
                                        <p:cTn id="20" dur="500" fill="hold"/>
                                        <p:tgtEl>
                                          <p:spTgt spid="6"/>
                                        </p:tgtEl>
                                        <p:attrNameLst>
                                          <p:attrName>ppt_w</p:attrName>
                                        </p:attrNameLst>
                                      </p:cBhvr>
                                      <p:tavLst>
                                        <p:tav tm="0">
                                          <p:val>
                                            <p:fltVal val="0"/>
                                          </p:val>
                                        </p:tav>
                                        <p:tav tm="100000">
                                          <p:val>
                                            <p:strVal val="#ppt_w"/>
                                          </p:val>
                                        </p:tav>
                                      </p:tavLst>
                                    </p:anim>
                                    <p:anim calcmode="lin" valueType="num">
                                      <p:cBhvr>
                                        <p:cTn id="21" dur="500" fill="hold"/>
                                        <p:tgtEl>
                                          <p:spTgt spid="6"/>
                                        </p:tgtEl>
                                        <p:attrNameLst>
                                          <p:attrName>ppt_h</p:attrName>
                                        </p:attrNameLst>
                                      </p:cBhvr>
                                      <p:tavLst>
                                        <p:tav tm="0">
                                          <p:val>
                                            <p:fltVal val="0"/>
                                          </p:val>
                                        </p:tav>
                                        <p:tav tm="100000">
                                          <p:val>
                                            <p:strVal val="#ppt_h"/>
                                          </p:val>
                                        </p:tav>
                                      </p:tavLst>
                                    </p:anim>
                                    <p:animEffect transition="in" filter="fade">
                                      <p:cBhvr>
                                        <p:cTn id="22" dur="500"/>
                                        <p:tgtEl>
                                          <p:spTgt spid="6"/>
                                        </p:tgtEl>
                                      </p:cBhvr>
                                    </p:animEffect>
                                    <p:anim calcmode="lin" valueType="num">
                                      <p:cBhvr>
                                        <p:cTn id="23" dur="500" fill="hold"/>
                                        <p:tgtEl>
                                          <p:spTgt spid="6"/>
                                        </p:tgtEl>
                                        <p:attrNameLst>
                                          <p:attrName>ppt_x</p:attrName>
                                        </p:attrNameLst>
                                      </p:cBhvr>
                                      <p:tavLst>
                                        <p:tav tm="0">
                                          <p:val>
                                            <p:fltVal val="0.5"/>
                                          </p:val>
                                        </p:tav>
                                        <p:tav tm="100000">
                                          <p:val>
                                            <p:strVal val="#ppt_x"/>
                                          </p:val>
                                        </p:tav>
                                      </p:tavLst>
                                    </p:anim>
                                    <p:anim calcmode="lin" valueType="num">
                                      <p:cBhvr>
                                        <p:cTn id="24" dur="500" fill="hold"/>
                                        <p:tgtEl>
                                          <p:spTgt spid="6"/>
                                        </p:tgtEl>
                                        <p:attrNameLst>
                                          <p:attrName>ppt_y</p:attrName>
                                        </p:attrNameLst>
                                      </p:cBhvr>
                                      <p:tavLst>
                                        <p:tav tm="0">
                                          <p:val>
                                            <p:fltVal val="0.5"/>
                                          </p:val>
                                        </p:tav>
                                        <p:tav tm="100000">
                                          <p:val>
                                            <p:strVal val="#ppt_y"/>
                                          </p:val>
                                        </p:tav>
                                      </p:tavLst>
                                    </p:anim>
                                  </p:childTnLst>
                                </p:cTn>
                              </p:par>
                            </p:childTnLst>
                          </p:cTn>
                        </p:par>
                        <p:par>
                          <p:cTn id="25" fill="hold">
                            <p:stCondLst>
                              <p:cond delay="1500"/>
                            </p:stCondLst>
                            <p:childTnLst>
                              <p:par>
                                <p:cTn id="26" presetID="22" presetClass="entr" presetSubtype="2" fill="hold" grpId="0" nodeType="afterEffect">
                                  <p:stCondLst>
                                    <p:cond delay="0"/>
                                  </p:stCondLst>
                                  <p:childTnLst>
                                    <p:set>
                                      <p:cBhvr>
                                        <p:cTn id="27" dur="1" fill="hold">
                                          <p:stCondLst>
                                            <p:cond delay="0"/>
                                          </p:stCondLst>
                                        </p:cTn>
                                        <p:tgtEl>
                                          <p:spTgt spid="22"/>
                                        </p:tgtEl>
                                        <p:attrNameLst>
                                          <p:attrName>style.visibility</p:attrName>
                                        </p:attrNameLst>
                                      </p:cBhvr>
                                      <p:to>
                                        <p:strVal val="visible"/>
                                      </p:to>
                                    </p:set>
                                    <p:animEffect transition="in" filter="wipe(right)">
                                      <p:cBhvr>
                                        <p:cTn id="28" dur="500"/>
                                        <p:tgtEl>
                                          <p:spTgt spid="22"/>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27"/>
                                        </p:tgtEl>
                                        <p:attrNameLst>
                                          <p:attrName>style.visibility</p:attrName>
                                        </p:attrNameLst>
                                      </p:cBhvr>
                                      <p:to>
                                        <p:strVal val="visible"/>
                                      </p:to>
                                    </p:set>
                                    <p:animEffect transition="in" filter="fade">
                                      <p:cBhvr>
                                        <p:cTn id="31" dur="500"/>
                                        <p:tgtEl>
                                          <p:spTgt spid="27"/>
                                        </p:tgtEl>
                                      </p:cBhvr>
                                    </p:animEffect>
                                  </p:childTnLst>
                                </p:cTn>
                              </p:par>
                            </p:childTnLst>
                          </p:cTn>
                        </p:par>
                        <p:par>
                          <p:cTn id="32" fill="hold">
                            <p:stCondLst>
                              <p:cond delay="2000"/>
                            </p:stCondLst>
                            <p:childTnLst>
                              <p:par>
                                <p:cTn id="33" presetID="22" presetClass="entr" presetSubtype="8" fill="hold" grpId="0" nodeType="afterEffect">
                                  <p:stCondLst>
                                    <p:cond delay="0"/>
                                  </p:stCondLst>
                                  <p:childTnLst>
                                    <p:set>
                                      <p:cBhvr>
                                        <p:cTn id="34" dur="1" fill="hold">
                                          <p:stCondLst>
                                            <p:cond delay="0"/>
                                          </p:stCondLst>
                                        </p:cTn>
                                        <p:tgtEl>
                                          <p:spTgt spid="20"/>
                                        </p:tgtEl>
                                        <p:attrNameLst>
                                          <p:attrName>style.visibility</p:attrName>
                                        </p:attrNameLst>
                                      </p:cBhvr>
                                      <p:to>
                                        <p:strVal val="visible"/>
                                      </p:to>
                                    </p:set>
                                    <p:animEffect transition="in" filter="wipe(left)">
                                      <p:cBhvr>
                                        <p:cTn id="35" dur="500"/>
                                        <p:tgtEl>
                                          <p:spTgt spid="20"/>
                                        </p:tgtEl>
                                      </p:cBhvr>
                                    </p:animEffect>
                                  </p:childTnLst>
                                </p:cTn>
                              </p:par>
                              <p:par>
                                <p:cTn id="36" presetID="53" presetClass="entr" presetSubtype="528" fill="hold" nodeType="withEffect">
                                  <p:stCondLst>
                                    <p:cond delay="0"/>
                                  </p:stCondLst>
                                  <p:childTnLst>
                                    <p:set>
                                      <p:cBhvr>
                                        <p:cTn id="37" dur="1" fill="hold">
                                          <p:stCondLst>
                                            <p:cond delay="0"/>
                                          </p:stCondLst>
                                        </p:cTn>
                                        <p:tgtEl>
                                          <p:spTgt spid="9"/>
                                        </p:tgtEl>
                                        <p:attrNameLst>
                                          <p:attrName>style.visibility</p:attrName>
                                        </p:attrNameLst>
                                      </p:cBhvr>
                                      <p:to>
                                        <p:strVal val="visible"/>
                                      </p:to>
                                    </p:set>
                                    <p:anim calcmode="lin" valueType="num">
                                      <p:cBhvr>
                                        <p:cTn id="38" dur="500" fill="hold"/>
                                        <p:tgtEl>
                                          <p:spTgt spid="9"/>
                                        </p:tgtEl>
                                        <p:attrNameLst>
                                          <p:attrName>ppt_w</p:attrName>
                                        </p:attrNameLst>
                                      </p:cBhvr>
                                      <p:tavLst>
                                        <p:tav tm="0">
                                          <p:val>
                                            <p:fltVal val="0"/>
                                          </p:val>
                                        </p:tav>
                                        <p:tav tm="100000">
                                          <p:val>
                                            <p:strVal val="#ppt_w"/>
                                          </p:val>
                                        </p:tav>
                                      </p:tavLst>
                                    </p:anim>
                                    <p:anim calcmode="lin" valueType="num">
                                      <p:cBhvr>
                                        <p:cTn id="39" dur="500" fill="hold"/>
                                        <p:tgtEl>
                                          <p:spTgt spid="9"/>
                                        </p:tgtEl>
                                        <p:attrNameLst>
                                          <p:attrName>ppt_h</p:attrName>
                                        </p:attrNameLst>
                                      </p:cBhvr>
                                      <p:tavLst>
                                        <p:tav tm="0">
                                          <p:val>
                                            <p:fltVal val="0"/>
                                          </p:val>
                                        </p:tav>
                                        <p:tav tm="100000">
                                          <p:val>
                                            <p:strVal val="#ppt_h"/>
                                          </p:val>
                                        </p:tav>
                                      </p:tavLst>
                                    </p:anim>
                                    <p:animEffect transition="in" filter="fade">
                                      <p:cBhvr>
                                        <p:cTn id="40" dur="500"/>
                                        <p:tgtEl>
                                          <p:spTgt spid="9"/>
                                        </p:tgtEl>
                                      </p:cBhvr>
                                    </p:animEffect>
                                    <p:anim calcmode="lin" valueType="num">
                                      <p:cBhvr>
                                        <p:cTn id="41" dur="500" fill="hold"/>
                                        <p:tgtEl>
                                          <p:spTgt spid="9"/>
                                        </p:tgtEl>
                                        <p:attrNameLst>
                                          <p:attrName>ppt_x</p:attrName>
                                        </p:attrNameLst>
                                      </p:cBhvr>
                                      <p:tavLst>
                                        <p:tav tm="0">
                                          <p:val>
                                            <p:fltVal val="0.5"/>
                                          </p:val>
                                        </p:tav>
                                        <p:tav tm="100000">
                                          <p:val>
                                            <p:strVal val="#ppt_x"/>
                                          </p:val>
                                        </p:tav>
                                      </p:tavLst>
                                    </p:anim>
                                    <p:anim calcmode="lin" valueType="num">
                                      <p:cBhvr>
                                        <p:cTn id="42" dur="500" fill="hold"/>
                                        <p:tgtEl>
                                          <p:spTgt spid="9"/>
                                        </p:tgtEl>
                                        <p:attrNameLst>
                                          <p:attrName>ppt_y</p:attrName>
                                        </p:attrNameLst>
                                      </p:cBhvr>
                                      <p:tavLst>
                                        <p:tav tm="0">
                                          <p:val>
                                            <p:fltVal val="0.5"/>
                                          </p:val>
                                        </p:tav>
                                        <p:tav tm="100000">
                                          <p:val>
                                            <p:strVal val="#ppt_y"/>
                                          </p:val>
                                        </p:tav>
                                      </p:tavLst>
                                    </p:anim>
                                  </p:childTnLst>
                                </p:cTn>
                              </p:par>
                              <p:par>
                                <p:cTn id="43" presetID="22" presetClass="entr" presetSubtype="8" fill="hold" grpId="0" nodeType="withEffect">
                                  <p:stCondLst>
                                    <p:cond delay="0"/>
                                  </p:stCondLst>
                                  <p:childTnLst>
                                    <p:set>
                                      <p:cBhvr>
                                        <p:cTn id="44" dur="1" fill="hold">
                                          <p:stCondLst>
                                            <p:cond delay="0"/>
                                          </p:stCondLst>
                                        </p:cTn>
                                        <p:tgtEl>
                                          <p:spTgt spid="24"/>
                                        </p:tgtEl>
                                        <p:attrNameLst>
                                          <p:attrName>style.visibility</p:attrName>
                                        </p:attrNameLst>
                                      </p:cBhvr>
                                      <p:to>
                                        <p:strVal val="visible"/>
                                      </p:to>
                                    </p:set>
                                    <p:animEffect transition="in" filter="wipe(left)">
                                      <p:cBhvr>
                                        <p:cTn id="45" dur="500"/>
                                        <p:tgtEl>
                                          <p:spTgt spid="24"/>
                                        </p:tgtEl>
                                      </p:cBhvr>
                                    </p:animEffect>
                                  </p:childTnLst>
                                </p:cTn>
                              </p:par>
                            </p:childTnLst>
                          </p:cTn>
                        </p:par>
                        <p:par>
                          <p:cTn id="46" fill="hold">
                            <p:stCondLst>
                              <p:cond delay="2500"/>
                            </p:stCondLst>
                            <p:childTnLst>
                              <p:par>
                                <p:cTn id="47" presetID="22" presetClass="entr" presetSubtype="1" fill="hold" grpId="0" nodeType="afterEffect">
                                  <p:stCondLst>
                                    <p:cond delay="0"/>
                                  </p:stCondLst>
                                  <p:childTnLst>
                                    <p:set>
                                      <p:cBhvr>
                                        <p:cTn id="48" dur="1" fill="hold">
                                          <p:stCondLst>
                                            <p:cond delay="0"/>
                                          </p:stCondLst>
                                        </p:cTn>
                                        <p:tgtEl>
                                          <p:spTgt spid="19"/>
                                        </p:tgtEl>
                                        <p:attrNameLst>
                                          <p:attrName>style.visibility</p:attrName>
                                        </p:attrNameLst>
                                      </p:cBhvr>
                                      <p:to>
                                        <p:strVal val="visible"/>
                                      </p:to>
                                    </p:set>
                                    <p:animEffect transition="in" filter="wipe(up)">
                                      <p:cBhvr>
                                        <p:cTn id="49" dur="500"/>
                                        <p:tgtEl>
                                          <p:spTgt spid="19"/>
                                        </p:tgtEl>
                                      </p:cBhvr>
                                    </p:animEffect>
                                  </p:childTnLst>
                                </p:cTn>
                              </p:par>
                              <p:par>
                                <p:cTn id="50" presetID="53" presetClass="entr" presetSubtype="528" fill="hold" nodeType="withEffect">
                                  <p:stCondLst>
                                    <p:cond delay="0"/>
                                  </p:stCondLst>
                                  <p:childTnLst>
                                    <p:set>
                                      <p:cBhvr>
                                        <p:cTn id="51" dur="1" fill="hold">
                                          <p:stCondLst>
                                            <p:cond delay="0"/>
                                          </p:stCondLst>
                                        </p:cTn>
                                        <p:tgtEl>
                                          <p:spTgt spid="12"/>
                                        </p:tgtEl>
                                        <p:attrNameLst>
                                          <p:attrName>style.visibility</p:attrName>
                                        </p:attrNameLst>
                                      </p:cBhvr>
                                      <p:to>
                                        <p:strVal val="visible"/>
                                      </p:to>
                                    </p:set>
                                    <p:anim calcmode="lin" valueType="num">
                                      <p:cBhvr>
                                        <p:cTn id="52" dur="500" fill="hold"/>
                                        <p:tgtEl>
                                          <p:spTgt spid="12"/>
                                        </p:tgtEl>
                                        <p:attrNameLst>
                                          <p:attrName>ppt_w</p:attrName>
                                        </p:attrNameLst>
                                      </p:cBhvr>
                                      <p:tavLst>
                                        <p:tav tm="0">
                                          <p:val>
                                            <p:fltVal val="0"/>
                                          </p:val>
                                        </p:tav>
                                        <p:tav tm="100000">
                                          <p:val>
                                            <p:strVal val="#ppt_w"/>
                                          </p:val>
                                        </p:tav>
                                      </p:tavLst>
                                    </p:anim>
                                    <p:anim calcmode="lin" valueType="num">
                                      <p:cBhvr>
                                        <p:cTn id="53" dur="500" fill="hold"/>
                                        <p:tgtEl>
                                          <p:spTgt spid="12"/>
                                        </p:tgtEl>
                                        <p:attrNameLst>
                                          <p:attrName>ppt_h</p:attrName>
                                        </p:attrNameLst>
                                      </p:cBhvr>
                                      <p:tavLst>
                                        <p:tav tm="0">
                                          <p:val>
                                            <p:fltVal val="0"/>
                                          </p:val>
                                        </p:tav>
                                        <p:tav tm="100000">
                                          <p:val>
                                            <p:strVal val="#ppt_h"/>
                                          </p:val>
                                        </p:tav>
                                      </p:tavLst>
                                    </p:anim>
                                    <p:animEffect transition="in" filter="fade">
                                      <p:cBhvr>
                                        <p:cTn id="54" dur="500"/>
                                        <p:tgtEl>
                                          <p:spTgt spid="12"/>
                                        </p:tgtEl>
                                      </p:cBhvr>
                                    </p:animEffect>
                                    <p:anim calcmode="lin" valueType="num">
                                      <p:cBhvr>
                                        <p:cTn id="55" dur="500" fill="hold"/>
                                        <p:tgtEl>
                                          <p:spTgt spid="12"/>
                                        </p:tgtEl>
                                        <p:attrNameLst>
                                          <p:attrName>ppt_x</p:attrName>
                                        </p:attrNameLst>
                                      </p:cBhvr>
                                      <p:tavLst>
                                        <p:tav tm="0">
                                          <p:val>
                                            <p:fltVal val="0.5"/>
                                          </p:val>
                                        </p:tav>
                                        <p:tav tm="100000">
                                          <p:val>
                                            <p:strVal val="#ppt_x"/>
                                          </p:val>
                                        </p:tav>
                                      </p:tavLst>
                                    </p:anim>
                                    <p:anim calcmode="lin" valueType="num">
                                      <p:cBhvr>
                                        <p:cTn id="56" dur="500" fill="hold"/>
                                        <p:tgtEl>
                                          <p:spTgt spid="12"/>
                                        </p:tgtEl>
                                        <p:attrNameLst>
                                          <p:attrName>ppt_y</p:attrName>
                                        </p:attrNameLst>
                                      </p:cBhvr>
                                      <p:tavLst>
                                        <p:tav tm="0">
                                          <p:val>
                                            <p:fltVal val="0.5"/>
                                          </p:val>
                                        </p:tav>
                                        <p:tav tm="100000">
                                          <p:val>
                                            <p:strVal val="#ppt_y"/>
                                          </p:val>
                                        </p:tav>
                                      </p:tavLst>
                                    </p:anim>
                                  </p:childTnLst>
                                </p:cTn>
                              </p:par>
                              <p:par>
                                <p:cTn id="57" presetID="22" presetClass="entr" presetSubtype="8" fill="hold" grpId="0" nodeType="withEffect">
                                  <p:stCondLst>
                                    <p:cond delay="0"/>
                                  </p:stCondLst>
                                  <p:childTnLst>
                                    <p:set>
                                      <p:cBhvr>
                                        <p:cTn id="58" dur="1" fill="hold">
                                          <p:stCondLst>
                                            <p:cond delay="0"/>
                                          </p:stCondLst>
                                        </p:cTn>
                                        <p:tgtEl>
                                          <p:spTgt spid="25"/>
                                        </p:tgtEl>
                                        <p:attrNameLst>
                                          <p:attrName>style.visibility</p:attrName>
                                        </p:attrNameLst>
                                      </p:cBhvr>
                                      <p:to>
                                        <p:strVal val="visible"/>
                                      </p:to>
                                    </p:set>
                                    <p:animEffect transition="in" filter="wipe(left)">
                                      <p:cBhvr>
                                        <p:cTn id="59" dur="500"/>
                                        <p:tgtEl>
                                          <p:spTgt spid="25"/>
                                        </p:tgtEl>
                                      </p:cBhvr>
                                    </p:animEffect>
                                  </p:childTnLst>
                                </p:cTn>
                              </p:par>
                            </p:childTnLst>
                          </p:cTn>
                        </p:par>
                        <p:par>
                          <p:cTn id="60" fill="hold">
                            <p:stCondLst>
                              <p:cond delay="3000"/>
                            </p:stCondLst>
                            <p:childTnLst>
                              <p:par>
                                <p:cTn id="61" presetID="10" presetClass="entr" presetSubtype="0" fill="hold" grpId="0" nodeType="afterEffect">
                                  <p:stCondLst>
                                    <p:cond delay="0"/>
                                  </p:stCondLst>
                                  <p:childTnLst>
                                    <p:set>
                                      <p:cBhvr>
                                        <p:cTn id="62" dur="1" fill="hold">
                                          <p:stCondLst>
                                            <p:cond delay="0"/>
                                          </p:stCondLst>
                                        </p:cTn>
                                        <p:tgtEl>
                                          <p:spTgt spid="30"/>
                                        </p:tgtEl>
                                        <p:attrNameLst>
                                          <p:attrName>style.visibility</p:attrName>
                                        </p:attrNameLst>
                                      </p:cBhvr>
                                      <p:to>
                                        <p:strVal val="visible"/>
                                      </p:to>
                                    </p:set>
                                    <p:animEffect transition="in" filter="fade">
                                      <p:cBhvr>
                                        <p:cTn id="63" dur="500"/>
                                        <p:tgtEl>
                                          <p:spTgt spid="30"/>
                                        </p:tgtEl>
                                      </p:cBhvr>
                                    </p:animEffect>
                                  </p:childTnLst>
                                </p:cTn>
                              </p:par>
                            </p:childTnLst>
                          </p:cTn>
                        </p:par>
                        <p:par>
                          <p:cTn id="64" fill="hold">
                            <p:stCondLst>
                              <p:cond delay="3500"/>
                            </p:stCondLst>
                            <p:childTnLst>
                              <p:par>
                                <p:cTn id="65" presetID="22" presetClass="entr" presetSubtype="2" fill="hold" grpId="0" nodeType="afterEffect">
                                  <p:stCondLst>
                                    <p:cond delay="0"/>
                                  </p:stCondLst>
                                  <p:childTnLst>
                                    <p:set>
                                      <p:cBhvr>
                                        <p:cTn id="66" dur="1" fill="hold">
                                          <p:stCondLst>
                                            <p:cond delay="0"/>
                                          </p:stCondLst>
                                        </p:cTn>
                                        <p:tgtEl>
                                          <p:spTgt spid="21"/>
                                        </p:tgtEl>
                                        <p:attrNameLst>
                                          <p:attrName>style.visibility</p:attrName>
                                        </p:attrNameLst>
                                      </p:cBhvr>
                                      <p:to>
                                        <p:strVal val="visible"/>
                                      </p:to>
                                    </p:set>
                                    <p:animEffect transition="in" filter="wipe(right)">
                                      <p:cBhvr>
                                        <p:cTn id="67" dur="500"/>
                                        <p:tgtEl>
                                          <p:spTgt spid="21"/>
                                        </p:tgtEl>
                                      </p:cBhvr>
                                    </p:animEffect>
                                  </p:childTnLst>
                                </p:cTn>
                              </p:par>
                              <p:par>
                                <p:cTn id="68" presetID="53" presetClass="entr" presetSubtype="528" fill="hold" nodeType="withEffect">
                                  <p:stCondLst>
                                    <p:cond delay="0"/>
                                  </p:stCondLst>
                                  <p:childTnLst>
                                    <p:set>
                                      <p:cBhvr>
                                        <p:cTn id="69" dur="1" fill="hold">
                                          <p:stCondLst>
                                            <p:cond delay="0"/>
                                          </p:stCondLst>
                                        </p:cTn>
                                        <p:tgtEl>
                                          <p:spTgt spid="15"/>
                                        </p:tgtEl>
                                        <p:attrNameLst>
                                          <p:attrName>style.visibility</p:attrName>
                                        </p:attrNameLst>
                                      </p:cBhvr>
                                      <p:to>
                                        <p:strVal val="visible"/>
                                      </p:to>
                                    </p:set>
                                    <p:anim calcmode="lin" valueType="num">
                                      <p:cBhvr>
                                        <p:cTn id="70" dur="500" fill="hold"/>
                                        <p:tgtEl>
                                          <p:spTgt spid="15"/>
                                        </p:tgtEl>
                                        <p:attrNameLst>
                                          <p:attrName>ppt_w</p:attrName>
                                        </p:attrNameLst>
                                      </p:cBhvr>
                                      <p:tavLst>
                                        <p:tav tm="0">
                                          <p:val>
                                            <p:fltVal val="0"/>
                                          </p:val>
                                        </p:tav>
                                        <p:tav tm="100000">
                                          <p:val>
                                            <p:strVal val="#ppt_w"/>
                                          </p:val>
                                        </p:tav>
                                      </p:tavLst>
                                    </p:anim>
                                    <p:anim calcmode="lin" valueType="num">
                                      <p:cBhvr>
                                        <p:cTn id="71" dur="500" fill="hold"/>
                                        <p:tgtEl>
                                          <p:spTgt spid="15"/>
                                        </p:tgtEl>
                                        <p:attrNameLst>
                                          <p:attrName>ppt_h</p:attrName>
                                        </p:attrNameLst>
                                      </p:cBhvr>
                                      <p:tavLst>
                                        <p:tav tm="0">
                                          <p:val>
                                            <p:fltVal val="0"/>
                                          </p:val>
                                        </p:tav>
                                        <p:tav tm="100000">
                                          <p:val>
                                            <p:strVal val="#ppt_h"/>
                                          </p:val>
                                        </p:tav>
                                      </p:tavLst>
                                    </p:anim>
                                    <p:animEffect transition="in" filter="fade">
                                      <p:cBhvr>
                                        <p:cTn id="72" dur="500"/>
                                        <p:tgtEl>
                                          <p:spTgt spid="15"/>
                                        </p:tgtEl>
                                      </p:cBhvr>
                                    </p:animEffect>
                                    <p:anim calcmode="lin" valueType="num">
                                      <p:cBhvr>
                                        <p:cTn id="73" dur="500" fill="hold"/>
                                        <p:tgtEl>
                                          <p:spTgt spid="15"/>
                                        </p:tgtEl>
                                        <p:attrNameLst>
                                          <p:attrName>ppt_x</p:attrName>
                                        </p:attrNameLst>
                                      </p:cBhvr>
                                      <p:tavLst>
                                        <p:tav tm="0">
                                          <p:val>
                                            <p:fltVal val="0.5"/>
                                          </p:val>
                                        </p:tav>
                                        <p:tav tm="100000">
                                          <p:val>
                                            <p:strVal val="#ppt_x"/>
                                          </p:val>
                                        </p:tav>
                                      </p:tavLst>
                                    </p:anim>
                                    <p:anim calcmode="lin" valueType="num">
                                      <p:cBhvr>
                                        <p:cTn id="74" dur="500" fill="hold"/>
                                        <p:tgtEl>
                                          <p:spTgt spid="15"/>
                                        </p:tgtEl>
                                        <p:attrNameLst>
                                          <p:attrName>ppt_y</p:attrName>
                                        </p:attrNameLst>
                                      </p:cBhvr>
                                      <p:tavLst>
                                        <p:tav tm="0">
                                          <p:val>
                                            <p:fltVal val="0.5"/>
                                          </p:val>
                                        </p:tav>
                                        <p:tav tm="100000">
                                          <p:val>
                                            <p:strVal val="#ppt_y"/>
                                          </p:val>
                                        </p:tav>
                                      </p:tavLst>
                                    </p:anim>
                                  </p:childTnLst>
                                </p:cTn>
                              </p:par>
                              <p:par>
                                <p:cTn id="75" presetID="22" presetClass="entr" presetSubtype="2" fill="hold" grpId="0" nodeType="withEffect">
                                  <p:stCondLst>
                                    <p:cond delay="0"/>
                                  </p:stCondLst>
                                  <p:childTnLst>
                                    <p:set>
                                      <p:cBhvr>
                                        <p:cTn id="76" dur="1" fill="hold">
                                          <p:stCondLst>
                                            <p:cond delay="0"/>
                                          </p:stCondLst>
                                        </p:cTn>
                                        <p:tgtEl>
                                          <p:spTgt spid="23"/>
                                        </p:tgtEl>
                                        <p:attrNameLst>
                                          <p:attrName>style.visibility</p:attrName>
                                        </p:attrNameLst>
                                      </p:cBhvr>
                                      <p:to>
                                        <p:strVal val="visible"/>
                                      </p:to>
                                    </p:set>
                                    <p:animEffect transition="in" filter="wipe(right)">
                                      <p:cBhvr>
                                        <p:cTn id="77" dur="500"/>
                                        <p:tgtEl>
                                          <p:spTgt spid="23"/>
                                        </p:tgtEl>
                                      </p:cBhvr>
                                    </p:animEffect>
                                  </p:childTnLst>
                                </p:cTn>
                              </p:par>
                            </p:childTnLst>
                          </p:cTn>
                        </p:par>
                        <p:par>
                          <p:cTn id="78" fill="hold">
                            <p:stCondLst>
                              <p:cond delay="4000"/>
                            </p:stCondLst>
                            <p:childTnLst>
                              <p:par>
                                <p:cTn id="79" presetID="10" presetClass="entr" presetSubtype="0" fill="hold" grpId="0" nodeType="afterEffect">
                                  <p:stCondLst>
                                    <p:cond delay="0"/>
                                  </p:stCondLst>
                                  <p:childTnLst>
                                    <p:set>
                                      <p:cBhvr>
                                        <p:cTn id="80" dur="1" fill="hold">
                                          <p:stCondLst>
                                            <p:cond delay="0"/>
                                          </p:stCondLst>
                                        </p:cTn>
                                        <p:tgtEl>
                                          <p:spTgt spid="10240"/>
                                        </p:tgtEl>
                                        <p:attrNameLst>
                                          <p:attrName>style.visibility</p:attrName>
                                        </p:attrNameLst>
                                      </p:cBhvr>
                                      <p:to>
                                        <p:strVal val="visible"/>
                                      </p:to>
                                    </p:set>
                                    <p:animEffect transition="in" filter="fade">
                                      <p:cBhvr>
                                        <p:cTn id="81" dur="500"/>
                                        <p:tgtEl>
                                          <p:spTgt spid="10240"/>
                                        </p:tgtEl>
                                      </p:cBhvr>
                                    </p:animEffect>
                                  </p:childTnLst>
                                </p:cTn>
                              </p:par>
                              <p:par>
                                <p:cTn id="82" presetID="10" presetClass="entr" presetSubtype="0" fill="hold" grpId="0" nodeType="withEffect">
                                  <p:stCondLst>
                                    <p:cond delay="0"/>
                                  </p:stCondLst>
                                  <p:childTnLst>
                                    <p:set>
                                      <p:cBhvr>
                                        <p:cTn id="83" dur="1" fill="hold">
                                          <p:stCondLst>
                                            <p:cond delay="0"/>
                                          </p:stCondLst>
                                        </p:cTn>
                                        <p:tgtEl>
                                          <p:spTgt spid="2"/>
                                        </p:tgtEl>
                                        <p:attrNameLst>
                                          <p:attrName>style.visibility</p:attrName>
                                        </p:attrNameLst>
                                      </p:cBhvr>
                                      <p:to>
                                        <p:strVal val="visible"/>
                                      </p:to>
                                    </p:set>
                                    <p:animEffect transition="in" filter="fade">
                                      <p:cBhvr>
                                        <p:cTn id="84"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animBg="1"/>
      <p:bldP spid="20" grpId="0" animBg="1"/>
      <p:bldP spid="21" grpId="0" animBg="1"/>
      <p:bldP spid="22" grpId="0" animBg="1"/>
      <p:bldP spid="23" grpId="0" animBg="1"/>
      <p:bldP spid="24" grpId="0" animBg="1"/>
      <p:bldP spid="25" grpId="0" animBg="1"/>
      <p:bldP spid="27" grpId="0"/>
      <p:bldP spid="30" grpId="0"/>
      <p:bldP spid="10240" grpId="0"/>
      <p:bldP spid="10247" grpId="0" animBg="1"/>
      <p:bldP spid="10248" grpId="0" animBg="1"/>
      <p:bldP spid="2"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E3381804-1424-7A3A-0284-7FD2E9099440}"/>
              </a:ext>
            </a:extLst>
          </p:cNvPr>
          <p:cNvSpPr txBox="1"/>
          <p:nvPr/>
        </p:nvSpPr>
        <p:spPr>
          <a:xfrm>
            <a:off x="604540" y="378182"/>
            <a:ext cx="10124420" cy="1200329"/>
          </a:xfrm>
          <a:prstGeom prst="rect">
            <a:avLst/>
          </a:prstGeom>
          <a:noFill/>
        </p:spPr>
        <p:txBody>
          <a:bodyPr wrap="square">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en-GB" sz="3600" b="1" i="0" u="none" strike="noStrike" kern="1200" cap="none" spc="0" normalizeH="0" baseline="0" noProof="0" dirty="0">
                <a:ln>
                  <a:noFill/>
                </a:ln>
                <a:effectLst/>
                <a:uLnTx/>
                <a:uFillTx/>
                <a:latin typeface="Didact Gothic" panose="00000500000000000000" pitchFamily="2" charset="0"/>
                <a:ea typeface="+mn-ea"/>
                <a:cs typeface="+mn-cs"/>
              </a:rPr>
              <a:t>Crypto Tax Compliance Risks That Led To The Crypto-assets Reporting Framework</a:t>
            </a:r>
          </a:p>
        </p:txBody>
      </p:sp>
      <p:sp>
        <p:nvSpPr>
          <p:cNvPr id="3" name="Rectangle 2">
            <a:extLst>
              <a:ext uri="{FF2B5EF4-FFF2-40B4-BE49-F238E27FC236}">
                <a16:creationId xmlns:a16="http://schemas.microsoft.com/office/drawing/2014/main" id="{369FD26E-6AAB-3CE1-4EFF-5B9FD4DFE7FB}"/>
              </a:ext>
            </a:extLst>
          </p:cNvPr>
          <p:cNvSpPr/>
          <p:nvPr/>
        </p:nvSpPr>
        <p:spPr>
          <a:xfrm>
            <a:off x="1085850" y="2978439"/>
            <a:ext cx="2609850" cy="676275"/>
          </a:xfrm>
          <a:prstGeom prst="rect">
            <a:avLst/>
          </a:prstGeom>
          <a:solidFill>
            <a:srgbClr val="FFC000"/>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solidFill>
                <a:schemeClr val="bg1"/>
              </a:solidFill>
            </a:endParaRPr>
          </a:p>
        </p:txBody>
      </p:sp>
      <p:sp>
        <p:nvSpPr>
          <p:cNvPr id="4" name="Rectangle 3">
            <a:extLst>
              <a:ext uri="{FF2B5EF4-FFF2-40B4-BE49-F238E27FC236}">
                <a16:creationId xmlns:a16="http://schemas.microsoft.com/office/drawing/2014/main" id="{C22B8DB7-96A2-711D-BEBC-3B92E30DB05C}"/>
              </a:ext>
            </a:extLst>
          </p:cNvPr>
          <p:cNvSpPr/>
          <p:nvPr/>
        </p:nvSpPr>
        <p:spPr>
          <a:xfrm>
            <a:off x="4791075" y="2978439"/>
            <a:ext cx="2609850" cy="676275"/>
          </a:xfrm>
          <a:prstGeom prst="rect">
            <a:avLst/>
          </a:prstGeom>
          <a:solidFill>
            <a:srgbClr val="FFC000"/>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solidFill>
                <a:schemeClr val="bg1"/>
              </a:solidFill>
            </a:endParaRPr>
          </a:p>
        </p:txBody>
      </p:sp>
      <p:sp>
        <p:nvSpPr>
          <p:cNvPr id="26" name="Rectangle 25">
            <a:extLst>
              <a:ext uri="{FF2B5EF4-FFF2-40B4-BE49-F238E27FC236}">
                <a16:creationId xmlns:a16="http://schemas.microsoft.com/office/drawing/2014/main" id="{1848B441-628D-B4BB-D0A3-C59396F85918}"/>
              </a:ext>
            </a:extLst>
          </p:cNvPr>
          <p:cNvSpPr/>
          <p:nvPr/>
        </p:nvSpPr>
        <p:spPr>
          <a:xfrm>
            <a:off x="8496300" y="2978439"/>
            <a:ext cx="2609850" cy="676275"/>
          </a:xfrm>
          <a:prstGeom prst="rect">
            <a:avLst/>
          </a:prstGeom>
          <a:solidFill>
            <a:srgbClr val="FFC000"/>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solidFill>
                <a:schemeClr val="bg1"/>
              </a:solidFill>
            </a:endParaRPr>
          </a:p>
        </p:txBody>
      </p:sp>
      <p:sp>
        <p:nvSpPr>
          <p:cNvPr id="28" name="Rectangle 27">
            <a:extLst>
              <a:ext uri="{FF2B5EF4-FFF2-40B4-BE49-F238E27FC236}">
                <a16:creationId xmlns:a16="http://schemas.microsoft.com/office/drawing/2014/main" id="{578790E6-6E3A-FFFA-8CF0-0FDD3F329586}"/>
              </a:ext>
            </a:extLst>
          </p:cNvPr>
          <p:cNvSpPr/>
          <p:nvPr/>
        </p:nvSpPr>
        <p:spPr>
          <a:xfrm>
            <a:off x="1085850" y="4311940"/>
            <a:ext cx="2609850" cy="676275"/>
          </a:xfrm>
          <a:prstGeom prst="rect">
            <a:avLst/>
          </a:prstGeom>
          <a:solidFill>
            <a:srgbClr val="FFC000"/>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solidFill>
                <a:schemeClr val="bg1"/>
              </a:solidFill>
            </a:endParaRPr>
          </a:p>
        </p:txBody>
      </p:sp>
      <p:sp>
        <p:nvSpPr>
          <p:cNvPr id="29" name="Rectangle 28">
            <a:extLst>
              <a:ext uri="{FF2B5EF4-FFF2-40B4-BE49-F238E27FC236}">
                <a16:creationId xmlns:a16="http://schemas.microsoft.com/office/drawing/2014/main" id="{7FBEAACB-D0D5-9D13-C6E9-FAC04CC7901E}"/>
              </a:ext>
            </a:extLst>
          </p:cNvPr>
          <p:cNvSpPr/>
          <p:nvPr/>
        </p:nvSpPr>
        <p:spPr>
          <a:xfrm>
            <a:off x="4791075" y="4311940"/>
            <a:ext cx="2609850" cy="676275"/>
          </a:xfrm>
          <a:prstGeom prst="rect">
            <a:avLst/>
          </a:prstGeom>
          <a:solidFill>
            <a:srgbClr val="FFC000"/>
          </a:solidFill>
          <a:ln>
            <a:solidFill>
              <a:schemeClr val="bg1">
                <a:lumMod val="9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solidFill>
                <a:schemeClr val="bg1"/>
              </a:solidFill>
            </a:endParaRPr>
          </a:p>
        </p:txBody>
      </p:sp>
      <p:sp>
        <p:nvSpPr>
          <p:cNvPr id="31" name="Rectangle 30">
            <a:extLst>
              <a:ext uri="{FF2B5EF4-FFF2-40B4-BE49-F238E27FC236}">
                <a16:creationId xmlns:a16="http://schemas.microsoft.com/office/drawing/2014/main" id="{E8923A3A-53C1-7BDD-8B5F-823E5F18483B}"/>
              </a:ext>
            </a:extLst>
          </p:cNvPr>
          <p:cNvSpPr/>
          <p:nvPr/>
        </p:nvSpPr>
        <p:spPr>
          <a:xfrm>
            <a:off x="8496300" y="4311940"/>
            <a:ext cx="2609850" cy="676275"/>
          </a:xfrm>
          <a:prstGeom prst="rect">
            <a:avLst/>
          </a:prstGeom>
          <a:solidFill>
            <a:srgbClr val="FFC000"/>
          </a:solidFill>
          <a:ln>
            <a:solidFill>
              <a:schemeClr val="bg1">
                <a:lumMod val="9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solidFill>
                <a:schemeClr val="bg1"/>
              </a:solidFill>
            </a:endParaRPr>
          </a:p>
        </p:txBody>
      </p:sp>
      <p:sp>
        <p:nvSpPr>
          <p:cNvPr id="10241" name="Rectangle 10240">
            <a:extLst>
              <a:ext uri="{FF2B5EF4-FFF2-40B4-BE49-F238E27FC236}">
                <a16:creationId xmlns:a16="http://schemas.microsoft.com/office/drawing/2014/main" id="{12956A61-F0C8-775D-853E-0EDEC8E8BB72}"/>
              </a:ext>
            </a:extLst>
          </p:cNvPr>
          <p:cNvSpPr/>
          <p:nvPr/>
        </p:nvSpPr>
        <p:spPr>
          <a:xfrm>
            <a:off x="4791075" y="5645441"/>
            <a:ext cx="2609850" cy="676275"/>
          </a:xfrm>
          <a:prstGeom prst="rect">
            <a:avLst/>
          </a:prstGeom>
          <a:solidFill>
            <a:srgbClr val="FFC000"/>
          </a:solidFill>
          <a:ln>
            <a:solidFill>
              <a:schemeClr val="bg1">
                <a:lumMod val="9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solidFill>
                <a:schemeClr val="bg1"/>
              </a:solidFill>
            </a:endParaRPr>
          </a:p>
        </p:txBody>
      </p:sp>
      <p:sp>
        <p:nvSpPr>
          <p:cNvPr id="10242" name="TextBox 10241">
            <a:extLst>
              <a:ext uri="{FF2B5EF4-FFF2-40B4-BE49-F238E27FC236}">
                <a16:creationId xmlns:a16="http://schemas.microsoft.com/office/drawing/2014/main" id="{B48060A9-DF1D-5795-8CEE-537F60D712A9}"/>
              </a:ext>
            </a:extLst>
          </p:cNvPr>
          <p:cNvSpPr txBox="1"/>
          <p:nvPr/>
        </p:nvSpPr>
        <p:spPr>
          <a:xfrm>
            <a:off x="1085850" y="3121650"/>
            <a:ext cx="2609850" cy="369332"/>
          </a:xfrm>
          <a:prstGeom prst="rect">
            <a:avLst/>
          </a:prstGeom>
          <a:noFill/>
        </p:spPr>
        <p:txBody>
          <a:bodyPr wrap="square">
            <a:spAutoFit/>
          </a:bodyPr>
          <a:lstStyle/>
          <a:p>
            <a:pPr algn="ctr"/>
            <a:r>
              <a:rPr lang="en-GB" sz="1800" b="1" i="0" u="none" strike="noStrike" dirty="0">
                <a:effectLst/>
                <a:latin typeface="Didact Gothic" panose="00000500000000000000" pitchFamily="2" charset="0"/>
              </a:rPr>
              <a:t>Decentralized nature</a:t>
            </a:r>
            <a:endParaRPr lang="en-GB" dirty="0"/>
          </a:p>
        </p:txBody>
      </p:sp>
      <p:sp>
        <p:nvSpPr>
          <p:cNvPr id="10243" name="TextBox 10242">
            <a:extLst>
              <a:ext uri="{FF2B5EF4-FFF2-40B4-BE49-F238E27FC236}">
                <a16:creationId xmlns:a16="http://schemas.microsoft.com/office/drawing/2014/main" id="{1440510B-A24D-4CFB-A2CD-3321C075DCE1}"/>
              </a:ext>
            </a:extLst>
          </p:cNvPr>
          <p:cNvSpPr txBox="1"/>
          <p:nvPr/>
        </p:nvSpPr>
        <p:spPr>
          <a:xfrm>
            <a:off x="4791075" y="3146882"/>
            <a:ext cx="2609850" cy="369332"/>
          </a:xfrm>
          <a:prstGeom prst="rect">
            <a:avLst/>
          </a:prstGeom>
          <a:noFill/>
        </p:spPr>
        <p:txBody>
          <a:bodyPr wrap="square">
            <a:spAutoFit/>
          </a:bodyPr>
          <a:lstStyle/>
          <a:p>
            <a:pPr algn="ctr"/>
            <a:r>
              <a:rPr lang="en-GB" sz="1800" b="1" i="0" u="none" strike="noStrike" dirty="0">
                <a:effectLst/>
                <a:latin typeface="Didact Gothic" panose="00000500000000000000" pitchFamily="2" charset="0"/>
              </a:rPr>
              <a:t>New intermediaries</a:t>
            </a:r>
            <a:endParaRPr lang="en-GB" dirty="0"/>
          </a:p>
        </p:txBody>
      </p:sp>
      <p:sp>
        <p:nvSpPr>
          <p:cNvPr id="10244" name="TextBox 10243">
            <a:extLst>
              <a:ext uri="{FF2B5EF4-FFF2-40B4-BE49-F238E27FC236}">
                <a16:creationId xmlns:a16="http://schemas.microsoft.com/office/drawing/2014/main" id="{CF445EEE-A74C-17E5-10D6-71D29D715DFC}"/>
              </a:ext>
            </a:extLst>
          </p:cNvPr>
          <p:cNvSpPr txBox="1"/>
          <p:nvPr/>
        </p:nvSpPr>
        <p:spPr>
          <a:xfrm>
            <a:off x="8496300" y="3038744"/>
            <a:ext cx="2609850" cy="646331"/>
          </a:xfrm>
          <a:prstGeom prst="rect">
            <a:avLst/>
          </a:prstGeom>
          <a:solidFill>
            <a:srgbClr val="FFC000"/>
          </a:solidFill>
        </p:spPr>
        <p:txBody>
          <a:bodyPr wrap="square">
            <a:spAutoFit/>
          </a:bodyPr>
          <a:lstStyle/>
          <a:p>
            <a:pPr algn="ctr"/>
            <a:r>
              <a:rPr lang="en-GB" sz="1800" b="1" i="0" u="none" strike="noStrike" dirty="0">
                <a:effectLst/>
                <a:latin typeface="Didact Gothic" panose="00000500000000000000" pitchFamily="2" charset="0"/>
              </a:rPr>
              <a:t>Limited information sharing</a:t>
            </a:r>
            <a:endParaRPr lang="en-GB" dirty="0"/>
          </a:p>
        </p:txBody>
      </p:sp>
      <p:sp>
        <p:nvSpPr>
          <p:cNvPr id="10245" name="TextBox 10244">
            <a:extLst>
              <a:ext uri="{FF2B5EF4-FFF2-40B4-BE49-F238E27FC236}">
                <a16:creationId xmlns:a16="http://schemas.microsoft.com/office/drawing/2014/main" id="{A8BFF4C1-AD3B-24D6-1DDF-567811D4FB09}"/>
              </a:ext>
            </a:extLst>
          </p:cNvPr>
          <p:cNvSpPr txBox="1"/>
          <p:nvPr/>
        </p:nvSpPr>
        <p:spPr>
          <a:xfrm>
            <a:off x="1085850" y="4345279"/>
            <a:ext cx="2609850" cy="646331"/>
          </a:xfrm>
          <a:prstGeom prst="rect">
            <a:avLst/>
          </a:prstGeom>
          <a:solidFill>
            <a:srgbClr val="FFC000"/>
          </a:solidFill>
        </p:spPr>
        <p:txBody>
          <a:bodyPr wrap="square">
            <a:spAutoFit/>
          </a:bodyPr>
          <a:lstStyle/>
          <a:p>
            <a:pPr algn="ctr"/>
            <a:r>
              <a:rPr lang="en-GB" sz="1800" b="1" i="0" u="none" strike="noStrike" dirty="0">
                <a:effectLst/>
                <a:latin typeface="Didact Gothic" panose="00000500000000000000" pitchFamily="2" charset="0"/>
              </a:rPr>
              <a:t>Offline storage (cold wallets)</a:t>
            </a:r>
            <a:endParaRPr lang="en-GB" dirty="0"/>
          </a:p>
        </p:txBody>
      </p:sp>
      <p:sp>
        <p:nvSpPr>
          <p:cNvPr id="10246" name="TextBox 10245">
            <a:extLst>
              <a:ext uri="{FF2B5EF4-FFF2-40B4-BE49-F238E27FC236}">
                <a16:creationId xmlns:a16="http://schemas.microsoft.com/office/drawing/2014/main" id="{A0701AC5-C723-5AE1-EBD5-64D7AED06C12}"/>
              </a:ext>
            </a:extLst>
          </p:cNvPr>
          <p:cNvSpPr txBox="1"/>
          <p:nvPr/>
        </p:nvSpPr>
        <p:spPr>
          <a:xfrm>
            <a:off x="4921624" y="4311940"/>
            <a:ext cx="2348752" cy="646331"/>
          </a:xfrm>
          <a:prstGeom prst="rect">
            <a:avLst/>
          </a:prstGeom>
          <a:noFill/>
          <a:ln>
            <a:noFill/>
          </a:ln>
        </p:spPr>
        <p:txBody>
          <a:bodyPr wrap="square">
            <a:spAutoFit/>
          </a:bodyPr>
          <a:lstStyle/>
          <a:p>
            <a:pPr algn="ctr"/>
            <a:r>
              <a:rPr lang="en-GB" sz="1800" b="1" i="0" u="none" strike="noStrike" dirty="0">
                <a:effectLst/>
                <a:latin typeface="Didact Gothic" panose="00000500000000000000" pitchFamily="2" charset="0"/>
              </a:rPr>
              <a:t>Potential for illicit activity</a:t>
            </a:r>
            <a:endParaRPr lang="en-GB" dirty="0"/>
          </a:p>
        </p:txBody>
      </p:sp>
      <p:sp>
        <p:nvSpPr>
          <p:cNvPr id="10249" name="TextBox 10248">
            <a:extLst>
              <a:ext uri="{FF2B5EF4-FFF2-40B4-BE49-F238E27FC236}">
                <a16:creationId xmlns:a16="http://schemas.microsoft.com/office/drawing/2014/main" id="{0B7EB76A-9B28-8BDB-20B8-A349A3F75131}"/>
              </a:ext>
            </a:extLst>
          </p:cNvPr>
          <p:cNvSpPr txBox="1"/>
          <p:nvPr/>
        </p:nvSpPr>
        <p:spPr>
          <a:xfrm>
            <a:off x="8496300" y="4357689"/>
            <a:ext cx="2609850" cy="615553"/>
          </a:xfrm>
          <a:prstGeom prst="rect">
            <a:avLst/>
          </a:prstGeom>
          <a:solidFill>
            <a:srgbClr val="FFC000"/>
          </a:solidFill>
          <a:ln>
            <a:noFill/>
          </a:ln>
        </p:spPr>
        <p:txBody>
          <a:bodyPr wrap="square">
            <a:spAutoFit/>
          </a:bodyPr>
          <a:lstStyle/>
          <a:p>
            <a:pPr algn="ctr"/>
            <a:r>
              <a:rPr lang="en-GB" sz="1700" b="1" i="0" u="none" strike="noStrike" dirty="0">
                <a:effectLst/>
                <a:latin typeface="Didact Gothic" panose="00000500000000000000" pitchFamily="2" charset="0"/>
              </a:rPr>
              <a:t>Common reporting standard (CRS) limitations</a:t>
            </a:r>
            <a:endParaRPr lang="en-GB" sz="1700" dirty="0"/>
          </a:p>
        </p:txBody>
      </p:sp>
      <p:sp>
        <p:nvSpPr>
          <p:cNvPr id="10250" name="TextBox 10249">
            <a:extLst>
              <a:ext uri="{FF2B5EF4-FFF2-40B4-BE49-F238E27FC236}">
                <a16:creationId xmlns:a16="http://schemas.microsoft.com/office/drawing/2014/main" id="{B74818EE-3C93-A1D6-EA1B-DE32186AA970}"/>
              </a:ext>
            </a:extLst>
          </p:cNvPr>
          <p:cNvSpPr txBox="1"/>
          <p:nvPr/>
        </p:nvSpPr>
        <p:spPr>
          <a:xfrm>
            <a:off x="4791075" y="5645534"/>
            <a:ext cx="2609850" cy="646331"/>
          </a:xfrm>
          <a:prstGeom prst="rect">
            <a:avLst/>
          </a:prstGeom>
          <a:solidFill>
            <a:srgbClr val="FFC000"/>
          </a:solidFill>
          <a:ln>
            <a:noFill/>
          </a:ln>
        </p:spPr>
        <p:txBody>
          <a:bodyPr wrap="square">
            <a:spAutoFit/>
          </a:bodyPr>
          <a:lstStyle/>
          <a:p>
            <a:pPr algn="ctr"/>
            <a:r>
              <a:rPr lang="en-GB" sz="1800" b="1" i="0" u="none" strike="noStrike" dirty="0">
                <a:effectLst/>
                <a:latin typeface="Didact Gothic" panose="00000500000000000000" pitchFamily="2" charset="0"/>
              </a:rPr>
              <a:t>Incomplete CRS reporting</a:t>
            </a:r>
            <a:endParaRPr lang="en-GB" dirty="0"/>
          </a:p>
        </p:txBody>
      </p:sp>
      <p:pic>
        <p:nvPicPr>
          <p:cNvPr id="10255" name="Picture 10254">
            <a:extLst>
              <a:ext uri="{FF2B5EF4-FFF2-40B4-BE49-F238E27FC236}">
                <a16:creationId xmlns:a16="http://schemas.microsoft.com/office/drawing/2014/main" id="{5D6CC093-55D0-D77D-B386-A5EE7D78E005}"/>
              </a:ext>
            </a:extLst>
          </p:cNvPr>
          <p:cNvPicPr>
            <a:picLocks noChangeAspect="1"/>
          </p:cNvPicPr>
          <p:nvPr/>
        </p:nvPicPr>
        <p:blipFill>
          <a:blip r:embed="rId3">
            <a:duotone>
              <a:schemeClr val="accent4">
                <a:shade val="45000"/>
                <a:satMod val="135000"/>
              </a:schemeClr>
              <a:prstClr val="white"/>
            </a:duotone>
          </a:blip>
          <a:stretch>
            <a:fillRect/>
          </a:stretch>
        </p:blipFill>
        <p:spPr>
          <a:xfrm>
            <a:off x="266402" y="2968178"/>
            <a:ext cx="676275" cy="676275"/>
          </a:xfrm>
          <a:prstGeom prst="rect">
            <a:avLst/>
          </a:prstGeom>
        </p:spPr>
      </p:pic>
      <p:pic>
        <p:nvPicPr>
          <p:cNvPr id="10259" name="Picture 10258">
            <a:extLst>
              <a:ext uri="{FF2B5EF4-FFF2-40B4-BE49-F238E27FC236}">
                <a16:creationId xmlns:a16="http://schemas.microsoft.com/office/drawing/2014/main" id="{63159F92-E785-0C57-93C7-CDE4A04D0B6F}"/>
              </a:ext>
            </a:extLst>
          </p:cNvPr>
          <p:cNvPicPr>
            <a:picLocks noChangeAspect="1"/>
          </p:cNvPicPr>
          <p:nvPr/>
        </p:nvPicPr>
        <p:blipFill>
          <a:blip r:embed="rId4">
            <a:duotone>
              <a:schemeClr val="accent4">
                <a:shade val="45000"/>
                <a:satMod val="135000"/>
              </a:schemeClr>
              <a:prstClr val="white"/>
            </a:duotone>
          </a:blip>
          <a:stretch>
            <a:fillRect/>
          </a:stretch>
        </p:blipFill>
        <p:spPr>
          <a:xfrm>
            <a:off x="4176563" y="3034852"/>
            <a:ext cx="542925" cy="542925"/>
          </a:xfrm>
          <a:prstGeom prst="rect">
            <a:avLst/>
          </a:prstGeom>
        </p:spPr>
      </p:pic>
      <p:pic>
        <p:nvPicPr>
          <p:cNvPr id="10262" name="Picture 10261">
            <a:extLst>
              <a:ext uri="{FF2B5EF4-FFF2-40B4-BE49-F238E27FC236}">
                <a16:creationId xmlns:a16="http://schemas.microsoft.com/office/drawing/2014/main" id="{A4AAEA51-00F8-E91B-2BCF-97A6069E8EAE}"/>
              </a:ext>
            </a:extLst>
          </p:cNvPr>
          <p:cNvPicPr>
            <a:picLocks noChangeAspect="1"/>
          </p:cNvPicPr>
          <p:nvPr/>
        </p:nvPicPr>
        <p:blipFill>
          <a:blip r:embed="rId5">
            <a:duotone>
              <a:schemeClr val="accent4">
                <a:shade val="45000"/>
                <a:satMod val="135000"/>
              </a:schemeClr>
              <a:prstClr val="white"/>
            </a:duotone>
          </a:blip>
          <a:stretch>
            <a:fillRect/>
          </a:stretch>
        </p:blipFill>
        <p:spPr>
          <a:xfrm>
            <a:off x="7867650" y="3034852"/>
            <a:ext cx="542925" cy="542925"/>
          </a:xfrm>
          <a:prstGeom prst="rect">
            <a:avLst/>
          </a:prstGeom>
        </p:spPr>
      </p:pic>
      <p:pic>
        <p:nvPicPr>
          <p:cNvPr id="10266" name="Picture 10265">
            <a:extLst>
              <a:ext uri="{FF2B5EF4-FFF2-40B4-BE49-F238E27FC236}">
                <a16:creationId xmlns:a16="http://schemas.microsoft.com/office/drawing/2014/main" id="{3A8F123C-E03E-4AA0-246B-BB17D603280B}"/>
              </a:ext>
            </a:extLst>
          </p:cNvPr>
          <p:cNvPicPr>
            <a:picLocks noChangeAspect="1"/>
          </p:cNvPicPr>
          <p:nvPr/>
        </p:nvPicPr>
        <p:blipFill>
          <a:blip r:embed="rId6">
            <a:duotone>
              <a:schemeClr val="accent4">
                <a:shade val="45000"/>
                <a:satMod val="135000"/>
              </a:schemeClr>
              <a:prstClr val="white"/>
            </a:duotone>
          </a:blip>
          <a:stretch>
            <a:fillRect/>
          </a:stretch>
        </p:blipFill>
        <p:spPr>
          <a:xfrm>
            <a:off x="308969" y="4357689"/>
            <a:ext cx="646332" cy="646332"/>
          </a:xfrm>
          <a:prstGeom prst="rect">
            <a:avLst/>
          </a:prstGeom>
          <a:ln>
            <a:noFill/>
          </a:ln>
        </p:spPr>
      </p:pic>
      <p:pic>
        <p:nvPicPr>
          <p:cNvPr id="10272" name="Picture 10271">
            <a:extLst>
              <a:ext uri="{FF2B5EF4-FFF2-40B4-BE49-F238E27FC236}">
                <a16:creationId xmlns:a16="http://schemas.microsoft.com/office/drawing/2014/main" id="{16300ACD-EDA4-507B-56B1-982ED2BF81D9}"/>
              </a:ext>
            </a:extLst>
          </p:cNvPr>
          <p:cNvPicPr>
            <a:picLocks noChangeAspect="1"/>
          </p:cNvPicPr>
          <p:nvPr/>
        </p:nvPicPr>
        <p:blipFill>
          <a:blip r:embed="rId7">
            <a:duotone>
              <a:schemeClr val="accent4">
                <a:shade val="45000"/>
                <a:satMod val="135000"/>
              </a:schemeClr>
              <a:prstClr val="white"/>
            </a:duotone>
          </a:blip>
          <a:stretch>
            <a:fillRect/>
          </a:stretch>
        </p:blipFill>
        <p:spPr>
          <a:xfrm>
            <a:off x="4002462" y="4270596"/>
            <a:ext cx="742950" cy="742950"/>
          </a:xfrm>
          <a:prstGeom prst="rect">
            <a:avLst/>
          </a:prstGeom>
        </p:spPr>
      </p:pic>
      <p:pic>
        <p:nvPicPr>
          <p:cNvPr id="10274" name="Picture 10273">
            <a:extLst>
              <a:ext uri="{FF2B5EF4-FFF2-40B4-BE49-F238E27FC236}">
                <a16:creationId xmlns:a16="http://schemas.microsoft.com/office/drawing/2014/main" id="{26C8F812-FE52-9E5E-1544-1BBD32451ACD}"/>
              </a:ext>
            </a:extLst>
          </p:cNvPr>
          <p:cNvPicPr>
            <a:picLocks noChangeAspect="1"/>
          </p:cNvPicPr>
          <p:nvPr/>
        </p:nvPicPr>
        <p:blipFill>
          <a:blip r:embed="rId8">
            <a:duotone>
              <a:schemeClr val="accent4">
                <a:shade val="45000"/>
                <a:satMod val="135000"/>
              </a:schemeClr>
              <a:prstClr val="white"/>
            </a:duotone>
          </a:blip>
          <a:stretch>
            <a:fillRect/>
          </a:stretch>
        </p:blipFill>
        <p:spPr>
          <a:xfrm>
            <a:off x="7867650" y="4403108"/>
            <a:ext cx="555163" cy="555163"/>
          </a:xfrm>
          <a:prstGeom prst="rect">
            <a:avLst/>
          </a:prstGeom>
        </p:spPr>
      </p:pic>
      <p:pic>
        <p:nvPicPr>
          <p:cNvPr id="10278" name="Picture 10277">
            <a:extLst>
              <a:ext uri="{FF2B5EF4-FFF2-40B4-BE49-F238E27FC236}">
                <a16:creationId xmlns:a16="http://schemas.microsoft.com/office/drawing/2014/main" id="{BCA87F26-CB37-75B8-3D9D-0F8F314FFED7}"/>
              </a:ext>
            </a:extLst>
          </p:cNvPr>
          <p:cNvPicPr>
            <a:picLocks noChangeAspect="1"/>
          </p:cNvPicPr>
          <p:nvPr/>
        </p:nvPicPr>
        <p:blipFill>
          <a:blip r:embed="rId9">
            <a:duotone>
              <a:schemeClr val="accent4">
                <a:shade val="45000"/>
                <a:satMod val="135000"/>
              </a:schemeClr>
              <a:prstClr val="white"/>
            </a:duotone>
          </a:blip>
          <a:stretch>
            <a:fillRect/>
          </a:stretch>
        </p:blipFill>
        <p:spPr>
          <a:xfrm>
            <a:off x="4048125" y="5612103"/>
            <a:ext cx="742950" cy="742950"/>
          </a:xfrm>
          <a:prstGeom prst="rect">
            <a:avLst/>
          </a:prstGeom>
        </p:spPr>
      </p:pic>
      <p:grpSp>
        <p:nvGrpSpPr>
          <p:cNvPr id="2" name="Group 1">
            <a:extLst>
              <a:ext uri="{FF2B5EF4-FFF2-40B4-BE49-F238E27FC236}">
                <a16:creationId xmlns:a16="http://schemas.microsoft.com/office/drawing/2014/main" id="{68412180-8C8E-BCC6-1C4F-0FFC824E4F19}"/>
              </a:ext>
            </a:extLst>
          </p:cNvPr>
          <p:cNvGrpSpPr/>
          <p:nvPr/>
        </p:nvGrpSpPr>
        <p:grpSpPr>
          <a:xfrm>
            <a:off x="11434761" y="6512309"/>
            <a:ext cx="447675" cy="243352"/>
            <a:chOff x="2105024" y="5749284"/>
            <a:chExt cx="447675" cy="243352"/>
          </a:xfrm>
        </p:grpSpPr>
        <p:sp>
          <p:nvSpPr>
            <p:cNvPr id="6" name="Oval 5">
              <a:extLst>
                <a:ext uri="{FF2B5EF4-FFF2-40B4-BE49-F238E27FC236}">
                  <a16:creationId xmlns:a16="http://schemas.microsoft.com/office/drawing/2014/main" id="{A7F32B01-29B2-1D6B-E1FE-AAD6BB83A4E6}"/>
                </a:ext>
              </a:extLst>
            </p:cNvPr>
            <p:cNvSpPr/>
            <p:nvPr/>
          </p:nvSpPr>
          <p:spPr>
            <a:xfrm>
              <a:off x="2207186" y="5749284"/>
              <a:ext cx="243352" cy="243352"/>
            </a:xfrm>
            <a:prstGeom prst="ellipse">
              <a:avLst/>
            </a:prstGeom>
            <a:solidFill>
              <a:srgbClr val="FFC000"/>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7" name="TextBox 6">
              <a:extLst>
                <a:ext uri="{FF2B5EF4-FFF2-40B4-BE49-F238E27FC236}">
                  <a16:creationId xmlns:a16="http://schemas.microsoft.com/office/drawing/2014/main" id="{0D9CA617-452B-1906-F53E-D1F2EA49186D}"/>
                </a:ext>
              </a:extLst>
            </p:cNvPr>
            <p:cNvSpPr txBox="1"/>
            <p:nvPr/>
          </p:nvSpPr>
          <p:spPr>
            <a:xfrm>
              <a:off x="2105024" y="5777192"/>
              <a:ext cx="447675" cy="21544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326A2452-42B8-4B4F-8F2F-A25CC86A1417}" type="slidenum">
                <a:rPr kumimoji="0" lang="en-GB" sz="800" b="0" i="0" u="none" strike="noStrike" kern="1200" cap="none" spc="0" normalizeH="0" baseline="0" noProof="0" smtClean="0">
                  <a:ln>
                    <a:noFill/>
                  </a:ln>
                  <a:effectLst/>
                  <a:uLnTx/>
                  <a:uFillTx/>
                  <a:latin typeface="Calibri" panose="020F0502020204030204"/>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29</a:t>
              </a:fld>
              <a:endParaRPr kumimoji="0" lang="en-GB" sz="800" b="0" i="0" u="none" strike="noStrike" kern="1200" cap="none" spc="0" normalizeH="0" baseline="0" noProof="0" dirty="0">
                <a:ln>
                  <a:noFill/>
                </a:ln>
                <a:effectLst/>
                <a:uLnTx/>
                <a:uFillTx/>
                <a:latin typeface="Calibri" panose="020F0502020204030204"/>
                <a:ea typeface="+mn-ea"/>
                <a:cs typeface="+mn-cs"/>
              </a:endParaRPr>
            </a:p>
          </p:txBody>
        </p:sp>
      </p:grpSp>
      <p:sp>
        <p:nvSpPr>
          <p:cNvPr id="8" name="TextBox 7">
            <a:extLst>
              <a:ext uri="{FF2B5EF4-FFF2-40B4-BE49-F238E27FC236}">
                <a16:creationId xmlns:a16="http://schemas.microsoft.com/office/drawing/2014/main" id="{C604F798-3A2F-A8E0-BB89-4380560D0355}"/>
              </a:ext>
            </a:extLst>
          </p:cNvPr>
          <p:cNvSpPr txBox="1"/>
          <p:nvPr/>
        </p:nvSpPr>
        <p:spPr>
          <a:xfrm>
            <a:off x="207964" y="6509440"/>
            <a:ext cx="3485147" cy="246221"/>
          </a:xfrm>
          <a:prstGeom prst="rect">
            <a:avLst/>
          </a:prstGeom>
          <a:noFill/>
        </p:spPr>
        <p:txBody>
          <a:bodyPr wrap="square">
            <a:spAutoFit/>
          </a:bodyPr>
          <a:lstStyle/>
          <a:p>
            <a:r>
              <a:rPr lang="en-GB" sz="1000" dirty="0">
                <a:latin typeface="Didact Gothic" panose="00000500000000000000" pitchFamily="2" charset="0"/>
              </a:rPr>
              <a:t>Cryptocurrency Regulations in Africa : An In-Depth Study</a:t>
            </a:r>
          </a:p>
        </p:txBody>
      </p:sp>
    </p:spTree>
    <p:extLst>
      <p:ext uri="{BB962C8B-B14F-4D97-AF65-F5344CB8AC3E}">
        <p14:creationId xmlns:p14="http://schemas.microsoft.com/office/powerpoint/2010/main" val="127817887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bg>
      <p:bgPr>
        <a:pattFill prst="pct10">
          <a:fgClr>
            <a:schemeClr val="bg2"/>
          </a:fgClr>
          <a:bgClr>
            <a:schemeClr val="bg1"/>
          </a:bgClr>
        </a:pattFill>
        <a:effectLst/>
      </p:bgPr>
    </p:bg>
    <p:spTree>
      <p:nvGrpSpPr>
        <p:cNvPr id="1" name=""/>
        <p:cNvGrpSpPr/>
        <p:nvPr/>
      </p:nvGrpSpPr>
      <p:grpSpPr>
        <a:xfrm>
          <a:off x="0" y="0"/>
          <a:ext cx="0" cy="0"/>
          <a:chOff x="0" y="0"/>
          <a:chExt cx="0" cy="0"/>
        </a:xfrm>
      </p:grpSpPr>
      <p:sp>
        <p:nvSpPr>
          <p:cNvPr id="41" name="Rectangle: Rounded Corners 40">
            <a:extLst>
              <a:ext uri="{FF2B5EF4-FFF2-40B4-BE49-F238E27FC236}">
                <a16:creationId xmlns:a16="http://schemas.microsoft.com/office/drawing/2014/main" id="{7B4727C4-0FB9-3F2F-C3E0-93BF1C1CC76A}"/>
              </a:ext>
            </a:extLst>
          </p:cNvPr>
          <p:cNvSpPr/>
          <p:nvPr/>
        </p:nvSpPr>
        <p:spPr>
          <a:xfrm>
            <a:off x="9330284" y="3836810"/>
            <a:ext cx="2530176" cy="2682538"/>
          </a:xfrm>
          <a:prstGeom prst="roundRect">
            <a:avLst>
              <a:gd name="adj" fmla="val 6252"/>
            </a:avLst>
          </a:prstGeom>
          <a:solidFill>
            <a:schemeClr val="bg1"/>
          </a:solidFill>
          <a:ln>
            <a:solidFill>
              <a:srgbClr val="12ABE3"/>
            </a:solidFill>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357"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35" name="Rectangle: Rounded Corners 34">
            <a:hlinkClick r:id="rId2"/>
            <a:extLst>
              <a:ext uri="{FF2B5EF4-FFF2-40B4-BE49-F238E27FC236}">
                <a16:creationId xmlns:a16="http://schemas.microsoft.com/office/drawing/2014/main" id="{A4632FBA-15E2-5850-A049-3D68342C9389}"/>
              </a:ext>
            </a:extLst>
          </p:cNvPr>
          <p:cNvSpPr/>
          <p:nvPr/>
        </p:nvSpPr>
        <p:spPr>
          <a:xfrm>
            <a:off x="6277368" y="3836810"/>
            <a:ext cx="2530176" cy="2682538"/>
          </a:xfrm>
          <a:prstGeom prst="roundRect">
            <a:avLst>
              <a:gd name="adj" fmla="val 5499"/>
            </a:avLst>
          </a:prstGeom>
          <a:solidFill>
            <a:schemeClr val="bg1"/>
          </a:solidFill>
          <a:ln>
            <a:solidFill>
              <a:srgbClr val="12ABE3"/>
            </a:solidFill>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357"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grpSp>
        <p:nvGrpSpPr>
          <p:cNvPr id="5" name="Group 4">
            <a:extLst>
              <a:ext uri="{FF2B5EF4-FFF2-40B4-BE49-F238E27FC236}">
                <a16:creationId xmlns:a16="http://schemas.microsoft.com/office/drawing/2014/main" id="{2525EB9C-866D-9C7A-B45E-16DE768E8729}"/>
              </a:ext>
            </a:extLst>
          </p:cNvPr>
          <p:cNvGrpSpPr/>
          <p:nvPr/>
        </p:nvGrpSpPr>
        <p:grpSpPr>
          <a:xfrm>
            <a:off x="486890" y="294743"/>
            <a:ext cx="3134257" cy="1651793"/>
            <a:chOff x="520391" y="258390"/>
            <a:chExt cx="3134257" cy="1651793"/>
          </a:xfrm>
        </p:grpSpPr>
        <p:sp>
          <p:nvSpPr>
            <p:cNvPr id="113" name="TextBox 112">
              <a:extLst>
                <a:ext uri="{FF2B5EF4-FFF2-40B4-BE49-F238E27FC236}">
                  <a16:creationId xmlns:a16="http://schemas.microsoft.com/office/drawing/2014/main" id="{6734EA2F-80E8-61D0-BC33-9A0183D270D7}"/>
                </a:ext>
              </a:extLst>
            </p:cNvPr>
            <p:cNvSpPr txBox="1"/>
            <p:nvPr/>
          </p:nvSpPr>
          <p:spPr>
            <a:xfrm>
              <a:off x="520391" y="258390"/>
              <a:ext cx="3099311" cy="461665"/>
            </a:xfrm>
            <a:prstGeom prst="rect">
              <a:avLst/>
            </a:prstGeom>
            <a:noFill/>
          </p:spPr>
          <p:txBody>
            <a:bodyPr wrap="square">
              <a:spAutoFit/>
            </a:bodyPr>
            <a:lstStyle/>
            <a:p>
              <a:pPr marL="0" marR="0" lvl="0" indent="0" algn="l" defTabSz="914357" rtl="0" eaLnBrk="1" fontAlgn="auto" latinLnBrk="0" hangingPunct="1">
                <a:lnSpc>
                  <a:spcPct val="100000"/>
                </a:lnSpc>
                <a:spcBef>
                  <a:spcPts val="0"/>
                </a:spcBef>
                <a:spcAft>
                  <a:spcPts val="0"/>
                </a:spcAft>
                <a:buClrTx/>
                <a:buSzTx/>
                <a:buFontTx/>
                <a:buNone/>
                <a:tabLst/>
                <a:defRPr/>
              </a:pPr>
              <a:r>
                <a:rPr kumimoji="0" lang="en-GB" sz="2400" b="1" i="0" u="none" strike="noStrike" kern="1200" cap="none" spc="0" normalizeH="0" baseline="0" noProof="0" dirty="0">
                  <a:ln>
                    <a:noFill/>
                  </a:ln>
                  <a:solidFill>
                    <a:srgbClr val="1C4DA1"/>
                  </a:solidFill>
                  <a:effectLst/>
                  <a:uLnTx/>
                  <a:uFillTx/>
                  <a:latin typeface="Didact Gothic" panose="00000500000000000000" pitchFamily="2" charset="0"/>
                  <a:ea typeface="+mn-ea"/>
                  <a:cs typeface="+mn-cs"/>
                </a:rPr>
                <a:t>Convexity Ecosystem</a:t>
              </a:r>
            </a:p>
          </p:txBody>
        </p:sp>
        <p:sp>
          <p:nvSpPr>
            <p:cNvPr id="114" name="TextBox 113">
              <a:extLst>
                <a:ext uri="{FF2B5EF4-FFF2-40B4-BE49-F238E27FC236}">
                  <a16:creationId xmlns:a16="http://schemas.microsoft.com/office/drawing/2014/main" id="{5A2EDB6F-1004-14AF-597E-07EEE8E7007C}"/>
                </a:ext>
              </a:extLst>
            </p:cNvPr>
            <p:cNvSpPr txBox="1"/>
            <p:nvPr/>
          </p:nvSpPr>
          <p:spPr>
            <a:xfrm>
              <a:off x="555337" y="757495"/>
              <a:ext cx="3099311" cy="1152688"/>
            </a:xfrm>
            <a:prstGeom prst="rect">
              <a:avLst/>
            </a:prstGeom>
            <a:solidFill>
              <a:schemeClr val="bg1">
                <a:lumMod val="95000"/>
              </a:schemeClr>
            </a:solidFill>
          </p:spPr>
          <p:txBody>
            <a:bodyPr wrap="square">
              <a:spAutoFit/>
            </a:bodyPr>
            <a:lstStyle/>
            <a:p>
              <a:pPr marL="0" marR="0" lvl="0" indent="0" algn="l" defTabSz="914357" rtl="0" eaLnBrk="1" fontAlgn="auto" latinLnBrk="0" hangingPunct="1">
                <a:lnSpc>
                  <a:spcPts val="1400"/>
                </a:lnSpc>
                <a:spcBef>
                  <a:spcPts val="0"/>
                </a:spcBef>
                <a:spcAft>
                  <a:spcPts val="0"/>
                </a:spcAft>
                <a:buClrTx/>
                <a:buSzTx/>
                <a:buFontTx/>
                <a:buNone/>
                <a:tabLst/>
                <a:defRPr/>
              </a:pPr>
              <a:r>
                <a:rPr kumimoji="0" lang="en-GB" sz="900" b="0" i="1" u="none" strike="noStrike" kern="1200" cap="none" spc="0" normalizeH="0" baseline="0" noProof="0" dirty="0">
                  <a:ln>
                    <a:noFill/>
                  </a:ln>
                  <a:solidFill>
                    <a:prstClr val="white">
                      <a:lumMod val="50000"/>
                    </a:prstClr>
                  </a:solidFill>
                  <a:effectLst/>
                  <a:uLnTx/>
                  <a:uFillTx/>
                  <a:latin typeface="Didact Gothic" panose="00000500000000000000" pitchFamily="2" charset="0"/>
                  <a:ea typeface="+mn-ea"/>
                  <a:cs typeface="+mn-cs"/>
                </a:rPr>
                <a:t>The Convexity ecosystem is made up of four (4) arms and a  sister company. The Product arm consists of our in-house solutions; the Agency arm comprises our Software Engineering and Go-to-Market services, the VC arm consists of startups Convexity has invested in, and the Hub covers companies that have collaborated with Convexity.</a:t>
              </a:r>
            </a:p>
          </p:txBody>
        </p:sp>
      </p:grpSp>
      <p:pic>
        <p:nvPicPr>
          <p:cNvPr id="48" name="Picture 47">
            <a:hlinkClick r:id="rId3"/>
            <a:extLst>
              <a:ext uri="{FF2B5EF4-FFF2-40B4-BE49-F238E27FC236}">
                <a16:creationId xmlns:a16="http://schemas.microsoft.com/office/drawing/2014/main" id="{505475B1-087E-5346-1EBE-EA0E881394E5}"/>
              </a:ext>
            </a:extLst>
          </p:cNvPr>
          <p:cNvPicPr>
            <a:picLocks noChangeAspect="1"/>
          </p:cNvPicPr>
          <p:nvPr/>
        </p:nvPicPr>
        <p:blipFill rotWithShape="1">
          <a:blip r:embed="rId4">
            <a:extLst>
              <a:ext uri="{BEBA8EAE-BF5A-486C-A8C5-ECC9F3942E4B}">
                <a14:imgProps xmlns:a14="http://schemas.microsoft.com/office/drawing/2010/main">
                  <a14:imgLayer r:embed="rId5">
                    <a14:imgEffect>
                      <a14:backgroundRemoval t="8621" b="88506" l="6432" r="83610">
                        <a14:foregroundMark x1="18465" y1="34483" x2="18465" y2="34483"/>
                        <a14:foregroundMark x1="42946" y1="48276" x2="42946" y2="48276"/>
                        <a14:foregroundMark x1="46888" y1="31034" x2="46888" y2="31034"/>
                        <a14:foregroundMark x1="49689" y1="68966" x2="49689" y2="68966"/>
                        <a14:foregroundMark x1="54461" y1="47126" x2="54461" y2="47126"/>
                        <a14:foregroundMark x1="73755" y1="58621" x2="73755" y2="58621"/>
                        <a14:foregroundMark x1="80602" y1="50575" x2="80602" y2="50575"/>
                        <a14:foregroundMark x1="15041" y1="56322" x2="15041" y2="56322"/>
                        <a14:foregroundMark x1="6535" y1="37931" x2="6535" y2="37931"/>
                        <a14:foregroundMark x1="83610" y1="31034" x2="83610" y2="31034"/>
                      </a14:backgroundRemoval>
                    </a14:imgEffect>
                  </a14:imgLayer>
                </a14:imgProps>
              </a:ext>
            </a:extLst>
          </a:blip>
          <a:srcRect l="116" r="120"/>
          <a:stretch/>
        </p:blipFill>
        <p:spPr>
          <a:xfrm>
            <a:off x="7704224" y="4588271"/>
            <a:ext cx="1039177" cy="224314"/>
          </a:xfrm>
          <a:prstGeom prst="rect">
            <a:avLst/>
          </a:prstGeom>
        </p:spPr>
      </p:pic>
      <p:pic>
        <p:nvPicPr>
          <p:cNvPr id="49" name="Picture 8" descr="Interstellar™ - Blockchain Infrastructure">
            <a:hlinkClick r:id="rId6"/>
            <a:extLst>
              <a:ext uri="{FF2B5EF4-FFF2-40B4-BE49-F238E27FC236}">
                <a16:creationId xmlns:a16="http://schemas.microsoft.com/office/drawing/2014/main" id="{EDFF38A7-5266-B4DC-7DF6-131B07D1911D}"/>
              </a:ext>
            </a:extLst>
          </p:cNvPr>
          <p:cNvPicPr>
            <a:picLocks noChangeAspect="1" noChangeArrowheads="1"/>
          </p:cNvPicPr>
          <p:nvPr/>
        </p:nvPicPr>
        <p:blipFill>
          <a:blip r:embed="rId7">
            <a:duotone>
              <a:prstClr val="black"/>
              <a:schemeClr val="accent5">
                <a:tint val="45000"/>
                <a:satMod val="400000"/>
              </a:schemeClr>
            </a:duotone>
            <a:extLst>
              <a:ext uri="{BEBA8EAE-BF5A-486C-A8C5-ECC9F3942E4B}">
                <a14:imgProps xmlns:a14="http://schemas.microsoft.com/office/drawing/2010/main">
                  <a14:imgLayer r:embed="rId8">
                    <a14:imgEffect>
                      <a14:brightnessContrast bright="-40000" contrast="-40000"/>
                    </a14:imgEffect>
                  </a14:imgLayer>
                </a14:imgProps>
              </a:ext>
              <a:ext uri="{28A0092B-C50C-407E-A947-70E740481C1C}">
                <a14:useLocalDpi xmlns:a14="http://schemas.microsoft.com/office/drawing/2010/main" val="0"/>
              </a:ext>
            </a:extLst>
          </a:blip>
          <a:srcRect/>
          <a:stretch>
            <a:fillRect/>
          </a:stretch>
        </p:blipFill>
        <p:spPr bwMode="auto">
          <a:xfrm>
            <a:off x="6312921" y="5092494"/>
            <a:ext cx="1396007" cy="183872"/>
          </a:xfrm>
          <a:prstGeom prst="rect">
            <a:avLst/>
          </a:prstGeom>
          <a:noFill/>
          <a:extLst>
            <a:ext uri="{909E8E84-426E-40DD-AFC4-6F175D3DCCD1}">
              <a14:hiddenFill xmlns:a14="http://schemas.microsoft.com/office/drawing/2010/main">
                <a:solidFill>
                  <a:srgbClr val="FFFFFF"/>
                </a:solidFill>
              </a14:hiddenFill>
            </a:ext>
          </a:extLst>
        </p:spPr>
      </p:pic>
      <p:pic>
        <p:nvPicPr>
          <p:cNvPr id="50" name="Graphic 49">
            <a:hlinkClick r:id="rId9"/>
            <a:extLst>
              <a:ext uri="{FF2B5EF4-FFF2-40B4-BE49-F238E27FC236}">
                <a16:creationId xmlns:a16="http://schemas.microsoft.com/office/drawing/2014/main" id="{191AE500-B25C-77F3-5E09-CEFBBD239525}"/>
              </a:ext>
            </a:extLst>
          </p:cNvPr>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6397642" y="4567920"/>
            <a:ext cx="1186308" cy="248114"/>
          </a:xfrm>
          <a:prstGeom prst="rect">
            <a:avLst/>
          </a:prstGeom>
        </p:spPr>
      </p:pic>
      <p:pic>
        <p:nvPicPr>
          <p:cNvPr id="51" name="Picture 22" descr="Blockchain, Fintech, and Cryptocurrency Live Tv — CNETv">
            <a:hlinkClick r:id="rId12"/>
            <a:extLst>
              <a:ext uri="{FF2B5EF4-FFF2-40B4-BE49-F238E27FC236}">
                <a16:creationId xmlns:a16="http://schemas.microsoft.com/office/drawing/2014/main" id="{07B5E98D-69ED-7BC9-E88E-B54C7ABFE412}"/>
              </a:ext>
            </a:extLst>
          </p:cNvP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7253095" y="6119912"/>
            <a:ext cx="499171" cy="218777"/>
          </a:xfrm>
          <a:prstGeom prst="rect">
            <a:avLst/>
          </a:prstGeom>
          <a:noFill/>
          <a:extLst>
            <a:ext uri="{909E8E84-426E-40DD-AFC4-6F175D3DCCD1}">
              <a14:hiddenFill xmlns:a14="http://schemas.microsoft.com/office/drawing/2010/main">
                <a:solidFill>
                  <a:srgbClr val="FFFFFF"/>
                </a:solidFill>
              </a14:hiddenFill>
            </a:ext>
          </a:extLst>
        </p:spPr>
      </p:pic>
      <p:pic>
        <p:nvPicPr>
          <p:cNvPr id="52" name="Picture 26" descr="StartupCentrum">
            <a:hlinkClick r:id="rId14"/>
            <a:extLst>
              <a:ext uri="{FF2B5EF4-FFF2-40B4-BE49-F238E27FC236}">
                <a16:creationId xmlns:a16="http://schemas.microsoft.com/office/drawing/2014/main" id="{BAE9C0D4-34F1-7FB5-69EC-76BAB8853D37}"/>
              </a:ext>
            </a:extLst>
          </p:cNvPr>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6391352" y="4040404"/>
            <a:ext cx="1192598" cy="325750"/>
          </a:xfrm>
          <a:prstGeom prst="rect">
            <a:avLst/>
          </a:prstGeom>
          <a:noFill/>
          <a:extLst>
            <a:ext uri="{909E8E84-426E-40DD-AFC4-6F175D3DCCD1}">
              <a14:hiddenFill xmlns:a14="http://schemas.microsoft.com/office/drawing/2010/main">
                <a:solidFill>
                  <a:srgbClr val="FFFFFF"/>
                </a:solidFill>
              </a14:hiddenFill>
            </a:ext>
          </a:extLst>
        </p:spPr>
      </p:pic>
      <p:sp>
        <p:nvSpPr>
          <p:cNvPr id="33" name="Rectangle: Rounded Corners 32">
            <a:extLst>
              <a:ext uri="{FF2B5EF4-FFF2-40B4-BE49-F238E27FC236}">
                <a16:creationId xmlns:a16="http://schemas.microsoft.com/office/drawing/2014/main" id="{C1734C94-BE2F-8B7A-C882-A4AA60C8FE61}"/>
              </a:ext>
            </a:extLst>
          </p:cNvPr>
          <p:cNvSpPr/>
          <p:nvPr/>
        </p:nvSpPr>
        <p:spPr>
          <a:xfrm>
            <a:off x="324325" y="3880716"/>
            <a:ext cx="2530176" cy="2682538"/>
          </a:xfrm>
          <a:prstGeom prst="roundRect">
            <a:avLst>
              <a:gd name="adj" fmla="val 6628"/>
            </a:avLst>
          </a:prstGeom>
          <a:solidFill>
            <a:schemeClr val="bg1"/>
          </a:solidFill>
          <a:ln w="3175">
            <a:solidFill>
              <a:srgbClr val="12ABE3"/>
            </a:solidFill>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357"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pic>
        <p:nvPicPr>
          <p:cNvPr id="36" name="Picture 35">
            <a:hlinkClick r:id="rId16"/>
            <a:extLst>
              <a:ext uri="{FF2B5EF4-FFF2-40B4-BE49-F238E27FC236}">
                <a16:creationId xmlns:a16="http://schemas.microsoft.com/office/drawing/2014/main" id="{CA8856E8-6180-E41D-1BC1-294F26D420BA}"/>
              </a:ext>
            </a:extLst>
          </p:cNvPr>
          <p:cNvPicPr>
            <a:picLocks noChangeAspect="1"/>
          </p:cNvPicPr>
          <p:nvPr/>
        </p:nvPicPr>
        <p:blipFill>
          <a:blip r:embed="rId17" cstate="print">
            <a:extLst>
              <a:ext uri="{28A0092B-C50C-407E-A947-70E740481C1C}">
                <a14:useLocalDpi xmlns:a14="http://schemas.microsoft.com/office/drawing/2010/main" val="0"/>
              </a:ext>
            </a:extLst>
          </a:blip>
          <a:stretch>
            <a:fillRect/>
          </a:stretch>
        </p:blipFill>
        <p:spPr>
          <a:xfrm>
            <a:off x="661329" y="4012513"/>
            <a:ext cx="1689901" cy="518892"/>
          </a:xfrm>
          <a:prstGeom prst="rect">
            <a:avLst/>
          </a:prstGeom>
        </p:spPr>
      </p:pic>
      <p:pic>
        <p:nvPicPr>
          <p:cNvPr id="38" name="Picture 37">
            <a:extLst>
              <a:ext uri="{FF2B5EF4-FFF2-40B4-BE49-F238E27FC236}">
                <a16:creationId xmlns:a16="http://schemas.microsoft.com/office/drawing/2014/main" id="{0EF63B36-D095-5154-C501-F5C1FCD6E6FB}"/>
              </a:ext>
            </a:extLst>
          </p:cNvPr>
          <p:cNvPicPr>
            <a:picLocks noChangeAspect="1"/>
          </p:cNvPicPr>
          <p:nvPr/>
        </p:nvPicPr>
        <p:blipFill>
          <a:blip r:embed="rId18">
            <a:extLst>
              <a:ext uri="{28A0092B-C50C-407E-A947-70E740481C1C}">
                <a14:useLocalDpi xmlns:a14="http://schemas.microsoft.com/office/drawing/2010/main" val="0"/>
              </a:ext>
            </a:extLst>
          </a:blip>
          <a:stretch>
            <a:fillRect/>
          </a:stretch>
        </p:blipFill>
        <p:spPr>
          <a:xfrm>
            <a:off x="7567096" y="5684117"/>
            <a:ext cx="1227346" cy="205928"/>
          </a:xfrm>
          <a:prstGeom prst="rect">
            <a:avLst/>
          </a:prstGeom>
        </p:spPr>
      </p:pic>
      <p:pic>
        <p:nvPicPr>
          <p:cNvPr id="40" name="Graphic 39">
            <a:extLst>
              <a:ext uri="{FF2B5EF4-FFF2-40B4-BE49-F238E27FC236}">
                <a16:creationId xmlns:a16="http://schemas.microsoft.com/office/drawing/2014/main" id="{F908F8E8-5111-28F3-173C-D5C7BDA8276E}"/>
              </a:ext>
            </a:extLst>
          </p:cNvPr>
          <p:cNvPicPr>
            <a:picLocks noChangeAspect="1"/>
          </p:cNvPicPr>
          <p:nvPr/>
        </p:nvPicPr>
        <p:blipFill>
          <a:blip r:embed="rId19">
            <a:extLst>
              <a:ext uri="{28A0092B-C50C-407E-A947-70E740481C1C}">
                <a14:useLocalDpi xmlns:a14="http://schemas.microsoft.com/office/drawing/2010/main" val="0"/>
              </a:ext>
              <a:ext uri="{96DAC541-7B7A-43D3-8B79-37D633B846F1}">
                <asvg:svgBlip xmlns:asvg="http://schemas.microsoft.com/office/drawing/2016/SVG/main" r:embed="rId20"/>
              </a:ext>
            </a:extLst>
          </a:blip>
          <a:stretch>
            <a:fillRect/>
          </a:stretch>
        </p:blipFill>
        <p:spPr>
          <a:xfrm>
            <a:off x="7708267" y="4096066"/>
            <a:ext cx="1051472" cy="224314"/>
          </a:xfrm>
          <a:prstGeom prst="rect">
            <a:avLst/>
          </a:prstGeom>
        </p:spPr>
      </p:pic>
      <p:sp>
        <p:nvSpPr>
          <p:cNvPr id="34" name="Rectangle: Rounded Corners 33">
            <a:extLst>
              <a:ext uri="{FF2B5EF4-FFF2-40B4-BE49-F238E27FC236}">
                <a16:creationId xmlns:a16="http://schemas.microsoft.com/office/drawing/2014/main" id="{C10849BD-3026-D51E-360C-D5A02C512578}"/>
              </a:ext>
            </a:extLst>
          </p:cNvPr>
          <p:cNvSpPr/>
          <p:nvPr/>
        </p:nvSpPr>
        <p:spPr>
          <a:xfrm>
            <a:off x="3287066" y="3836810"/>
            <a:ext cx="2530176" cy="2682538"/>
          </a:xfrm>
          <a:prstGeom prst="roundRect">
            <a:avLst>
              <a:gd name="adj" fmla="val 5875"/>
            </a:avLst>
          </a:prstGeom>
          <a:solidFill>
            <a:schemeClr val="bg1"/>
          </a:solidFill>
          <a:ln>
            <a:solidFill>
              <a:srgbClr val="12ABE3"/>
            </a:solidFill>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357"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72" name="Picture 6" descr="Central Bank of Nigeria - Wikipedia">
            <a:hlinkClick r:id="rId21"/>
            <a:extLst>
              <a:ext uri="{FF2B5EF4-FFF2-40B4-BE49-F238E27FC236}">
                <a16:creationId xmlns:a16="http://schemas.microsoft.com/office/drawing/2014/main" id="{6B0626F3-6A83-E273-9378-28A6D64A073C}"/>
              </a:ext>
            </a:extLst>
          </p:cNvPr>
          <p:cNvPicPr>
            <a:picLocks noChangeAspect="1" noChangeArrowheads="1"/>
          </p:cNvPicPr>
          <p:nvPr/>
        </p:nvPicPr>
        <p:blipFill>
          <a:blip r:embed="rId22">
            <a:extLst>
              <a:ext uri="{28A0092B-C50C-407E-A947-70E740481C1C}">
                <a14:useLocalDpi xmlns:a14="http://schemas.microsoft.com/office/drawing/2010/main" val="0"/>
              </a:ext>
            </a:extLst>
          </a:blip>
          <a:srcRect/>
          <a:stretch>
            <a:fillRect/>
          </a:stretch>
        </p:blipFill>
        <p:spPr bwMode="auto">
          <a:xfrm>
            <a:off x="3468837" y="3978775"/>
            <a:ext cx="243459" cy="323201"/>
          </a:xfrm>
          <a:prstGeom prst="rect">
            <a:avLst/>
          </a:prstGeom>
          <a:noFill/>
          <a:extLst>
            <a:ext uri="{909E8E84-426E-40DD-AFC4-6F175D3DCCD1}">
              <a14:hiddenFill xmlns:a14="http://schemas.microsoft.com/office/drawing/2010/main">
                <a:solidFill>
                  <a:srgbClr val="FFFFFF"/>
                </a:solidFill>
              </a14:hiddenFill>
            </a:ext>
          </a:extLst>
        </p:spPr>
      </p:pic>
      <p:pic>
        <p:nvPicPr>
          <p:cNvPr id="73" name="Picture 72">
            <a:hlinkClick r:id="rId23"/>
            <a:extLst>
              <a:ext uri="{FF2B5EF4-FFF2-40B4-BE49-F238E27FC236}">
                <a16:creationId xmlns:a16="http://schemas.microsoft.com/office/drawing/2014/main" id="{52C7C7AE-BC94-230F-37F8-3779A8DC84BD}"/>
              </a:ext>
            </a:extLst>
          </p:cNvPr>
          <p:cNvPicPr>
            <a:picLocks noChangeAspect="1"/>
          </p:cNvPicPr>
          <p:nvPr/>
        </p:nvPicPr>
        <p:blipFill>
          <a:blip r:embed="rId24" cstate="print">
            <a:extLst>
              <a:ext uri="{28A0092B-C50C-407E-A947-70E740481C1C}">
                <a14:useLocalDpi xmlns:a14="http://schemas.microsoft.com/office/drawing/2010/main" val="0"/>
              </a:ext>
            </a:extLst>
          </a:blip>
          <a:srcRect/>
          <a:stretch>
            <a:fillRect/>
          </a:stretch>
        </p:blipFill>
        <p:spPr bwMode="auto">
          <a:xfrm>
            <a:off x="4810449" y="4530195"/>
            <a:ext cx="927454" cy="308911"/>
          </a:xfrm>
          <a:prstGeom prst="rect">
            <a:avLst/>
          </a:prstGeom>
          <a:noFill/>
        </p:spPr>
      </p:pic>
      <p:pic>
        <p:nvPicPr>
          <p:cNvPr id="74" name="Picture 73">
            <a:hlinkClick r:id="rId25"/>
            <a:extLst>
              <a:ext uri="{FF2B5EF4-FFF2-40B4-BE49-F238E27FC236}">
                <a16:creationId xmlns:a16="http://schemas.microsoft.com/office/drawing/2014/main" id="{2A871C3A-F926-DB69-3046-FFAF081320C8}"/>
              </a:ext>
            </a:extLst>
          </p:cNvPr>
          <p:cNvPicPr>
            <a:picLocks noChangeAspect="1"/>
          </p:cNvPicPr>
          <p:nvPr/>
        </p:nvPicPr>
        <p:blipFill rotWithShape="1">
          <a:blip r:embed="rId26"/>
          <a:srcRect r="228"/>
          <a:stretch/>
        </p:blipFill>
        <p:spPr>
          <a:xfrm>
            <a:off x="4624627" y="5034612"/>
            <a:ext cx="1101461" cy="336805"/>
          </a:xfrm>
          <a:prstGeom prst="rect">
            <a:avLst/>
          </a:prstGeom>
        </p:spPr>
      </p:pic>
      <p:pic>
        <p:nvPicPr>
          <p:cNvPr id="75" name="Picture 2" descr="MyCoverGenius | Africa's #1 Insurance Services Provider | Instant Claims">
            <a:hlinkClick r:id="rId27"/>
            <a:extLst>
              <a:ext uri="{FF2B5EF4-FFF2-40B4-BE49-F238E27FC236}">
                <a16:creationId xmlns:a16="http://schemas.microsoft.com/office/drawing/2014/main" id="{6663C127-7701-F470-878B-E3E6BD82C1F2}"/>
              </a:ext>
            </a:extLst>
          </p:cNvPr>
          <p:cNvPicPr>
            <a:picLocks noChangeAspect="1" noChangeArrowheads="1"/>
          </p:cNvPicPr>
          <p:nvPr/>
        </p:nvPicPr>
        <p:blipFill>
          <a:blip r:embed="rId28">
            <a:extLst>
              <a:ext uri="{28A0092B-C50C-407E-A947-70E740481C1C}">
                <a14:useLocalDpi xmlns:a14="http://schemas.microsoft.com/office/drawing/2010/main" val="0"/>
              </a:ext>
            </a:extLst>
          </a:blip>
          <a:srcRect/>
          <a:stretch>
            <a:fillRect/>
          </a:stretch>
        </p:blipFill>
        <p:spPr bwMode="auto">
          <a:xfrm>
            <a:off x="3416548" y="5061975"/>
            <a:ext cx="1144976" cy="245521"/>
          </a:xfrm>
          <a:prstGeom prst="rect">
            <a:avLst/>
          </a:prstGeom>
          <a:noFill/>
          <a:extLst>
            <a:ext uri="{909E8E84-426E-40DD-AFC4-6F175D3DCCD1}">
              <a14:hiddenFill xmlns:a14="http://schemas.microsoft.com/office/drawing/2010/main">
                <a:solidFill>
                  <a:srgbClr val="FFFFFF"/>
                </a:solidFill>
              </a14:hiddenFill>
            </a:ext>
          </a:extLst>
        </p:spPr>
      </p:pic>
      <p:pic>
        <p:nvPicPr>
          <p:cNvPr id="76" name="Picture 4" descr="Rise Vest Technologies - Crunchbase Company Profile &amp; Funding">
            <a:hlinkClick r:id="rId29"/>
            <a:extLst>
              <a:ext uri="{FF2B5EF4-FFF2-40B4-BE49-F238E27FC236}">
                <a16:creationId xmlns:a16="http://schemas.microsoft.com/office/drawing/2014/main" id="{B37C08DC-A042-32DB-A9D2-D4A91858F708}"/>
              </a:ext>
            </a:extLst>
          </p:cNvPr>
          <p:cNvPicPr>
            <a:picLocks noChangeAspect="1" noChangeArrowheads="1"/>
          </p:cNvPicPr>
          <p:nvPr/>
        </p:nvPicPr>
        <p:blipFill rotWithShape="1">
          <a:blip r:embed="rId30">
            <a:extLst>
              <a:ext uri="{28A0092B-C50C-407E-A947-70E740481C1C}">
                <a14:useLocalDpi xmlns:a14="http://schemas.microsoft.com/office/drawing/2010/main" val="0"/>
              </a:ext>
            </a:extLst>
          </a:blip>
          <a:srcRect t="31698" b="31698"/>
          <a:stretch/>
        </p:blipFill>
        <p:spPr bwMode="auto">
          <a:xfrm>
            <a:off x="5238331" y="4126831"/>
            <a:ext cx="481243" cy="176151"/>
          </a:xfrm>
          <a:prstGeom prst="rect">
            <a:avLst/>
          </a:prstGeom>
          <a:noFill/>
          <a:extLst>
            <a:ext uri="{909E8E84-426E-40DD-AFC4-6F175D3DCCD1}">
              <a14:hiddenFill xmlns:a14="http://schemas.microsoft.com/office/drawing/2010/main">
                <a:solidFill>
                  <a:srgbClr val="FFFFFF"/>
                </a:solidFill>
              </a14:hiddenFill>
            </a:ext>
          </a:extLst>
        </p:spPr>
      </p:pic>
      <p:pic>
        <p:nvPicPr>
          <p:cNvPr id="77" name="Picture 6">
            <a:hlinkClick r:id="rId31"/>
            <a:extLst>
              <a:ext uri="{FF2B5EF4-FFF2-40B4-BE49-F238E27FC236}">
                <a16:creationId xmlns:a16="http://schemas.microsoft.com/office/drawing/2014/main" id="{B93B12BE-2B68-04F5-7355-655967B00427}"/>
              </a:ext>
            </a:extLst>
          </p:cNvPr>
          <p:cNvPicPr>
            <a:picLocks noChangeAspect="1" noChangeArrowheads="1"/>
          </p:cNvPicPr>
          <p:nvPr/>
        </p:nvPicPr>
        <p:blipFill>
          <a:blip r:embed="rId32">
            <a:extLst>
              <a:ext uri="{28A0092B-C50C-407E-A947-70E740481C1C}">
                <a14:useLocalDpi xmlns:a14="http://schemas.microsoft.com/office/drawing/2010/main" val="0"/>
              </a:ext>
            </a:extLst>
          </a:blip>
          <a:srcRect/>
          <a:stretch>
            <a:fillRect/>
          </a:stretch>
        </p:blipFill>
        <p:spPr bwMode="auto">
          <a:xfrm>
            <a:off x="3378306" y="5890638"/>
            <a:ext cx="1092582" cy="149376"/>
          </a:xfrm>
          <a:prstGeom prst="rect">
            <a:avLst/>
          </a:prstGeom>
          <a:noFill/>
          <a:extLst>
            <a:ext uri="{909E8E84-426E-40DD-AFC4-6F175D3DCCD1}">
              <a14:hiddenFill xmlns:a14="http://schemas.microsoft.com/office/drawing/2010/main">
                <a:solidFill>
                  <a:srgbClr val="FFFFFF"/>
                </a:solidFill>
              </a14:hiddenFill>
            </a:ext>
          </a:extLst>
        </p:spPr>
      </p:pic>
      <p:grpSp>
        <p:nvGrpSpPr>
          <p:cNvPr id="87" name="Group 86">
            <a:extLst>
              <a:ext uri="{FF2B5EF4-FFF2-40B4-BE49-F238E27FC236}">
                <a16:creationId xmlns:a16="http://schemas.microsoft.com/office/drawing/2014/main" id="{44FC4CB9-5650-4643-AE76-48A38E37FFA0}"/>
              </a:ext>
            </a:extLst>
          </p:cNvPr>
          <p:cNvGrpSpPr/>
          <p:nvPr/>
        </p:nvGrpSpPr>
        <p:grpSpPr>
          <a:xfrm>
            <a:off x="702865" y="2477051"/>
            <a:ext cx="1924050" cy="626782"/>
            <a:chOff x="736366" y="2339098"/>
            <a:chExt cx="1924050" cy="626782"/>
          </a:xfrm>
        </p:grpSpPr>
        <p:sp>
          <p:nvSpPr>
            <p:cNvPr id="9" name="Plaque 8">
              <a:hlinkClick r:id="rId33"/>
              <a:extLst>
                <a:ext uri="{FF2B5EF4-FFF2-40B4-BE49-F238E27FC236}">
                  <a16:creationId xmlns:a16="http://schemas.microsoft.com/office/drawing/2014/main" id="{68865AAA-AD7B-A082-F74E-725F7E7D606A}"/>
                </a:ext>
              </a:extLst>
            </p:cNvPr>
            <p:cNvSpPr/>
            <p:nvPr/>
          </p:nvSpPr>
          <p:spPr>
            <a:xfrm>
              <a:off x="736366" y="2339098"/>
              <a:ext cx="1924050" cy="626782"/>
            </a:xfrm>
            <a:prstGeom prst="plaque">
              <a:avLst>
                <a:gd name="adj" fmla="val 0"/>
              </a:avLst>
            </a:prstGeom>
            <a:solidFill>
              <a:schemeClr val="bg1"/>
            </a:solidFill>
            <a:ln>
              <a:solidFill>
                <a:srgbClr val="12ABE3"/>
              </a:solidFill>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357"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1C4DA1"/>
                </a:solidFill>
                <a:effectLst/>
                <a:uLnTx/>
                <a:uFillTx/>
                <a:latin typeface="Calibri" panose="020F0502020204030204"/>
                <a:ea typeface="+mn-ea"/>
                <a:cs typeface="+mn-cs"/>
              </a:endParaRPr>
            </a:p>
          </p:txBody>
        </p:sp>
        <p:grpSp>
          <p:nvGrpSpPr>
            <p:cNvPr id="56" name="Group 55">
              <a:extLst>
                <a:ext uri="{FF2B5EF4-FFF2-40B4-BE49-F238E27FC236}">
                  <a16:creationId xmlns:a16="http://schemas.microsoft.com/office/drawing/2014/main" id="{318CCE83-FD44-D1EC-200D-CA2F18FCE734}"/>
                </a:ext>
              </a:extLst>
            </p:cNvPr>
            <p:cNvGrpSpPr/>
            <p:nvPr/>
          </p:nvGrpSpPr>
          <p:grpSpPr>
            <a:xfrm>
              <a:off x="973632" y="2403858"/>
              <a:ext cx="1611697" cy="497262"/>
              <a:chOff x="796652" y="2562316"/>
              <a:chExt cx="1611697" cy="497262"/>
            </a:xfrm>
          </p:grpSpPr>
          <p:sp>
            <p:nvSpPr>
              <p:cNvPr id="12" name="TextBox 11">
                <a:extLst>
                  <a:ext uri="{FF2B5EF4-FFF2-40B4-BE49-F238E27FC236}">
                    <a16:creationId xmlns:a16="http://schemas.microsoft.com/office/drawing/2014/main" id="{07C9B9D2-3F51-C7AA-9DD9-01E1AAC68E89}"/>
                  </a:ext>
                </a:extLst>
              </p:cNvPr>
              <p:cNvSpPr txBox="1"/>
              <p:nvPr/>
            </p:nvSpPr>
            <p:spPr>
              <a:xfrm>
                <a:off x="1138408" y="2612105"/>
                <a:ext cx="1269941" cy="338554"/>
              </a:xfrm>
              <a:prstGeom prst="rect">
                <a:avLst/>
              </a:prstGeom>
              <a:noFill/>
            </p:spPr>
            <p:txBody>
              <a:bodyPr wrap="square">
                <a:spAutoFit/>
              </a:bodyPr>
              <a:lstStyle/>
              <a:p>
                <a:pPr marL="0" marR="0" lvl="0" indent="0" algn="ctr" defTabSz="914357" rtl="0" eaLnBrk="1" fontAlgn="auto" latinLnBrk="0" hangingPunct="1">
                  <a:lnSpc>
                    <a:spcPct val="100000"/>
                  </a:lnSpc>
                  <a:spcBef>
                    <a:spcPts val="0"/>
                  </a:spcBef>
                  <a:spcAft>
                    <a:spcPts val="0"/>
                  </a:spcAft>
                  <a:buClrTx/>
                  <a:buSzTx/>
                  <a:buFontTx/>
                  <a:buNone/>
                  <a:tabLst/>
                  <a:defRPr/>
                </a:pPr>
                <a:r>
                  <a:rPr kumimoji="0" lang="en-GB" sz="1600" b="0" i="0" u="none" strike="noStrike" kern="1200" cap="none" spc="0" normalizeH="0" baseline="0" noProof="0" dirty="0">
                    <a:ln>
                      <a:noFill/>
                    </a:ln>
                    <a:solidFill>
                      <a:srgbClr val="1C4DA1"/>
                    </a:solidFill>
                    <a:effectLst/>
                    <a:uLnTx/>
                    <a:uFillTx/>
                    <a:latin typeface="Alien World" panose="03000600000000000000" pitchFamily="66" charset="0"/>
                    <a:ea typeface="+mn-ea"/>
                    <a:cs typeface="+mn-cs"/>
                  </a:rPr>
                  <a:t>Products</a:t>
                </a:r>
              </a:p>
            </p:txBody>
          </p:sp>
          <p:pic>
            <p:nvPicPr>
              <p:cNvPr id="47" name="Picture 153646803">
                <a:extLst>
                  <a:ext uri="{FF2B5EF4-FFF2-40B4-BE49-F238E27FC236}">
                    <a16:creationId xmlns:a16="http://schemas.microsoft.com/office/drawing/2014/main" id="{AB42E518-DDF7-89F8-94A2-312FCC31AE12}"/>
                  </a:ext>
                </a:extLst>
              </p:cNvPr>
              <p:cNvPicPr>
                <a:picLocks noChangeAspect="1" noChangeArrowheads="1"/>
              </p:cNvPicPr>
              <p:nvPr/>
            </p:nvPicPr>
            <p:blipFill rotWithShape="1">
              <a:blip r:embed="rId34">
                <a:extLst>
                  <a:ext uri="{28A0092B-C50C-407E-A947-70E740481C1C}">
                    <a14:useLocalDpi xmlns:a14="http://schemas.microsoft.com/office/drawing/2010/main" val="0"/>
                  </a:ext>
                </a:extLst>
              </a:blip>
              <a:srcRect r="80830"/>
              <a:stretch/>
            </p:blipFill>
            <p:spPr bwMode="auto">
              <a:xfrm>
                <a:off x="796652" y="2562316"/>
                <a:ext cx="347858" cy="497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grpSp>
        <p:nvGrpSpPr>
          <p:cNvPr id="88" name="Group 87">
            <a:extLst>
              <a:ext uri="{FF2B5EF4-FFF2-40B4-BE49-F238E27FC236}">
                <a16:creationId xmlns:a16="http://schemas.microsoft.com/office/drawing/2014/main" id="{40CF6D56-17DD-DAD7-A196-080A08B8D92D}"/>
              </a:ext>
            </a:extLst>
          </p:cNvPr>
          <p:cNvGrpSpPr/>
          <p:nvPr/>
        </p:nvGrpSpPr>
        <p:grpSpPr>
          <a:xfrm>
            <a:off x="3626299" y="2494095"/>
            <a:ext cx="1924050" cy="626782"/>
            <a:chOff x="3659800" y="2356142"/>
            <a:chExt cx="1924050" cy="626782"/>
          </a:xfrm>
        </p:grpSpPr>
        <p:sp>
          <p:nvSpPr>
            <p:cNvPr id="14" name="Plaque 13">
              <a:hlinkClick r:id="rId35"/>
              <a:extLst>
                <a:ext uri="{FF2B5EF4-FFF2-40B4-BE49-F238E27FC236}">
                  <a16:creationId xmlns:a16="http://schemas.microsoft.com/office/drawing/2014/main" id="{7804E280-0630-79AD-0232-E7EDB72CF55C}"/>
                </a:ext>
              </a:extLst>
            </p:cNvPr>
            <p:cNvSpPr/>
            <p:nvPr/>
          </p:nvSpPr>
          <p:spPr>
            <a:xfrm>
              <a:off x="3659800" y="2356142"/>
              <a:ext cx="1924050" cy="626782"/>
            </a:xfrm>
            <a:prstGeom prst="plaque">
              <a:avLst>
                <a:gd name="adj" fmla="val 0"/>
              </a:avLst>
            </a:prstGeom>
            <a:solidFill>
              <a:schemeClr val="bg1"/>
            </a:solidFill>
            <a:ln>
              <a:noFill/>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357"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srgbClr val="1C4DA1"/>
                </a:solidFill>
                <a:effectLst/>
                <a:uLnTx/>
                <a:uFillTx/>
                <a:latin typeface="Calibri" panose="020F0502020204030204"/>
                <a:ea typeface="+mn-ea"/>
                <a:cs typeface="+mn-cs"/>
              </a:endParaRPr>
            </a:p>
          </p:txBody>
        </p:sp>
        <p:grpSp>
          <p:nvGrpSpPr>
            <p:cNvPr id="57" name="Group 56">
              <a:extLst>
                <a:ext uri="{FF2B5EF4-FFF2-40B4-BE49-F238E27FC236}">
                  <a16:creationId xmlns:a16="http://schemas.microsoft.com/office/drawing/2014/main" id="{A40981C1-4837-9E65-31A9-8EB8A76EBFA8}"/>
                </a:ext>
              </a:extLst>
            </p:cNvPr>
            <p:cNvGrpSpPr/>
            <p:nvPr/>
          </p:nvGrpSpPr>
          <p:grpSpPr>
            <a:xfrm>
              <a:off x="3849142" y="2434937"/>
              <a:ext cx="1428066" cy="497262"/>
              <a:chOff x="3843990" y="2563651"/>
              <a:chExt cx="1428066" cy="497262"/>
            </a:xfrm>
          </p:grpSpPr>
          <p:sp>
            <p:nvSpPr>
              <p:cNvPr id="26" name="TextBox 25">
                <a:extLst>
                  <a:ext uri="{FF2B5EF4-FFF2-40B4-BE49-F238E27FC236}">
                    <a16:creationId xmlns:a16="http://schemas.microsoft.com/office/drawing/2014/main" id="{9A46BC92-B4C9-16A2-A2C5-0AF0BD2B9193}"/>
                  </a:ext>
                </a:extLst>
              </p:cNvPr>
              <p:cNvSpPr txBox="1"/>
              <p:nvPr/>
            </p:nvSpPr>
            <p:spPr>
              <a:xfrm>
                <a:off x="4102291" y="2628970"/>
                <a:ext cx="1169765" cy="338554"/>
              </a:xfrm>
              <a:prstGeom prst="rect">
                <a:avLst/>
              </a:prstGeom>
              <a:noFill/>
            </p:spPr>
            <p:txBody>
              <a:bodyPr wrap="square">
                <a:spAutoFit/>
              </a:bodyPr>
              <a:lstStyle/>
              <a:p>
                <a:pPr marL="0" marR="0" lvl="0" indent="0" algn="ctr" defTabSz="914357" rtl="0" eaLnBrk="1" fontAlgn="auto" latinLnBrk="0" hangingPunct="1">
                  <a:lnSpc>
                    <a:spcPct val="100000"/>
                  </a:lnSpc>
                  <a:spcBef>
                    <a:spcPts val="0"/>
                  </a:spcBef>
                  <a:spcAft>
                    <a:spcPts val="0"/>
                  </a:spcAft>
                  <a:buClrTx/>
                  <a:buSzTx/>
                  <a:buFontTx/>
                  <a:buNone/>
                  <a:tabLst/>
                  <a:defRPr/>
                </a:pPr>
                <a:r>
                  <a:rPr kumimoji="0" lang="en-GB" sz="1600" b="0" i="0" u="none" strike="noStrike" kern="1200" cap="none" spc="0" normalizeH="0" baseline="0" noProof="0" dirty="0">
                    <a:ln>
                      <a:noFill/>
                    </a:ln>
                    <a:solidFill>
                      <a:srgbClr val="1C4DA1"/>
                    </a:solidFill>
                    <a:effectLst/>
                    <a:uLnTx/>
                    <a:uFillTx/>
                    <a:latin typeface="Alien World" panose="03000600000000000000" pitchFamily="66" charset="0"/>
                    <a:ea typeface="+mn-ea"/>
                    <a:cs typeface="+mn-cs"/>
                  </a:rPr>
                  <a:t>AGENCY</a:t>
                </a:r>
              </a:p>
            </p:txBody>
          </p:sp>
          <p:pic>
            <p:nvPicPr>
              <p:cNvPr id="53" name="Picture 153646803">
                <a:extLst>
                  <a:ext uri="{FF2B5EF4-FFF2-40B4-BE49-F238E27FC236}">
                    <a16:creationId xmlns:a16="http://schemas.microsoft.com/office/drawing/2014/main" id="{A2864CE1-5BB2-2411-1CE8-6C0A45220F4F}"/>
                  </a:ext>
                </a:extLst>
              </p:cNvPr>
              <p:cNvPicPr>
                <a:picLocks noChangeAspect="1" noChangeArrowheads="1"/>
              </p:cNvPicPr>
              <p:nvPr/>
            </p:nvPicPr>
            <p:blipFill rotWithShape="1">
              <a:blip r:embed="rId34">
                <a:extLst>
                  <a:ext uri="{28A0092B-C50C-407E-A947-70E740481C1C}">
                    <a14:useLocalDpi xmlns:a14="http://schemas.microsoft.com/office/drawing/2010/main" val="0"/>
                  </a:ext>
                </a:extLst>
              </a:blip>
              <a:srcRect r="80830"/>
              <a:stretch/>
            </p:blipFill>
            <p:spPr bwMode="auto">
              <a:xfrm>
                <a:off x="3843990" y="2563651"/>
                <a:ext cx="347858" cy="497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grpSp>
        <p:nvGrpSpPr>
          <p:cNvPr id="89" name="Group 88">
            <a:extLst>
              <a:ext uri="{FF2B5EF4-FFF2-40B4-BE49-F238E27FC236}">
                <a16:creationId xmlns:a16="http://schemas.microsoft.com/office/drawing/2014/main" id="{A6B88F28-7214-6D47-D879-5A68A5585248}"/>
              </a:ext>
            </a:extLst>
          </p:cNvPr>
          <p:cNvGrpSpPr/>
          <p:nvPr/>
        </p:nvGrpSpPr>
        <p:grpSpPr>
          <a:xfrm>
            <a:off x="6484943" y="2494095"/>
            <a:ext cx="1924050" cy="626782"/>
            <a:chOff x="6518444" y="2356142"/>
            <a:chExt cx="1924050" cy="626782"/>
          </a:xfrm>
        </p:grpSpPr>
        <p:sp>
          <p:nvSpPr>
            <p:cNvPr id="28" name="Plaque 27">
              <a:hlinkClick r:id="rId36"/>
              <a:extLst>
                <a:ext uri="{FF2B5EF4-FFF2-40B4-BE49-F238E27FC236}">
                  <a16:creationId xmlns:a16="http://schemas.microsoft.com/office/drawing/2014/main" id="{564C1093-FACB-7D01-F07B-E87B38586762}"/>
                </a:ext>
              </a:extLst>
            </p:cNvPr>
            <p:cNvSpPr/>
            <p:nvPr/>
          </p:nvSpPr>
          <p:spPr>
            <a:xfrm>
              <a:off x="6518444" y="2356142"/>
              <a:ext cx="1924050" cy="626782"/>
            </a:xfrm>
            <a:prstGeom prst="plaque">
              <a:avLst>
                <a:gd name="adj" fmla="val 0"/>
              </a:avLst>
            </a:prstGeom>
            <a:solidFill>
              <a:schemeClr val="bg1"/>
            </a:solidFill>
            <a:ln>
              <a:noFill/>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357"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1C4DA1"/>
                </a:solidFill>
                <a:effectLst/>
                <a:uLnTx/>
                <a:uFillTx/>
                <a:latin typeface="Calibri" panose="020F0502020204030204"/>
                <a:ea typeface="+mn-ea"/>
                <a:cs typeface="+mn-cs"/>
              </a:endParaRPr>
            </a:p>
          </p:txBody>
        </p:sp>
        <p:sp>
          <p:nvSpPr>
            <p:cNvPr id="29" name="TextBox 28">
              <a:extLst>
                <a:ext uri="{FF2B5EF4-FFF2-40B4-BE49-F238E27FC236}">
                  <a16:creationId xmlns:a16="http://schemas.microsoft.com/office/drawing/2014/main" id="{9F8619D2-CAFC-8E9E-8DC5-FD29FB4FDA65}"/>
                </a:ext>
              </a:extLst>
            </p:cNvPr>
            <p:cNvSpPr txBox="1"/>
            <p:nvPr/>
          </p:nvSpPr>
          <p:spPr>
            <a:xfrm>
              <a:off x="7397174" y="2499950"/>
              <a:ext cx="591662" cy="338554"/>
            </a:xfrm>
            <a:prstGeom prst="rect">
              <a:avLst/>
            </a:prstGeom>
            <a:noFill/>
          </p:spPr>
          <p:txBody>
            <a:bodyPr wrap="square">
              <a:spAutoFit/>
            </a:bodyPr>
            <a:lstStyle/>
            <a:p>
              <a:pPr marL="0" marR="0" lvl="0" indent="0" algn="ctr" defTabSz="914357" rtl="0" eaLnBrk="1" fontAlgn="auto" latinLnBrk="0" hangingPunct="1">
                <a:lnSpc>
                  <a:spcPct val="100000"/>
                </a:lnSpc>
                <a:spcBef>
                  <a:spcPts val="0"/>
                </a:spcBef>
                <a:spcAft>
                  <a:spcPts val="0"/>
                </a:spcAft>
                <a:buClrTx/>
                <a:buSzTx/>
                <a:buFontTx/>
                <a:buNone/>
                <a:tabLst/>
                <a:defRPr/>
              </a:pPr>
              <a:r>
                <a:rPr kumimoji="0" lang="en-GB" sz="1600" b="0" i="0" u="none" strike="noStrike" kern="1200" cap="none" spc="0" normalizeH="0" baseline="0" noProof="0" dirty="0">
                  <a:ln>
                    <a:noFill/>
                  </a:ln>
                  <a:solidFill>
                    <a:srgbClr val="1C4DA1"/>
                  </a:solidFill>
                  <a:effectLst/>
                  <a:uLnTx/>
                  <a:uFillTx/>
                  <a:latin typeface="Alien World" panose="03000600000000000000" pitchFamily="66" charset="0"/>
                  <a:ea typeface="+mn-ea"/>
                  <a:cs typeface="+mn-cs"/>
                </a:rPr>
                <a:t>VC</a:t>
              </a:r>
            </a:p>
          </p:txBody>
        </p:sp>
        <p:pic>
          <p:nvPicPr>
            <p:cNvPr id="54" name="Picture 153646803">
              <a:extLst>
                <a:ext uri="{FF2B5EF4-FFF2-40B4-BE49-F238E27FC236}">
                  <a16:creationId xmlns:a16="http://schemas.microsoft.com/office/drawing/2014/main" id="{FF257EE1-31F4-201E-CEB3-8BE4AD1D6EB3}"/>
                </a:ext>
              </a:extLst>
            </p:cNvPr>
            <p:cNvPicPr>
              <a:picLocks noChangeAspect="1" noChangeArrowheads="1"/>
            </p:cNvPicPr>
            <p:nvPr/>
          </p:nvPicPr>
          <p:blipFill rotWithShape="1">
            <a:blip r:embed="rId34">
              <a:extLst>
                <a:ext uri="{28A0092B-C50C-407E-A947-70E740481C1C}">
                  <a14:useLocalDpi xmlns:a14="http://schemas.microsoft.com/office/drawing/2010/main" val="0"/>
                </a:ext>
              </a:extLst>
            </a:blip>
            <a:srcRect r="80830"/>
            <a:stretch/>
          </p:blipFill>
          <p:spPr bwMode="auto">
            <a:xfrm>
              <a:off x="7126613" y="2434937"/>
              <a:ext cx="347858" cy="497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110" name="Group 109">
            <a:extLst>
              <a:ext uri="{FF2B5EF4-FFF2-40B4-BE49-F238E27FC236}">
                <a16:creationId xmlns:a16="http://schemas.microsoft.com/office/drawing/2014/main" id="{EF2E77D7-A47F-4CEC-F941-EFA752DBC590}"/>
              </a:ext>
            </a:extLst>
          </p:cNvPr>
          <p:cNvGrpSpPr/>
          <p:nvPr/>
        </p:nvGrpSpPr>
        <p:grpSpPr>
          <a:xfrm>
            <a:off x="9645415" y="2494095"/>
            <a:ext cx="1924050" cy="626782"/>
            <a:chOff x="9271923" y="2502477"/>
            <a:chExt cx="1924050" cy="626782"/>
          </a:xfrm>
        </p:grpSpPr>
        <p:sp>
          <p:nvSpPr>
            <p:cNvPr id="30" name="Plaque 29">
              <a:hlinkClick r:id="rId37"/>
              <a:extLst>
                <a:ext uri="{FF2B5EF4-FFF2-40B4-BE49-F238E27FC236}">
                  <a16:creationId xmlns:a16="http://schemas.microsoft.com/office/drawing/2014/main" id="{1E49DA59-7611-749F-16FD-525F8FADD07A}"/>
                </a:ext>
              </a:extLst>
            </p:cNvPr>
            <p:cNvSpPr/>
            <p:nvPr/>
          </p:nvSpPr>
          <p:spPr>
            <a:xfrm>
              <a:off x="9271923" y="2502477"/>
              <a:ext cx="1924050" cy="626782"/>
            </a:xfrm>
            <a:prstGeom prst="plaque">
              <a:avLst>
                <a:gd name="adj" fmla="val 0"/>
              </a:avLst>
            </a:prstGeom>
            <a:solidFill>
              <a:schemeClr val="bg1"/>
            </a:solidFill>
            <a:ln>
              <a:noFill/>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357"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1C4DA1"/>
                </a:solidFill>
                <a:effectLst/>
                <a:uLnTx/>
                <a:uFillTx/>
                <a:latin typeface="Calibri" panose="020F0502020204030204"/>
                <a:ea typeface="+mn-ea"/>
                <a:cs typeface="+mn-cs"/>
              </a:endParaRPr>
            </a:p>
          </p:txBody>
        </p:sp>
        <p:sp>
          <p:nvSpPr>
            <p:cNvPr id="31" name="TextBox 30">
              <a:extLst>
                <a:ext uri="{FF2B5EF4-FFF2-40B4-BE49-F238E27FC236}">
                  <a16:creationId xmlns:a16="http://schemas.microsoft.com/office/drawing/2014/main" id="{C293C708-0E7A-76DA-3654-682150B8C93A}"/>
                </a:ext>
              </a:extLst>
            </p:cNvPr>
            <p:cNvSpPr txBox="1"/>
            <p:nvPr/>
          </p:nvSpPr>
          <p:spPr>
            <a:xfrm>
              <a:off x="9992991" y="2654656"/>
              <a:ext cx="811088" cy="338554"/>
            </a:xfrm>
            <a:prstGeom prst="rect">
              <a:avLst/>
            </a:prstGeom>
            <a:noFill/>
          </p:spPr>
          <p:txBody>
            <a:bodyPr wrap="square">
              <a:spAutoFit/>
            </a:bodyPr>
            <a:lstStyle/>
            <a:p>
              <a:pPr marL="0" marR="0" lvl="0" indent="0" algn="ctr" defTabSz="914357" rtl="0" eaLnBrk="1" fontAlgn="auto" latinLnBrk="0" hangingPunct="1">
                <a:lnSpc>
                  <a:spcPct val="100000"/>
                </a:lnSpc>
                <a:spcBef>
                  <a:spcPts val="0"/>
                </a:spcBef>
                <a:spcAft>
                  <a:spcPts val="0"/>
                </a:spcAft>
                <a:buClrTx/>
                <a:buSzTx/>
                <a:buFontTx/>
                <a:buNone/>
                <a:tabLst/>
                <a:defRPr/>
              </a:pPr>
              <a:r>
                <a:rPr kumimoji="0" lang="en-GB" sz="1600" b="0" i="0" u="none" strike="noStrike" kern="1200" cap="none" spc="0" normalizeH="0" baseline="0" noProof="0" dirty="0">
                  <a:ln>
                    <a:noFill/>
                  </a:ln>
                  <a:solidFill>
                    <a:srgbClr val="1C4DA1"/>
                  </a:solidFill>
                  <a:effectLst/>
                  <a:uLnTx/>
                  <a:uFillTx/>
                  <a:latin typeface="Alien World" panose="03000600000000000000" pitchFamily="66" charset="0"/>
                  <a:ea typeface="+mn-ea"/>
                  <a:cs typeface="+mn-cs"/>
                </a:rPr>
                <a:t>HUB</a:t>
              </a:r>
            </a:p>
          </p:txBody>
        </p:sp>
        <p:pic>
          <p:nvPicPr>
            <p:cNvPr id="55" name="Picture 153646803">
              <a:extLst>
                <a:ext uri="{FF2B5EF4-FFF2-40B4-BE49-F238E27FC236}">
                  <a16:creationId xmlns:a16="http://schemas.microsoft.com/office/drawing/2014/main" id="{C6B78EDC-07D4-873E-14F3-8DA2CCA4F83C}"/>
                </a:ext>
              </a:extLst>
            </p:cNvPr>
            <p:cNvPicPr>
              <a:picLocks noChangeAspect="1" noChangeArrowheads="1"/>
            </p:cNvPicPr>
            <p:nvPr/>
          </p:nvPicPr>
          <p:blipFill rotWithShape="1">
            <a:blip r:embed="rId34">
              <a:extLst>
                <a:ext uri="{28A0092B-C50C-407E-A947-70E740481C1C}">
                  <a14:useLocalDpi xmlns:a14="http://schemas.microsoft.com/office/drawing/2010/main" val="0"/>
                </a:ext>
              </a:extLst>
            </a:blip>
            <a:srcRect r="80830"/>
            <a:stretch/>
          </p:blipFill>
          <p:spPr bwMode="auto">
            <a:xfrm>
              <a:off x="9799727" y="2589337"/>
              <a:ext cx="347858" cy="497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92" name="Group 91">
            <a:extLst>
              <a:ext uri="{FF2B5EF4-FFF2-40B4-BE49-F238E27FC236}">
                <a16:creationId xmlns:a16="http://schemas.microsoft.com/office/drawing/2014/main" id="{EDE29F92-53AC-BFCA-60A0-C36CB3E2892D}"/>
              </a:ext>
            </a:extLst>
          </p:cNvPr>
          <p:cNvGrpSpPr/>
          <p:nvPr/>
        </p:nvGrpSpPr>
        <p:grpSpPr>
          <a:xfrm>
            <a:off x="9512615" y="470347"/>
            <a:ext cx="1395712" cy="454670"/>
            <a:chOff x="9546116" y="332394"/>
            <a:chExt cx="1395712" cy="454670"/>
          </a:xfrm>
        </p:grpSpPr>
        <p:sp>
          <p:nvSpPr>
            <p:cNvPr id="66" name="Plaque 65">
              <a:hlinkClick r:id="rId38"/>
              <a:extLst>
                <a:ext uri="{FF2B5EF4-FFF2-40B4-BE49-F238E27FC236}">
                  <a16:creationId xmlns:a16="http://schemas.microsoft.com/office/drawing/2014/main" id="{D6428BA5-8417-3447-698B-E475D40376E2}"/>
                </a:ext>
              </a:extLst>
            </p:cNvPr>
            <p:cNvSpPr/>
            <p:nvPr/>
          </p:nvSpPr>
          <p:spPr>
            <a:xfrm>
              <a:off x="9546116" y="332394"/>
              <a:ext cx="1395712" cy="454670"/>
            </a:xfrm>
            <a:prstGeom prst="plaque">
              <a:avLst>
                <a:gd name="adj" fmla="val 0"/>
              </a:avLst>
            </a:prstGeom>
            <a:solidFill>
              <a:schemeClr val="bg1"/>
            </a:solidFill>
            <a:ln>
              <a:solidFill>
                <a:srgbClr val="16D3FF"/>
              </a:solidFill>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357"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grpSp>
          <p:nvGrpSpPr>
            <p:cNvPr id="67" name="Group 66">
              <a:extLst>
                <a:ext uri="{FF2B5EF4-FFF2-40B4-BE49-F238E27FC236}">
                  <a16:creationId xmlns:a16="http://schemas.microsoft.com/office/drawing/2014/main" id="{07B7E401-1590-0955-07C2-A347BAE48141}"/>
                </a:ext>
              </a:extLst>
            </p:cNvPr>
            <p:cNvGrpSpPr/>
            <p:nvPr/>
          </p:nvGrpSpPr>
          <p:grpSpPr>
            <a:xfrm>
              <a:off x="9636620" y="457380"/>
              <a:ext cx="1299182" cy="219888"/>
              <a:chOff x="129610" y="220606"/>
              <a:chExt cx="4604423" cy="799999"/>
            </a:xfrm>
          </p:grpSpPr>
          <p:pic>
            <p:nvPicPr>
              <p:cNvPr id="68" name="Picture 67">
                <a:extLst>
                  <a:ext uri="{FF2B5EF4-FFF2-40B4-BE49-F238E27FC236}">
                    <a16:creationId xmlns:a16="http://schemas.microsoft.com/office/drawing/2014/main" id="{D98CEDDC-5FF5-4D89-1409-0A685613AE63}"/>
                  </a:ext>
                </a:extLst>
              </p:cNvPr>
              <p:cNvPicPr>
                <a:picLocks noChangeAspect="1"/>
              </p:cNvPicPr>
              <p:nvPr/>
            </p:nvPicPr>
            <p:blipFill rotWithShape="1">
              <a:blip r:embed="rId39"/>
              <a:srcRect r="26" b="-7153"/>
              <a:stretch/>
            </p:blipFill>
            <p:spPr>
              <a:xfrm>
                <a:off x="1051996" y="502097"/>
                <a:ext cx="3682037" cy="391470"/>
              </a:xfrm>
              <a:prstGeom prst="rect">
                <a:avLst/>
              </a:prstGeom>
            </p:spPr>
          </p:pic>
          <p:pic>
            <p:nvPicPr>
              <p:cNvPr id="69" name="Picture 68">
                <a:extLst>
                  <a:ext uri="{FF2B5EF4-FFF2-40B4-BE49-F238E27FC236}">
                    <a16:creationId xmlns:a16="http://schemas.microsoft.com/office/drawing/2014/main" id="{AAFB8430-F09F-6AE2-B691-FCEA4E88B004}"/>
                  </a:ext>
                </a:extLst>
              </p:cNvPr>
              <p:cNvPicPr>
                <a:picLocks noChangeAspect="1"/>
              </p:cNvPicPr>
              <p:nvPr/>
            </p:nvPicPr>
            <p:blipFill rotWithShape="1">
              <a:blip r:embed="rId40" cstate="print">
                <a:extLst>
                  <a:ext uri="{28A0092B-C50C-407E-A947-70E740481C1C}">
                    <a14:useLocalDpi xmlns:a14="http://schemas.microsoft.com/office/drawing/2010/main" val="0"/>
                  </a:ext>
                </a:extLst>
              </a:blip>
              <a:srcRect l="158" t="382" r="182" b="146"/>
              <a:stretch/>
            </p:blipFill>
            <p:spPr>
              <a:xfrm>
                <a:off x="129610" y="220606"/>
                <a:ext cx="853716" cy="799999"/>
              </a:xfrm>
              <a:prstGeom prst="rect">
                <a:avLst/>
              </a:prstGeom>
            </p:spPr>
          </p:pic>
        </p:grpSp>
      </p:grpSp>
      <p:sp>
        <p:nvSpPr>
          <p:cNvPr id="70" name="Right Brace 69">
            <a:extLst>
              <a:ext uri="{FF2B5EF4-FFF2-40B4-BE49-F238E27FC236}">
                <a16:creationId xmlns:a16="http://schemas.microsoft.com/office/drawing/2014/main" id="{3FF53978-2E21-6D88-BAE3-D53852179198}"/>
              </a:ext>
            </a:extLst>
          </p:cNvPr>
          <p:cNvSpPr/>
          <p:nvPr/>
        </p:nvSpPr>
        <p:spPr>
          <a:xfrm rot="16200000">
            <a:off x="2937617" y="753832"/>
            <a:ext cx="454669" cy="2974555"/>
          </a:xfrm>
          <a:prstGeom prst="rightBrace">
            <a:avLst>
              <a:gd name="adj1" fmla="val 46660"/>
              <a:gd name="adj2" fmla="val 50000"/>
            </a:avLst>
          </a:prstGeom>
          <a:ln>
            <a:solidFill>
              <a:srgbClr val="16D3FF"/>
            </a:solidFill>
            <a:headEnd type="oval" w="med" len="med"/>
            <a:tailEnd type="oval" w="med" len="med"/>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357"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1" name="Right Brace 70">
            <a:extLst>
              <a:ext uri="{FF2B5EF4-FFF2-40B4-BE49-F238E27FC236}">
                <a16:creationId xmlns:a16="http://schemas.microsoft.com/office/drawing/2014/main" id="{3F419ECE-36FB-D1C5-E846-0579AE34F4D5}"/>
              </a:ext>
            </a:extLst>
          </p:cNvPr>
          <p:cNvSpPr/>
          <p:nvPr/>
        </p:nvSpPr>
        <p:spPr>
          <a:xfrm rot="16200000">
            <a:off x="5918767" y="753832"/>
            <a:ext cx="454669" cy="2974555"/>
          </a:xfrm>
          <a:prstGeom prst="rightBrace">
            <a:avLst>
              <a:gd name="adj1" fmla="val 46660"/>
              <a:gd name="adj2" fmla="val 50000"/>
            </a:avLst>
          </a:prstGeom>
          <a:ln>
            <a:solidFill>
              <a:srgbClr val="12ABE3"/>
            </a:solidFill>
            <a:headEnd type="oval" w="med" len="med"/>
            <a:tailEnd type="oval" w="med" len="med"/>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357"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0" name="Right Brace 79">
            <a:extLst>
              <a:ext uri="{FF2B5EF4-FFF2-40B4-BE49-F238E27FC236}">
                <a16:creationId xmlns:a16="http://schemas.microsoft.com/office/drawing/2014/main" id="{BF134B67-A45D-E7B0-F9FD-060593F99233}"/>
              </a:ext>
            </a:extLst>
          </p:cNvPr>
          <p:cNvSpPr/>
          <p:nvPr/>
        </p:nvSpPr>
        <p:spPr>
          <a:xfrm rot="16200000">
            <a:off x="8893322" y="753832"/>
            <a:ext cx="454669" cy="2974555"/>
          </a:xfrm>
          <a:prstGeom prst="rightBrace">
            <a:avLst>
              <a:gd name="adj1" fmla="val 46660"/>
              <a:gd name="adj2" fmla="val 50000"/>
            </a:avLst>
          </a:prstGeom>
          <a:ln>
            <a:solidFill>
              <a:srgbClr val="12ABE3"/>
            </a:solidFill>
            <a:headEnd type="oval" w="med" len="med"/>
            <a:tailEnd type="oval" w="med" len="med"/>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357"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cxnSp>
        <p:nvCxnSpPr>
          <p:cNvPr id="93" name="Straight Connector 92">
            <a:extLst>
              <a:ext uri="{FF2B5EF4-FFF2-40B4-BE49-F238E27FC236}">
                <a16:creationId xmlns:a16="http://schemas.microsoft.com/office/drawing/2014/main" id="{4F66268A-134F-B4A1-E571-124323B8BCB5}"/>
              </a:ext>
            </a:extLst>
          </p:cNvPr>
          <p:cNvCxnSpPr>
            <a:endCxn id="71" idx="1"/>
          </p:cNvCxnSpPr>
          <p:nvPr/>
        </p:nvCxnSpPr>
        <p:spPr>
          <a:xfrm>
            <a:off x="6142804" y="1138565"/>
            <a:ext cx="3298" cy="875210"/>
          </a:xfrm>
          <a:prstGeom prst="line">
            <a:avLst/>
          </a:prstGeom>
          <a:ln w="9525">
            <a:solidFill>
              <a:srgbClr val="16D3FF"/>
            </a:solidFill>
            <a:headEnd type="diamond" w="med" len="med"/>
            <a:tailEnd type="diamond" w="med" len="med"/>
          </a:ln>
        </p:spPr>
        <p:style>
          <a:lnRef idx="1">
            <a:schemeClr val="accent1"/>
          </a:lnRef>
          <a:fillRef idx="0">
            <a:schemeClr val="accent1"/>
          </a:fillRef>
          <a:effectRef idx="0">
            <a:schemeClr val="accent1"/>
          </a:effectRef>
          <a:fontRef idx="minor">
            <a:schemeClr val="tx1"/>
          </a:fontRef>
        </p:style>
      </p:cxnSp>
      <p:cxnSp>
        <p:nvCxnSpPr>
          <p:cNvPr id="94" name="Straight Connector 93">
            <a:extLst>
              <a:ext uri="{FF2B5EF4-FFF2-40B4-BE49-F238E27FC236}">
                <a16:creationId xmlns:a16="http://schemas.microsoft.com/office/drawing/2014/main" id="{3427AB09-3C84-611B-6C74-2976A0E4235F}"/>
              </a:ext>
            </a:extLst>
          </p:cNvPr>
          <p:cNvCxnSpPr>
            <a:cxnSpLocks/>
          </p:cNvCxnSpPr>
          <p:nvPr/>
        </p:nvCxnSpPr>
        <p:spPr>
          <a:xfrm>
            <a:off x="7373494" y="718230"/>
            <a:ext cx="2076478" cy="0"/>
          </a:xfrm>
          <a:prstGeom prst="line">
            <a:avLst/>
          </a:prstGeom>
          <a:ln w="9525">
            <a:solidFill>
              <a:srgbClr val="12ABE3"/>
            </a:solidFill>
            <a:headEnd type="diamond" w="med" len="med"/>
            <a:tailEnd type="diamond" w="med" len="med"/>
          </a:ln>
        </p:spPr>
        <p:style>
          <a:lnRef idx="1">
            <a:schemeClr val="accent1"/>
          </a:lnRef>
          <a:fillRef idx="0">
            <a:schemeClr val="accent1"/>
          </a:fillRef>
          <a:effectRef idx="0">
            <a:schemeClr val="accent1"/>
          </a:effectRef>
          <a:fontRef idx="minor">
            <a:schemeClr val="tx1"/>
          </a:fontRef>
        </p:style>
      </p:cxnSp>
      <p:cxnSp>
        <p:nvCxnSpPr>
          <p:cNvPr id="101" name="Straight Connector 100">
            <a:extLst>
              <a:ext uri="{FF2B5EF4-FFF2-40B4-BE49-F238E27FC236}">
                <a16:creationId xmlns:a16="http://schemas.microsoft.com/office/drawing/2014/main" id="{8D41786A-8F68-5C16-BAD3-B86539F5ECB8}"/>
              </a:ext>
            </a:extLst>
          </p:cNvPr>
          <p:cNvCxnSpPr>
            <a:cxnSpLocks/>
          </p:cNvCxnSpPr>
          <p:nvPr/>
        </p:nvCxnSpPr>
        <p:spPr>
          <a:xfrm flipV="1">
            <a:off x="4605163" y="3118791"/>
            <a:ext cx="2521" cy="724370"/>
          </a:xfrm>
          <a:prstGeom prst="line">
            <a:avLst/>
          </a:prstGeom>
          <a:ln w="9525">
            <a:solidFill>
              <a:srgbClr val="16D3FF"/>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pic>
        <p:nvPicPr>
          <p:cNvPr id="59" name="Picture 58" descr="Bantu Blockchain Foundation: An Impact-focused Blockchain Network  Infrastructure - Events - Nigeria">
            <a:hlinkClick r:id="rId41"/>
            <a:extLst>
              <a:ext uri="{FF2B5EF4-FFF2-40B4-BE49-F238E27FC236}">
                <a16:creationId xmlns:a16="http://schemas.microsoft.com/office/drawing/2014/main" id="{DAA3F329-905C-042B-7D52-D24980DCAAE3}"/>
              </a:ext>
            </a:extLst>
          </p:cNvPr>
          <p:cNvPicPr>
            <a:picLocks noChangeAspect="1" noChangeArrowheads="1"/>
          </p:cNvPicPr>
          <p:nvPr/>
        </p:nvPicPr>
        <p:blipFill rotWithShape="1">
          <a:blip r:embed="rId42">
            <a:extLst>
              <a:ext uri="{28A0092B-C50C-407E-A947-70E740481C1C}">
                <a14:useLocalDpi xmlns:a14="http://schemas.microsoft.com/office/drawing/2010/main" val="0"/>
              </a:ext>
            </a:extLst>
          </a:blip>
          <a:srcRect t="43" b="43"/>
          <a:stretch/>
        </p:blipFill>
        <p:spPr bwMode="auto">
          <a:xfrm>
            <a:off x="10418518" y="4691575"/>
            <a:ext cx="583193" cy="218509"/>
          </a:xfrm>
          <a:prstGeom prst="rect">
            <a:avLst/>
          </a:prstGeom>
          <a:noFill/>
          <a:extLst>
            <a:ext uri="{909E8E84-426E-40DD-AFC4-6F175D3DCCD1}">
              <a14:hiddenFill xmlns:a14="http://schemas.microsoft.com/office/drawing/2010/main">
                <a:solidFill>
                  <a:srgbClr val="FFFFFF"/>
                </a:solidFill>
              </a14:hiddenFill>
            </a:ext>
          </a:extLst>
        </p:spPr>
      </p:pic>
      <p:pic>
        <p:nvPicPr>
          <p:cNvPr id="3074" name="Picture 2" descr="Korapay&quot; Icon - Download for free – Iconduck">
            <a:hlinkClick r:id="rId43"/>
            <a:extLst>
              <a:ext uri="{FF2B5EF4-FFF2-40B4-BE49-F238E27FC236}">
                <a16:creationId xmlns:a16="http://schemas.microsoft.com/office/drawing/2014/main" id="{F2A24CCB-1F8C-C1F7-DCF5-8AAB1BACB2D1}"/>
              </a:ext>
            </a:extLst>
          </p:cNvPr>
          <p:cNvPicPr>
            <a:picLocks noChangeAspect="1" noChangeArrowheads="1"/>
          </p:cNvPicPr>
          <p:nvPr/>
        </p:nvPicPr>
        <p:blipFill>
          <a:blip r:embed="rId44">
            <a:extLst>
              <a:ext uri="{28A0092B-C50C-407E-A947-70E740481C1C}">
                <a14:useLocalDpi xmlns:a14="http://schemas.microsoft.com/office/drawing/2010/main" val="0"/>
              </a:ext>
            </a:extLst>
          </a:blip>
          <a:srcRect/>
          <a:stretch>
            <a:fillRect/>
          </a:stretch>
        </p:blipFill>
        <p:spPr bwMode="auto">
          <a:xfrm>
            <a:off x="9563263" y="4369432"/>
            <a:ext cx="565579" cy="156860"/>
          </a:xfrm>
          <a:prstGeom prst="rect">
            <a:avLst/>
          </a:prstGeom>
          <a:noFill/>
          <a:extLst>
            <a:ext uri="{909E8E84-426E-40DD-AFC4-6F175D3DCCD1}">
              <a14:hiddenFill xmlns:a14="http://schemas.microsoft.com/office/drawing/2010/main">
                <a:solidFill>
                  <a:srgbClr val="FFFFFF"/>
                </a:solidFill>
              </a14:hiddenFill>
            </a:ext>
          </a:extLst>
        </p:spPr>
      </p:pic>
      <p:pic>
        <p:nvPicPr>
          <p:cNvPr id="3076" name="Picture 4" descr="TradeFada - PAN Finance">
            <a:hlinkClick r:id="rId45"/>
            <a:extLst>
              <a:ext uri="{FF2B5EF4-FFF2-40B4-BE49-F238E27FC236}">
                <a16:creationId xmlns:a16="http://schemas.microsoft.com/office/drawing/2014/main" id="{3D5B12AE-1E3C-8A7A-847F-1EFF7AB7AAAA}"/>
              </a:ext>
            </a:extLst>
          </p:cNvPr>
          <p:cNvPicPr>
            <a:picLocks noChangeAspect="1" noChangeArrowheads="1"/>
          </p:cNvPicPr>
          <p:nvPr/>
        </p:nvPicPr>
        <p:blipFill rotWithShape="1">
          <a:blip r:embed="rId46">
            <a:extLst>
              <a:ext uri="{28A0092B-C50C-407E-A947-70E740481C1C}">
                <a14:useLocalDpi xmlns:a14="http://schemas.microsoft.com/office/drawing/2010/main" val="0"/>
              </a:ext>
            </a:extLst>
          </a:blip>
          <a:srcRect l="76" t="197" r="76" b="260"/>
          <a:stretch/>
        </p:blipFill>
        <p:spPr bwMode="auto">
          <a:xfrm>
            <a:off x="10412366" y="4369678"/>
            <a:ext cx="594537" cy="126395"/>
          </a:xfrm>
          <a:prstGeom prst="rect">
            <a:avLst/>
          </a:prstGeom>
          <a:noFill/>
          <a:extLst>
            <a:ext uri="{909E8E84-426E-40DD-AFC4-6F175D3DCCD1}">
              <a14:hiddenFill xmlns:a14="http://schemas.microsoft.com/office/drawing/2010/main">
                <a:solidFill>
                  <a:srgbClr val="FFFFFF"/>
                </a:solidFill>
              </a14:hiddenFill>
            </a:ext>
          </a:extLst>
        </p:spPr>
      </p:pic>
      <p:cxnSp>
        <p:nvCxnSpPr>
          <p:cNvPr id="103" name="Straight Connector 102">
            <a:extLst>
              <a:ext uri="{FF2B5EF4-FFF2-40B4-BE49-F238E27FC236}">
                <a16:creationId xmlns:a16="http://schemas.microsoft.com/office/drawing/2014/main" id="{187B280D-5C98-9B08-AA56-A2611DB708DC}"/>
              </a:ext>
            </a:extLst>
          </p:cNvPr>
          <p:cNvCxnSpPr>
            <a:cxnSpLocks/>
          </p:cNvCxnSpPr>
          <p:nvPr/>
        </p:nvCxnSpPr>
        <p:spPr>
          <a:xfrm flipV="1">
            <a:off x="1687748" y="3094347"/>
            <a:ext cx="2521" cy="724370"/>
          </a:xfrm>
          <a:prstGeom prst="line">
            <a:avLst/>
          </a:prstGeom>
          <a:ln w="9525">
            <a:solidFill>
              <a:srgbClr val="16D3FF"/>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04" name="Straight Connector 103">
            <a:extLst>
              <a:ext uri="{FF2B5EF4-FFF2-40B4-BE49-F238E27FC236}">
                <a16:creationId xmlns:a16="http://schemas.microsoft.com/office/drawing/2014/main" id="{0A95368A-8425-C039-CD38-0279A35BB171}"/>
              </a:ext>
            </a:extLst>
          </p:cNvPr>
          <p:cNvCxnSpPr>
            <a:cxnSpLocks/>
          </p:cNvCxnSpPr>
          <p:nvPr/>
        </p:nvCxnSpPr>
        <p:spPr>
          <a:xfrm flipV="1">
            <a:off x="7525099" y="3116411"/>
            <a:ext cx="2521" cy="724370"/>
          </a:xfrm>
          <a:prstGeom prst="line">
            <a:avLst/>
          </a:prstGeom>
          <a:ln w="9525">
            <a:solidFill>
              <a:srgbClr val="16D3FF"/>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05" name="Straight Connector 104">
            <a:extLst>
              <a:ext uri="{FF2B5EF4-FFF2-40B4-BE49-F238E27FC236}">
                <a16:creationId xmlns:a16="http://schemas.microsoft.com/office/drawing/2014/main" id="{E2241834-F591-9DB6-0D96-C355266C6CDC}"/>
              </a:ext>
            </a:extLst>
          </p:cNvPr>
          <p:cNvCxnSpPr>
            <a:cxnSpLocks/>
          </p:cNvCxnSpPr>
          <p:nvPr/>
        </p:nvCxnSpPr>
        <p:spPr>
          <a:xfrm flipV="1">
            <a:off x="10607440" y="3121173"/>
            <a:ext cx="1261" cy="724370"/>
          </a:xfrm>
          <a:prstGeom prst="line">
            <a:avLst/>
          </a:prstGeom>
          <a:ln w="9525">
            <a:solidFill>
              <a:srgbClr val="16D3FF"/>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06" name="Straight Connector 105">
            <a:extLst>
              <a:ext uri="{FF2B5EF4-FFF2-40B4-BE49-F238E27FC236}">
                <a16:creationId xmlns:a16="http://schemas.microsoft.com/office/drawing/2014/main" id="{F5EEF807-9C7A-D20E-6455-02D1B8A7C58B}"/>
              </a:ext>
            </a:extLst>
          </p:cNvPr>
          <p:cNvCxnSpPr>
            <a:cxnSpLocks/>
          </p:cNvCxnSpPr>
          <p:nvPr/>
        </p:nvCxnSpPr>
        <p:spPr>
          <a:xfrm>
            <a:off x="3164951" y="2013774"/>
            <a:ext cx="5955705" cy="0"/>
          </a:xfrm>
          <a:prstGeom prst="line">
            <a:avLst/>
          </a:prstGeom>
          <a:ln w="6350">
            <a:solidFill>
              <a:srgbClr val="16D3FF"/>
            </a:solidFill>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nvGrpSpPr>
          <p:cNvPr id="95" name="Group 94">
            <a:extLst>
              <a:ext uri="{FF2B5EF4-FFF2-40B4-BE49-F238E27FC236}">
                <a16:creationId xmlns:a16="http://schemas.microsoft.com/office/drawing/2014/main" id="{4A11C59D-83F9-96B9-32C4-8FC7FC388299}"/>
              </a:ext>
            </a:extLst>
          </p:cNvPr>
          <p:cNvGrpSpPr/>
          <p:nvPr/>
        </p:nvGrpSpPr>
        <p:grpSpPr>
          <a:xfrm>
            <a:off x="4929655" y="307443"/>
            <a:ext cx="2418706" cy="798462"/>
            <a:chOff x="4963156" y="169490"/>
            <a:chExt cx="2418706" cy="798462"/>
          </a:xfrm>
        </p:grpSpPr>
        <p:grpSp>
          <p:nvGrpSpPr>
            <p:cNvPr id="91" name="Group 90">
              <a:extLst>
                <a:ext uri="{FF2B5EF4-FFF2-40B4-BE49-F238E27FC236}">
                  <a16:creationId xmlns:a16="http://schemas.microsoft.com/office/drawing/2014/main" id="{02B986C0-3337-F919-0971-2EFDEBCF13A2}"/>
                </a:ext>
              </a:extLst>
            </p:cNvPr>
            <p:cNvGrpSpPr/>
            <p:nvPr/>
          </p:nvGrpSpPr>
          <p:grpSpPr>
            <a:xfrm>
              <a:off x="4963156" y="169490"/>
              <a:ext cx="2418706" cy="787922"/>
              <a:chOff x="4879901" y="308831"/>
              <a:chExt cx="2418706" cy="787922"/>
            </a:xfrm>
          </p:grpSpPr>
          <p:sp>
            <p:nvSpPr>
              <p:cNvPr id="7" name="Plaque 6">
                <a:hlinkClick r:id="rId33"/>
                <a:extLst>
                  <a:ext uri="{FF2B5EF4-FFF2-40B4-BE49-F238E27FC236}">
                    <a16:creationId xmlns:a16="http://schemas.microsoft.com/office/drawing/2014/main" id="{53188ECB-3404-44CF-0EE7-1A9AAA88CE0E}"/>
                  </a:ext>
                </a:extLst>
              </p:cNvPr>
              <p:cNvSpPr/>
              <p:nvPr/>
            </p:nvSpPr>
            <p:spPr>
              <a:xfrm>
                <a:off x="4879901" y="308831"/>
                <a:ext cx="2418706" cy="787922"/>
              </a:xfrm>
              <a:prstGeom prst="plaque">
                <a:avLst>
                  <a:gd name="adj" fmla="val 9243"/>
                </a:avLst>
              </a:prstGeom>
              <a:solidFill>
                <a:schemeClr val="bg1"/>
              </a:solidFill>
              <a:ln w="3175">
                <a:solidFill>
                  <a:schemeClr val="bg1"/>
                </a:solidFill>
              </a:ln>
              <a:effectLst>
                <a:glow rad="228600">
                  <a:schemeClr val="accent5">
                    <a:satMod val="175000"/>
                    <a:alpha val="8000"/>
                  </a:schemeClr>
                </a:glo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357"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4" name="Picture 153646803">
                <a:extLst>
                  <a:ext uri="{FF2B5EF4-FFF2-40B4-BE49-F238E27FC236}">
                    <a16:creationId xmlns:a16="http://schemas.microsoft.com/office/drawing/2014/main" id="{48F43B39-EAFB-F42F-E646-494F0D7BDBDF}"/>
                  </a:ext>
                </a:extLst>
              </p:cNvPr>
              <p:cNvPicPr>
                <a:picLocks noChangeAspect="1" noChangeArrowheads="1"/>
              </p:cNvPicPr>
              <p:nvPr/>
            </p:nvPicPr>
            <p:blipFill>
              <a:blip r:embed="rId34">
                <a:extLst>
                  <a:ext uri="{28A0092B-C50C-407E-A947-70E740481C1C}">
                    <a14:useLocalDpi xmlns:a14="http://schemas.microsoft.com/office/drawing/2010/main" val="0"/>
                  </a:ext>
                </a:extLst>
              </a:blip>
              <a:srcRect/>
              <a:stretch>
                <a:fillRect/>
              </a:stretch>
            </p:blipFill>
            <p:spPr bwMode="auto">
              <a:xfrm>
                <a:off x="5189011" y="386682"/>
                <a:ext cx="1814672" cy="497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19" name="TextBox 118">
              <a:extLst>
                <a:ext uri="{FF2B5EF4-FFF2-40B4-BE49-F238E27FC236}">
                  <a16:creationId xmlns:a16="http://schemas.microsoft.com/office/drawing/2014/main" id="{F8FF6BB6-0ED6-B1DF-B9D3-C55DDC6E1225}"/>
                </a:ext>
              </a:extLst>
            </p:cNvPr>
            <p:cNvSpPr txBox="1"/>
            <p:nvPr/>
          </p:nvSpPr>
          <p:spPr>
            <a:xfrm>
              <a:off x="5241007" y="721731"/>
              <a:ext cx="1982112" cy="246221"/>
            </a:xfrm>
            <a:prstGeom prst="rect">
              <a:avLst/>
            </a:prstGeom>
            <a:noFill/>
          </p:spPr>
          <p:txBody>
            <a:bodyPr wrap="square">
              <a:spAutoFit/>
            </a:bodyPr>
            <a:lstStyle/>
            <a:p>
              <a:pPr marL="0" marR="0" lvl="0" indent="0" algn="ctr" defTabSz="914357" rtl="0" eaLnBrk="1" fontAlgn="auto" latinLnBrk="0" hangingPunct="1">
                <a:lnSpc>
                  <a:spcPct val="100000"/>
                </a:lnSpc>
                <a:spcBef>
                  <a:spcPts val="0"/>
                </a:spcBef>
                <a:spcAft>
                  <a:spcPts val="0"/>
                </a:spcAft>
                <a:buClrTx/>
                <a:buSzTx/>
                <a:buFontTx/>
                <a:buNone/>
                <a:tabLst/>
                <a:defRPr/>
              </a:pPr>
              <a:r>
                <a:rPr kumimoji="0" lang="en-GB" sz="1000" b="0" i="0" u="none" strike="noStrike" kern="1200" cap="none" spc="0" normalizeH="0" baseline="0" noProof="0" dirty="0">
                  <a:ln>
                    <a:noFill/>
                  </a:ln>
                  <a:solidFill>
                    <a:prstClr val="white">
                      <a:lumMod val="50000"/>
                    </a:prstClr>
                  </a:solidFill>
                  <a:effectLst/>
                  <a:uLnTx/>
                  <a:uFillTx/>
                  <a:latin typeface="Didact Gothic" panose="00000500000000000000" pitchFamily="2" charset="0"/>
                  <a:ea typeface="+mn-ea"/>
                  <a:cs typeface="+mn-cs"/>
                </a:rPr>
                <a:t>Convexity Technologies Limited </a:t>
              </a:r>
            </a:p>
          </p:txBody>
        </p:sp>
      </p:grpSp>
      <p:sp>
        <p:nvSpPr>
          <p:cNvPr id="2" name="TextBox 1">
            <a:extLst>
              <a:ext uri="{FF2B5EF4-FFF2-40B4-BE49-F238E27FC236}">
                <a16:creationId xmlns:a16="http://schemas.microsoft.com/office/drawing/2014/main" id="{4B54AD9F-1626-4C94-1D3A-920900778740}"/>
              </a:ext>
            </a:extLst>
          </p:cNvPr>
          <p:cNvSpPr txBox="1"/>
          <p:nvPr/>
        </p:nvSpPr>
        <p:spPr>
          <a:xfrm>
            <a:off x="3692092" y="3347283"/>
            <a:ext cx="1828662" cy="256545"/>
          </a:xfrm>
          <a:prstGeom prst="rect">
            <a:avLst/>
          </a:prstGeom>
          <a:solidFill>
            <a:schemeClr val="bg1">
              <a:lumMod val="95000"/>
            </a:schemeClr>
          </a:solidFill>
        </p:spPr>
        <p:txBody>
          <a:bodyPr wrap="square">
            <a:spAutoFit/>
          </a:bodyPr>
          <a:lstStyle/>
          <a:p>
            <a:pPr marL="0" marR="0" lvl="0" indent="0" algn="ctr" defTabSz="914357" rtl="0" eaLnBrk="1" fontAlgn="auto" latinLnBrk="0" hangingPunct="1">
              <a:lnSpc>
                <a:spcPts val="1400"/>
              </a:lnSpc>
              <a:spcBef>
                <a:spcPts val="0"/>
              </a:spcBef>
              <a:spcAft>
                <a:spcPts val="0"/>
              </a:spcAft>
              <a:buClrTx/>
              <a:buSzTx/>
              <a:buFontTx/>
              <a:buNone/>
              <a:tabLst/>
              <a:defRPr/>
            </a:pPr>
            <a:r>
              <a:rPr kumimoji="0" lang="en-GB" sz="950" b="0" i="0" u="none" strike="noStrike" kern="1200" cap="none" spc="0" normalizeH="0" baseline="0" noProof="0" dirty="0">
                <a:ln>
                  <a:noFill/>
                </a:ln>
                <a:solidFill>
                  <a:prstClr val="black">
                    <a:lumMod val="85000"/>
                    <a:lumOff val="15000"/>
                  </a:prstClr>
                </a:solidFill>
                <a:effectLst/>
                <a:uLnTx/>
                <a:uFillTx/>
                <a:latin typeface="Didact Gothic" panose="00000500000000000000" pitchFamily="2" charset="0"/>
                <a:ea typeface="+mn-ea"/>
                <a:cs typeface="+mn-cs"/>
              </a:rPr>
              <a:t>Engineering and G2M Services </a:t>
            </a:r>
          </a:p>
        </p:txBody>
      </p:sp>
      <p:sp>
        <p:nvSpPr>
          <p:cNvPr id="8" name="TextBox 7">
            <a:extLst>
              <a:ext uri="{FF2B5EF4-FFF2-40B4-BE49-F238E27FC236}">
                <a16:creationId xmlns:a16="http://schemas.microsoft.com/office/drawing/2014/main" id="{C094EFDB-994F-39AF-963A-1BBB47181BCE}"/>
              </a:ext>
            </a:extLst>
          </p:cNvPr>
          <p:cNvSpPr txBox="1"/>
          <p:nvPr/>
        </p:nvSpPr>
        <p:spPr>
          <a:xfrm>
            <a:off x="773415" y="3347283"/>
            <a:ext cx="1828662" cy="258084"/>
          </a:xfrm>
          <a:prstGeom prst="rect">
            <a:avLst/>
          </a:prstGeom>
          <a:solidFill>
            <a:schemeClr val="bg1">
              <a:lumMod val="95000"/>
            </a:schemeClr>
          </a:solidFill>
        </p:spPr>
        <p:txBody>
          <a:bodyPr wrap="square">
            <a:spAutoFit/>
          </a:bodyPr>
          <a:lstStyle/>
          <a:p>
            <a:pPr marL="0" marR="0" lvl="0" indent="0" algn="ctr" defTabSz="914357" rtl="0" eaLnBrk="1" fontAlgn="auto" latinLnBrk="0" hangingPunct="1">
              <a:lnSpc>
                <a:spcPts val="1400"/>
              </a:lnSpc>
              <a:spcBef>
                <a:spcPts val="0"/>
              </a:spcBef>
              <a:spcAft>
                <a:spcPts val="0"/>
              </a:spcAft>
              <a:buClrTx/>
              <a:buSzTx/>
              <a:buFontTx/>
              <a:buNone/>
              <a:tabLst/>
              <a:defRPr/>
            </a:pPr>
            <a:r>
              <a:rPr kumimoji="0" lang="en-GB" sz="950" b="0" i="0" u="none" strike="noStrike" kern="1200" cap="none" spc="0" normalizeH="0" baseline="0" noProof="0" dirty="0">
                <a:ln>
                  <a:noFill/>
                </a:ln>
                <a:solidFill>
                  <a:prstClr val="black">
                    <a:lumMod val="85000"/>
                    <a:lumOff val="15000"/>
                  </a:prstClr>
                </a:solidFill>
                <a:effectLst/>
                <a:uLnTx/>
                <a:uFillTx/>
                <a:latin typeface="Didact Gothic" panose="00000500000000000000" pitchFamily="2" charset="0"/>
                <a:ea typeface="+mn-ea"/>
                <a:cs typeface="+mn-cs"/>
              </a:rPr>
              <a:t>in-house solutions </a:t>
            </a:r>
          </a:p>
        </p:txBody>
      </p:sp>
      <p:sp>
        <p:nvSpPr>
          <p:cNvPr id="10" name="TextBox 9">
            <a:extLst>
              <a:ext uri="{FF2B5EF4-FFF2-40B4-BE49-F238E27FC236}">
                <a16:creationId xmlns:a16="http://schemas.microsoft.com/office/drawing/2014/main" id="{0E5EAA34-1ED8-701D-FC07-D88BFF4333A6}"/>
              </a:ext>
            </a:extLst>
          </p:cNvPr>
          <p:cNvSpPr txBox="1"/>
          <p:nvPr/>
        </p:nvSpPr>
        <p:spPr>
          <a:xfrm>
            <a:off x="6474780" y="3347283"/>
            <a:ext cx="2100640" cy="256545"/>
          </a:xfrm>
          <a:prstGeom prst="rect">
            <a:avLst/>
          </a:prstGeom>
          <a:solidFill>
            <a:schemeClr val="bg1">
              <a:lumMod val="95000"/>
            </a:schemeClr>
          </a:solidFill>
        </p:spPr>
        <p:txBody>
          <a:bodyPr wrap="square">
            <a:spAutoFit/>
          </a:bodyPr>
          <a:lstStyle/>
          <a:p>
            <a:pPr marL="0" marR="0" lvl="0" indent="0" algn="ctr" defTabSz="914357" rtl="0" eaLnBrk="1" fontAlgn="auto" latinLnBrk="0" hangingPunct="1">
              <a:lnSpc>
                <a:spcPts val="1400"/>
              </a:lnSpc>
              <a:spcBef>
                <a:spcPts val="0"/>
              </a:spcBef>
              <a:spcAft>
                <a:spcPts val="0"/>
              </a:spcAft>
              <a:buClrTx/>
              <a:buSzTx/>
              <a:buFontTx/>
              <a:buNone/>
              <a:tabLst/>
              <a:defRPr/>
            </a:pPr>
            <a:r>
              <a:rPr kumimoji="0" lang="en-GB" sz="950" b="0" i="0" u="none" strike="noStrike" kern="1200" cap="none" spc="0" normalizeH="0" baseline="0" noProof="0" dirty="0">
                <a:ln>
                  <a:noFill/>
                </a:ln>
                <a:solidFill>
                  <a:prstClr val="black">
                    <a:lumMod val="85000"/>
                    <a:lumOff val="15000"/>
                  </a:prstClr>
                </a:solidFill>
                <a:effectLst/>
                <a:uLnTx/>
                <a:uFillTx/>
                <a:latin typeface="Didact Gothic" panose="00000500000000000000" pitchFamily="2" charset="0"/>
                <a:ea typeface="+mn-ea"/>
                <a:cs typeface="+mn-cs"/>
              </a:rPr>
              <a:t>Companies Convexity has invested in</a:t>
            </a:r>
          </a:p>
        </p:txBody>
      </p:sp>
      <p:sp>
        <p:nvSpPr>
          <p:cNvPr id="11" name="TextBox 10">
            <a:extLst>
              <a:ext uri="{FF2B5EF4-FFF2-40B4-BE49-F238E27FC236}">
                <a16:creationId xmlns:a16="http://schemas.microsoft.com/office/drawing/2014/main" id="{626DB62E-C66E-7540-620A-4D89B79379D1}"/>
              </a:ext>
            </a:extLst>
          </p:cNvPr>
          <p:cNvSpPr txBox="1"/>
          <p:nvPr/>
        </p:nvSpPr>
        <p:spPr>
          <a:xfrm>
            <a:off x="9570860" y="3347283"/>
            <a:ext cx="2078670" cy="258084"/>
          </a:xfrm>
          <a:prstGeom prst="rect">
            <a:avLst/>
          </a:prstGeom>
          <a:solidFill>
            <a:schemeClr val="bg1">
              <a:lumMod val="95000"/>
            </a:schemeClr>
          </a:solidFill>
        </p:spPr>
        <p:txBody>
          <a:bodyPr wrap="square">
            <a:spAutoFit/>
          </a:bodyPr>
          <a:lstStyle/>
          <a:p>
            <a:pPr marL="0" marR="0" lvl="0" indent="0" algn="ctr" defTabSz="914357" rtl="0" eaLnBrk="1" fontAlgn="auto" latinLnBrk="0" hangingPunct="1">
              <a:lnSpc>
                <a:spcPts val="1400"/>
              </a:lnSpc>
              <a:spcBef>
                <a:spcPts val="0"/>
              </a:spcBef>
              <a:spcAft>
                <a:spcPts val="0"/>
              </a:spcAft>
              <a:buClrTx/>
              <a:buSzTx/>
              <a:buFontTx/>
              <a:buNone/>
              <a:tabLst/>
              <a:defRPr/>
            </a:pPr>
            <a:r>
              <a:rPr kumimoji="0" lang="en-GB" sz="950" b="0" i="0" u="none" strike="noStrike" kern="1200" cap="none" spc="0" normalizeH="0" baseline="0" noProof="0" dirty="0">
                <a:ln>
                  <a:noFill/>
                </a:ln>
                <a:solidFill>
                  <a:prstClr val="black">
                    <a:lumMod val="85000"/>
                    <a:lumOff val="15000"/>
                  </a:prstClr>
                </a:solidFill>
                <a:effectLst/>
                <a:uLnTx/>
                <a:uFillTx/>
                <a:latin typeface="Didact Gothic" panose="00000500000000000000" pitchFamily="2" charset="0"/>
                <a:ea typeface="+mn-ea"/>
                <a:cs typeface="+mn-cs"/>
              </a:rPr>
              <a:t>Collaborators </a:t>
            </a:r>
          </a:p>
        </p:txBody>
      </p:sp>
      <p:pic>
        <p:nvPicPr>
          <p:cNvPr id="1026" name="Picture 2" descr="HOME – ANAN | ASSOCIATION OF NATIONAL ACCOUNTANTS OF NIGERIA">
            <a:hlinkClick r:id="rId47"/>
            <a:extLst>
              <a:ext uri="{FF2B5EF4-FFF2-40B4-BE49-F238E27FC236}">
                <a16:creationId xmlns:a16="http://schemas.microsoft.com/office/drawing/2014/main" id="{54BF7A34-1885-69D8-4131-791E063443C2}"/>
              </a:ext>
            </a:extLst>
          </p:cNvPr>
          <p:cNvPicPr>
            <a:picLocks noChangeAspect="1" noChangeArrowheads="1"/>
          </p:cNvPicPr>
          <p:nvPr/>
        </p:nvPicPr>
        <p:blipFill rotWithShape="1">
          <a:blip r:embed="rId48">
            <a:extLst>
              <a:ext uri="{28A0092B-C50C-407E-A947-70E740481C1C}">
                <a14:useLocalDpi xmlns:a14="http://schemas.microsoft.com/office/drawing/2010/main" val="0"/>
              </a:ext>
            </a:extLst>
          </a:blip>
          <a:srcRect l="21484" t="11865" r="21484" b="11865"/>
          <a:stretch/>
        </p:blipFill>
        <p:spPr bwMode="auto">
          <a:xfrm>
            <a:off x="3951405" y="3971320"/>
            <a:ext cx="372687" cy="373809"/>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Patchwork Kingdoms | Raise funds to bring connectivity to schools across  the globe | Giga x Snowcrash">
            <a:hlinkClick r:id="rId49"/>
            <a:extLst>
              <a:ext uri="{FF2B5EF4-FFF2-40B4-BE49-F238E27FC236}">
                <a16:creationId xmlns:a16="http://schemas.microsoft.com/office/drawing/2014/main" id="{39A0FB1C-6457-F220-DD5A-D16FDC2C9796}"/>
              </a:ext>
            </a:extLst>
          </p:cNvPr>
          <p:cNvPicPr>
            <a:picLocks noChangeAspect="1" noChangeArrowheads="1"/>
          </p:cNvPicPr>
          <p:nvPr/>
        </p:nvPicPr>
        <p:blipFill rotWithShape="1">
          <a:blip r:embed="rId50">
            <a:extLst>
              <a:ext uri="{28A0092B-C50C-407E-A947-70E740481C1C}">
                <a14:useLocalDpi xmlns:a14="http://schemas.microsoft.com/office/drawing/2010/main" val="0"/>
              </a:ext>
            </a:extLst>
          </a:blip>
          <a:srcRect l="17" t="125" r="17" b="125"/>
          <a:stretch/>
        </p:blipFill>
        <p:spPr bwMode="auto">
          <a:xfrm>
            <a:off x="4498114" y="4034214"/>
            <a:ext cx="594033" cy="299880"/>
          </a:xfrm>
          <a:prstGeom prst="rect">
            <a:avLst/>
          </a:prstGeom>
          <a:noFill/>
          <a:extLst>
            <a:ext uri="{909E8E84-426E-40DD-AFC4-6F175D3DCCD1}">
              <a14:hiddenFill xmlns:a14="http://schemas.microsoft.com/office/drawing/2010/main">
                <a:solidFill>
                  <a:srgbClr val="FFFFFF"/>
                </a:solidFill>
              </a14:hiddenFill>
            </a:ext>
          </a:extLst>
        </p:spPr>
      </p:pic>
      <p:sp>
        <p:nvSpPr>
          <p:cNvPr id="23" name="AutoShape 6" descr="Impact Plus">
            <a:extLst>
              <a:ext uri="{FF2B5EF4-FFF2-40B4-BE49-F238E27FC236}">
                <a16:creationId xmlns:a16="http://schemas.microsoft.com/office/drawing/2014/main" id="{80B17E62-4574-E51F-CB1A-B39974D37941}"/>
              </a:ext>
            </a:extLst>
          </p:cNvPr>
          <p:cNvSpPr>
            <a:spLocks noChangeAspect="1" noChangeArrowheads="1"/>
          </p:cNvSpPr>
          <p:nvPr/>
        </p:nvSpPr>
        <p:spPr bwMode="auto">
          <a:xfrm>
            <a:off x="5910099" y="3414553"/>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357"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pic>
        <p:nvPicPr>
          <p:cNvPr id="25" name="Graphic 24">
            <a:hlinkClick r:id="rId51"/>
            <a:extLst>
              <a:ext uri="{FF2B5EF4-FFF2-40B4-BE49-F238E27FC236}">
                <a16:creationId xmlns:a16="http://schemas.microsoft.com/office/drawing/2014/main" id="{D16133AF-4F0C-B06E-2A4A-A5C326FE1010}"/>
              </a:ext>
            </a:extLst>
          </p:cNvPr>
          <p:cNvPicPr>
            <a:picLocks noChangeAspect="1"/>
          </p:cNvPicPr>
          <p:nvPr/>
        </p:nvPicPr>
        <p:blipFill>
          <a:blip r:embed="rId52">
            <a:extLst>
              <a:ext uri="{28A0092B-C50C-407E-A947-70E740481C1C}">
                <a14:useLocalDpi xmlns:a14="http://schemas.microsoft.com/office/drawing/2010/main" val="0"/>
              </a:ext>
              <a:ext uri="{96DAC541-7B7A-43D3-8B79-37D633B846F1}">
                <asvg:svgBlip xmlns:asvg="http://schemas.microsoft.com/office/drawing/2016/SVG/main" r:embed="rId53"/>
              </a:ext>
            </a:extLst>
          </a:blip>
          <a:stretch>
            <a:fillRect/>
          </a:stretch>
        </p:blipFill>
        <p:spPr>
          <a:xfrm>
            <a:off x="9529756" y="4740500"/>
            <a:ext cx="632592" cy="143086"/>
          </a:xfrm>
          <a:prstGeom prst="rect">
            <a:avLst/>
          </a:prstGeom>
        </p:spPr>
      </p:pic>
      <p:pic>
        <p:nvPicPr>
          <p:cNvPr id="1034" name="Picture 10" descr="In Africa, For Africa | Milsat">
            <a:hlinkClick r:id="rId54"/>
            <a:extLst>
              <a:ext uri="{FF2B5EF4-FFF2-40B4-BE49-F238E27FC236}">
                <a16:creationId xmlns:a16="http://schemas.microsoft.com/office/drawing/2014/main" id="{D51E2BD1-13BD-B33B-26A0-898B7341142A}"/>
              </a:ext>
            </a:extLst>
          </p:cNvPr>
          <p:cNvPicPr>
            <a:picLocks noChangeAspect="1" noChangeArrowheads="1"/>
          </p:cNvPicPr>
          <p:nvPr/>
        </p:nvPicPr>
        <p:blipFill>
          <a:blip r:embed="rId55">
            <a:extLst>
              <a:ext uri="{28A0092B-C50C-407E-A947-70E740481C1C}">
                <a14:useLocalDpi xmlns:a14="http://schemas.microsoft.com/office/drawing/2010/main" val="0"/>
              </a:ext>
            </a:extLst>
          </a:blip>
          <a:srcRect/>
          <a:stretch>
            <a:fillRect/>
          </a:stretch>
        </p:blipFill>
        <p:spPr bwMode="auto">
          <a:xfrm>
            <a:off x="11177571" y="3990493"/>
            <a:ext cx="477563" cy="185720"/>
          </a:xfrm>
          <a:prstGeom prst="rect">
            <a:avLst/>
          </a:prstGeom>
          <a:noFill/>
          <a:extLst>
            <a:ext uri="{909E8E84-426E-40DD-AFC4-6F175D3DCCD1}">
              <a14:hiddenFill xmlns:a14="http://schemas.microsoft.com/office/drawing/2010/main">
                <a:solidFill>
                  <a:srgbClr val="FFFFFF"/>
                </a:solidFill>
              </a14:hiddenFill>
            </a:ext>
          </a:extLst>
        </p:spPr>
      </p:pic>
      <p:pic>
        <p:nvPicPr>
          <p:cNvPr id="27" name="Graphic 26">
            <a:hlinkClick r:id="rId56"/>
            <a:extLst>
              <a:ext uri="{FF2B5EF4-FFF2-40B4-BE49-F238E27FC236}">
                <a16:creationId xmlns:a16="http://schemas.microsoft.com/office/drawing/2014/main" id="{68685A48-9EA8-F516-74E1-3CCCC1AD1082}"/>
              </a:ext>
            </a:extLst>
          </p:cNvPr>
          <p:cNvPicPr>
            <a:picLocks noChangeAspect="1"/>
          </p:cNvPicPr>
          <p:nvPr/>
        </p:nvPicPr>
        <p:blipFill>
          <a:blip r:embed="rId57">
            <a:extLst>
              <a:ext uri="{28A0092B-C50C-407E-A947-70E740481C1C}">
                <a14:useLocalDpi xmlns:a14="http://schemas.microsoft.com/office/drawing/2010/main" val="0"/>
              </a:ext>
              <a:ext uri="{96DAC541-7B7A-43D3-8B79-37D633B846F1}">
                <asvg:svgBlip xmlns:asvg="http://schemas.microsoft.com/office/drawing/2016/SVG/main" r:embed="rId58"/>
              </a:ext>
            </a:extLst>
          </a:blip>
          <a:stretch>
            <a:fillRect/>
          </a:stretch>
        </p:blipFill>
        <p:spPr>
          <a:xfrm>
            <a:off x="6371049" y="5618541"/>
            <a:ext cx="1051968" cy="296109"/>
          </a:xfrm>
          <a:prstGeom prst="rect">
            <a:avLst/>
          </a:prstGeom>
        </p:spPr>
      </p:pic>
      <p:pic>
        <p:nvPicPr>
          <p:cNvPr id="46" name="Picture 45">
            <a:extLst>
              <a:ext uri="{FF2B5EF4-FFF2-40B4-BE49-F238E27FC236}">
                <a16:creationId xmlns:a16="http://schemas.microsoft.com/office/drawing/2014/main" id="{98091563-2828-D1B6-9C51-802242B888D9}"/>
              </a:ext>
            </a:extLst>
          </p:cNvPr>
          <p:cNvPicPr>
            <a:picLocks noChangeAspect="1"/>
          </p:cNvPicPr>
          <p:nvPr/>
        </p:nvPicPr>
        <p:blipFill>
          <a:blip r:embed="rId59"/>
          <a:stretch>
            <a:fillRect/>
          </a:stretch>
        </p:blipFill>
        <p:spPr>
          <a:xfrm>
            <a:off x="4728360" y="6112164"/>
            <a:ext cx="1115833" cy="424331"/>
          </a:xfrm>
          <a:prstGeom prst="rect">
            <a:avLst/>
          </a:prstGeom>
        </p:spPr>
      </p:pic>
      <p:pic>
        <p:nvPicPr>
          <p:cNvPr id="79" name="Picture 24" descr="Here is all you need to know about Worldcoin; the proof of personhood  project">
            <a:hlinkClick r:id="rId60"/>
            <a:extLst>
              <a:ext uri="{FF2B5EF4-FFF2-40B4-BE49-F238E27FC236}">
                <a16:creationId xmlns:a16="http://schemas.microsoft.com/office/drawing/2014/main" id="{CB6239A4-F3EC-23DD-A1C9-32315C4C8C8F}"/>
              </a:ext>
            </a:extLst>
          </p:cNvPr>
          <p:cNvPicPr>
            <a:picLocks noChangeAspect="1" noChangeArrowheads="1"/>
          </p:cNvPicPr>
          <p:nvPr/>
        </p:nvPicPr>
        <p:blipFill rotWithShape="1">
          <a:blip r:embed="rId61">
            <a:extLst>
              <a:ext uri="{28A0092B-C50C-407E-A947-70E740481C1C}">
                <a14:useLocalDpi xmlns:a14="http://schemas.microsoft.com/office/drawing/2010/main" val="0"/>
              </a:ext>
            </a:extLst>
          </a:blip>
          <a:srcRect l="7" t="525" r="7" b="525"/>
          <a:stretch/>
        </p:blipFill>
        <p:spPr bwMode="auto">
          <a:xfrm>
            <a:off x="3405961" y="6174653"/>
            <a:ext cx="1290726" cy="249597"/>
          </a:xfrm>
          <a:prstGeom prst="rect">
            <a:avLst/>
          </a:prstGeom>
          <a:noFill/>
          <a:extLst>
            <a:ext uri="{909E8E84-426E-40DD-AFC4-6F175D3DCCD1}">
              <a14:hiddenFill xmlns:a14="http://schemas.microsoft.com/office/drawing/2010/main">
                <a:solidFill>
                  <a:srgbClr val="FFFFFF"/>
                </a:solidFill>
              </a14:hiddenFill>
            </a:ext>
          </a:extLst>
        </p:spPr>
      </p:pic>
      <p:pic>
        <p:nvPicPr>
          <p:cNvPr id="1036" name="Picture 12" descr="Free Polygon Logo Colored Logo Icon - Download in Flat Style">
            <a:hlinkClick r:id="rId62"/>
            <a:extLst>
              <a:ext uri="{FF2B5EF4-FFF2-40B4-BE49-F238E27FC236}">
                <a16:creationId xmlns:a16="http://schemas.microsoft.com/office/drawing/2014/main" id="{0F06107A-245C-4BD6-A82E-C6006497BD27}"/>
              </a:ext>
            </a:extLst>
          </p:cNvPr>
          <p:cNvPicPr>
            <a:picLocks noChangeAspect="1" noChangeArrowheads="1"/>
          </p:cNvPicPr>
          <p:nvPr/>
        </p:nvPicPr>
        <p:blipFill rotWithShape="1">
          <a:blip r:embed="rId63">
            <a:extLst>
              <a:ext uri="{28A0092B-C50C-407E-A947-70E740481C1C}">
                <a14:useLocalDpi xmlns:a14="http://schemas.microsoft.com/office/drawing/2010/main" val="0"/>
              </a:ext>
            </a:extLst>
          </a:blip>
          <a:srcRect t="35414" b="35414"/>
          <a:stretch/>
        </p:blipFill>
        <p:spPr bwMode="auto">
          <a:xfrm>
            <a:off x="10393687" y="3990688"/>
            <a:ext cx="628977" cy="183488"/>
          </a:xfrm>
          <a:prstGeom prst="rect">
            <a:avLst/>
          </a:prstGeom>
          <a:noFill/>
          <a:extLst>
            <a:ext uri="{909E8E84-426E-40DD-AFC4-6F175D3DCCD1}">
              <a14:hiddenFill xmlns:a14="http://schemas.microsoft.com/office/drawing/2010/main">
                <a:solidFill>
                  <a:srgbClr val="FFFFFF"/>
                </a:solidFill>
              </a14:hiddenFill>
            </a:ext>
          </a:extLst>
        </p:spPr>
      </p:pic>
      <p:cxnSp>
        <p:nvCxnSpPr>
          <p:cNvPr id="82" name="Straight Connector 81">
            <a:extLst>
              <a:ext uri="{FF2B5EF4-FFF2-40B4-BE49-F238E27FC236}">
                <a16:creationId xmlns:a16="http://schemas.microsoft.com/office/drawing/2014/main" id="{6E45CF07-8217-B3FB-4C1F-D47CA0C382A7}"/>
              </a:ext>
            </a:extLst>
          </p:cNvPr>
          <p:cNvCxnSpPr>
            <a:cxnSpLocks/>
          </p:cNvCxnSpPr>
          <p:nvPr/>
        </p:nvCxnSpPr>
        <p:spPr>
          <a:xfrm>
            <a:off x="10235663" y="931872"/>
            <a:ext cx="0" cy="390098"/>
          </a:xfrm>
          <a:prstGeom prst="line">
            <a:avLst/>
          </a:prstGeom>
          <a:ln w="9525">
            <a:solidFill>
              <a:srgbClr val="16D3FF"/>
            </a:solidFill>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nvGrpSpPr>
          <p:cNvPr id="90" name="Group 89">
            <a:extLst>
              <a:ext uri="{FF2B5EF4-FFF2-40B4-BE49-F238E27FC236}">
                <a16:creationId xmlns:a16="http://schemas.microsoft.com/office/drawing/2014/main" id="{81C88398-3606-00AF-BA5C-F6B9C09BB566}"/>
              </a:ext>
            </a:extLst>
          </p:cNvPr>
          <p:cNvGrpSpPr/>
          <p:nvPr/>
        </p:nvGrpSpPr>
        <p:grpSpPr>
          <a:xfrm>
            <a:off x="9512615" y="1344485"/>
            <a:ext cx="1395712" cy="454670"/>
            <a:chOff x="9546116" y="1206532"/>
            <a:chExt cx="1395712" cy="454670"/>
          </a:xfrm>
        </p:grpSpPr>
        <p:sp>
          <p:nvSpPr>
            <p:cNvPr id="84" name="Plaque 83">
              <a:hlinkClick r:id="rId64"/>
              <a:extLst>
                <a:ext uri="{FF2B5EF4-FFF2-40B4-BE49-F238E27FC236}">
                  <a16:creationId xmlns:a16="http://schemas.microsoft.com/office/drawing/2014/main" id="{C7E5B57E-388B-4898-0F38-5DB676AE5AF2}"/>
                </a:ext>
              </a:extLst>
            </p:cNvPr>
            <p:cNvSpPr/>
            <p:nvPr/>
          </p:nvSpPr>
          <p:spPr>
            <a:xfrm>
              <a:off x="9546116" y="1206532"/>
              <a:ext cx="1395712" cy="454670"/>
            </a:xfrm>
            <a:prstGeom prst="plaque">
              <a:avLst>
                <a:gd name="adj" fmla="val 0"/>
              </a:avLst>
            </a:prstGeom>
            <a:solidFill>
              <a:srgbClr val="221B62"/>
            </a:solidFill>
            <a:ln>
              <a:solidFill>
                <a:srgbClr val="16D3FF"/>
              </a:solidFill>
            </a:ln>
            <a:effectLst>
              <a:outerShdw blurRad="57785" dist="33020" dir="3180000" algn="ctr">
                <a:srgbClr val="000000">
                  <a:alpha val="30000"/>
                </a:srgb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357"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pic>
          <p:nvPicPr>
            <p:cNvPr id="86" name="Picture 85">
              <a:extLst>
                <a:ext uri="{FF2B5EF4-FFF2-40B4-BE49-F238E27FC236}">
                  <a16:creationId xmlns:a16="http://schemas.microsoft.com/office/drawing/2014/main" id="{D59E2427-FF6D-7B56-BABD-731369693F76}"/>
                </a:ext>
              </a:extLst>
            </p:cNvPr>
            <p:cNvPicPr>
              <a:picLocks noChangeAspect="1"/>
            </p:cNvPicPr>
            <p:nvPr/>
          </p:nvPicPr>
          <p:blipFill>
            <a:blip r:embed="rId65"/>
            <a:stretch>
              <a:fillRect/>
            </a:stretch>
          </p:blipFill>
          <p:spPr>
            <a:xfrm>
              <a:off x="9747790" y="1264079"/>
              <a:ext cx="888298" cy="359357"/>
            </a:xfrm>
            <a:prstGeom prst="rect">
              <a:avLst/>
            </a:prstGeom>
          </p:spPr>
        </p:pic>
      </p:grpSp>
      <p:pic>
        <p:nvPicPr>
          <p:cNvPr id="1040" name="Picture 16" descr="Adaverse | ICO Analytics">
            <a:hlinkClick r:id="rId66"/>
            <a:extLst>
              <a:ext uri="{FF2B5EF4-FFF2-40B4-BE49-F238E27FC236}">
                <a16:creationId xmlns:a16="http://schemas.microsoft.com/office/drawing/2014/main" id="{DD1A6852-BD0D-A524-086F-9F57C8D10175}"/>
              </a:ext>
            </a:extLst>
          </p:cNvPr>
          <p:cNvPicPr>
            <a:picLocks noChangeAspect="1" noChangeArrowheads="1"/>
          </p:cNvPicPr>
          <p:nvPr/>
        </p:nvPicPr>
        <p:blipFill>
          <a:blip r:embed="rId67">
            <a:extLst>
              <a:ext uri="{28A0092B-C50C-407E-A947-70E740481C1C}">
                <a14:useLocalDpi xmlns:a14="http://schemas.microsoft.com/office/drawing/2010/main" val="0"/>
              </a:ext>
            </a:extLst>
          </a:blip>
          <a:srcRect/>
          <a:stretch>
            <a:fillRect/>
          </a:stretch>
        </p:blipFill>
        <p:spPr bwMode="auto">
          <a:xfrm>
            <a:off x="11105190" y="4320244"/>
            <a:ext cx="659079" cy="160316"/>
          </a:xfrm>
          <a:prstGeom prst="rect">
            <a:avLst/>
          </a:prstGeom>
          <a:noFill/>
          <a:extLst>
            <a:ext uri="{909E8E84-426E-40DD-AFC4-6F175D3DCCD1}">
              <a14:hiddenFill xmlns:a14="http://schemas.microsoft.com/office/drawing/2010/main">
                <a:solidFill>
                  <a:srgbClr val="FFFFFF"/>
                </a:solidFill>
              </a14:hiddenFill>
            </a:ext>
          </a:extLst>
        </p:spPr>
      </p:pic>
      <p:sp>
        <p:nvSpPr>
          <p:cNvPr id="96" name="Rectangle 95">
            <a:extLst>
              <a:ext uri="{FF2B5EF4-FFF2-40B4-BE49-F238E27FC236}">
                <a16:creationId xmlns:a16="http://schemas.microsoft.com/office/drawing/2014/main" id="{08AC05DC-9625-5B7D-5184-EE2A7E977077}"/>
              </a:ext>
            </a:extLst>
          </p:cNvPr>
          <p:cNvSpPr/>
          <p:nvPr/>
        </p:nvSpPr>
        <p:spPr>
          <a:xfrm>
            <a:off x="0" y="-2"/>
            <a:ext cx="12192000" cy="6858002"/>
          </a:xfrm>
          <a:prstGeom prst="rect">
            <a:avLst/>
          </a:prstGeom>
          <a:noFill/>
          <a:ln>
            <a:solidFill>
              <a:srgbClr val="16D3FF"/>
            </a:solidFill>
            <a:prstDash val="sysDo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357"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3" name="Picture 2" descr="Nigerian Red Cross Society - Wikipedia">
            <a:hlinkClick r:id="rId68"/>
            <a:extLst>
              <a:ext uri="{FF2B5EF4-FFF2-40B4-BE49-F238E27FC236}">
                <a16:creationId xmlns:a16="http://schemas.microsoft.com/office/drawing/2014/main" id="{05C4578D-6D9F-2FBF-3FA4-2F0065EE0AE2}"/>
              </a:ext>
            </a:extLst>
          </p:cNvPr>
          <p:cNvPicPr>
            <a:picLocks noChangeAspect="1" noChangeArrowheads="1"/>
          </p:cNvPicPr>
          <p:nvPr/>
        </p:nvPicPr>
        <p:blipFill>
          <a:blip r:embed="rId69">
            <a:extLst>
              <a:ext uri="{28A0092B-C50C-407E-A947-70E740481C1C}">
                <a14:useLocalDpi xmlns:a14="http://schemas.microsoft.com/office/drawing/2010/main" val="0"/>
              </a:ext>
            </a:extLst>
          </a:blip>
          <a:srcRect/>
          <a:stretch>
            <a:fillRect/>
          </a:stretch>
        </p:blipFill>
        <p:spPr bwMode="auto">
          <a:xfrm>
            <a:off x="11484455" y="5089243"/>
            <a:ext cx="270842" cy="273501"/>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4" descr="services – National Institute for Cancer Research and Treatment">
            <a:extLst>
              <a:ext uri="{FF2B5EF4-FFF2-40B4-BE49-F238E27FC236}">
                <a16:creationId xmlns:a16="http://schemas.microsoft.com/office/drawing/2014/main" id="{D5E986CD-1FC2-5237-2D21-784F8114063E}"/>
              </a:ext>
            </a:extLst>
          </p:cNvPr>
          <p:cNvPicPr>
            <a:picLocks noChangeAspect="1" noChangeArrowheads="1"/>
          </p:cNvPicPr>
          <p:nvPr/>
        </p:nvPicPr>
        <p:blipFill>
          <a:blip r:embed="rId70">
            <a:extLst>
              <a:ext uri="{28A0092B-C50C-407E-A947-70E740481C1C}">
                <a14:useLocalDpi xmlns:a14="http://schemas.microsoft.com/office/drawing/2010/main" val="0"/>
              </a:ext>
            </a:extLst>
          </a:blip>
          <a:srcRect/>
          <a:stretch>
            <a:fillRect/>
          </a:stretch>
        </p:blipFill>
        <p:spPr bwMode="auto">
          <a:xfrm>
            <a:off x="3385774" y="4551713"/>
            <a:ext cx="1244222" cy="313809"/>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Mercy Corps Logo PNG vector in SVG, PDF, AI, CDR format">
            <a:hlinkClick r:id="rId71"/>
            <a:extLst>
              <a:ext uri="{FF2B5EF4-FFF2-40B4-BE49-F238E27FC236}">
                <a16:creationId xmlns:a16="http://schemas.microsoft.com/office/drawing/2014/main" id="{3C2EA905-A0D8-57BE-5E37-D3B867C3DFCB}"/>
              </a:ext>
            </a:extLst>
          </p:cNvPr>
          <p:cNvPicPr>
            <a:picLocks noChangeAspect="1" noChangeArrowheads="1"/>
          </p:cNvPicPr>
          <p:nvPr/>
        </p:nvPicPr>
        <p:blipFill rotWithShape="1">
          <a:blip r:embed="rId72">
            <a:extLst>
              <a:ext uri="{28A0092B-C50C-407E-A947-70E740481C1C}">
                <a14:useLocalDpi xmlns:a14="http://schemas.microsoft.com/office/drawing/2010/main" val="0"/>
              </a:ext>
            </a:extLst>
          </a:blip>
          <a:srcRect t="694" b="694"/>
          <a:stretch/>
        </p:blipFill>
        <p:spPr bwMode="auto">
          <a:xfrm>
            <a:off x="9507731" y="5097794"/>
            <a:ext cx="676642" cy="283387"/>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14">
            <a:extLst>
              <a:ext uri="{FF2B5EF4-FFF2-40B4-BE49-F238E27FC236}">
                <a16:creationId xmlns:a16="http://schemas.microsoft.com/office/drawing/2014/main" id="{C9099AD3-8DE6-DB05-8394-699B5BD73660}"/>
              </a:ext>
            </a:extLst>
          </p:cNvPr>
          <p:cNvPicPr>
            <a:picLocks noChangeAspect="1"/>
          </p:cNvPicPr>
          <p:nvPr/>
        </p:nvPicPr>
        <p:blipFill rotWithShape="1">
          <a:blip r:embed="rId73">
            <a:extLst>
              <a:ext uri="{28A0092B-C50C-407E-A947-70E740481C1C}">
                <a14:useLocalDpi xmlns:a14="http://schemas.microsoft.com/office/drawing/2010/main" val="0"/>
              </a:ext>
            </a:extLst>
          </a:blip>
          <a:srcRect l="10809" t="15491" r="10809" b="15491"/>
          <a:stretch/>
        </p:blipFill>
        <p:spPr>
          <a:xfrm>
            <a:off x="683028" y="4712756"/>
            <a:ext cx="1641444" cy="655745"/>
          </a:xfrm>
          <a:prstGeom prst="rect">
            <a:avLst/>
          </a:prstGeom>
        </p:spPr>
      </p:pic>
      <p:pic>
        <p:nvPicPr>
          <p:cNvPr id="13" name="Picture 2" descr="Fireblocks Raises $133 Million in Series C Funding To Bring the World's  Biggest Banks and Fintechs Into Crypto">
            <a:hlinkClick r:id="rId74"/>
            <a:extLst>
              <a:ext uri="{FF2B5EF4-FFF2-40B4-BE49-F238E27FC236}">
                <a16:creationId xmlns:a16="http://schemas.microsoft.com/office/drawing/2014/main" id="{75129E07-51F1-4605-9438-61D567C6F2B9}"/>
              </a:ext>
            </a:extLst>
          </p:cNvPr>
          <p:cNvPicPr>
            <a:picLocks noChangeAspect="1" noChangeArrowheads="1"/>
          </p:cNvPicPr>
          <p:nvPr/>
        </p:nvPicPr>
        <p:blipFill>
          <a:blip r:embed="rId75">
            <a:extLst>
              <a:ext uri="{28A0092B-C50C-407E-A947-70E740481C1C}">
                <a14:useLocalDpi xmlns:a14="http://schemas.microsoft.com/office/drawing/2010/main" val="0"/>
              </a:ext>
            </a:extLst>
          </a:blip>
          <a:srcRect/>
          <a:stretch>
            <a:fillRect/>
          </a:stretch>
        </p:blipFill>
        <p:spPr bwMode="auto">
          <a:xfrm>
            <a:off x="3468581" y="5505009"/>
            <a:ext cx="1083173" cy="164394"/>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2" descr="Download Binance Logo in SVG Vector or PNG File Format - Logo.wine">
            <a:extLst>
              <a:ext uri="{FF2B5EF4-FFF2-40B4-BE49-F238E27FC236}">
                <a16:creationId xmlns:a16="http://schemas.microsoft.com/office/drawing/2014/main" id="{E37FA96C-087D-0C96-F5A9-EF0E723690F8}"/>
              </a:ext>
            </a:extLst>
          </p:cNvPr>
          <p:cNvPicPr>
            <a:picLocks noChangeAspect="1" noChangeArrowheads="1"/>
          </p:cNvPicPr>
          <p:nvPr/>
        </p:nvPicPr>
        <p:blipFill rotWithShape="1">
          <a:blip r:embed="rId76">
            <a:extLst>
              <a:ext uri="{28A0092B-C50C-407E-A947-70E740481C1C}">
                <a14:useLocalDpi xmlns:a14="http://schemas.microsoft.com/office/drawing/2010/main" val="0"/>
              </a:ext>
            </a:extLst>
          </a:blip>
          <a:srcRect l="20" t="156" r="20" b="156"/>
          <a:stretch/>
        </p:blipFill>
        <p:spPr bwMode="auto">
          <a:xfrm>
            <a:off x="4702359" y="5505009"/>
            <a:ext cx="1072812" cy="232700"/>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4" descr="SettleMint NV - INATBA">
            <a:extLst>
              <a:ext uri="{FF2B5EF4-FFF2-40B4-BE49-F238E27FC236}">
                <a16:creationId xmlns:a16="http://schemas.microsoft.com/office/drawing/2014/main" id="{69FBFCB4-ACEE-3B4F-72A4-7C6BA027311E}"/>
              </a:ext>
            </a:extLst>
          </p:cNvPr>
          <p:cNvPicPr>
            <a:picLocks noChangeAspect="1" noChangeArrowheads="1"/>
          </p:cNvPicPr>
          <p:nvPr/>
        </p:nvPicPr>
        <p:blipFill rotWithShape="1">
          <a:blip r:embed="rId77">
            <a:extLst>
              <a:ext uri="{28A0092B-C50C-407E-A947-70E740481C1C}">
                <a14:useLocalDpi xmlns:a14="http://schemas.microsoft.com/office/drawing/2010/main" val="0"/>
              </a:ext>
            </a:extLst>
          </a:blip>
          <a:srcRect t="97" b="97"/>
          <a:stretch/>
        </p:blipFill>
        <p:spPr bwMode="auto">
          <a:xfrm>
            <a:off x="4685475" y="5815729"/>
            <a:ext cx="1085338" cy="209419"/>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2" descr="EMURGO Africa">
            <a:extLst>
              <a:ext uri="{FF2B5EF4-FFF2-40B4-BE49-F238E27FC236}">
                <a16:creationId xmlns:a16="http://schemas.microsoft.com/office/drawing/2014/main" id="{196A61BD-565F-0FA6-2F3C-62102C6D8CB8}"/>
              </a:ext>
            </a:extLst>
          </p:cNvPr>
          <p:cNvPicPr>
            <a:picLocks noChangeAspect="1" noChangeArrowheads="1"/>
          </p:cNvPicPr>
          <p:nvPr/>
        </p:nvPicPr>
        <p:blipFill>
          <a:blip r:embed="rId78">
            <a:duotone>
              <a:prstClr val="black"/>
              <a:schemeClr val="accent4">
                <a:tint val="45000"/>
                <a:satMod val="400000"/>
              </a:schemeClr>
            </a:duotone>
            <a:extLst>
              <a:ext uri="{28A0092B-C50C-407E-A947-70E740481C1C}">
                <a14:useLocalDpi xmlns:a14="http://schemas.microsoft.com/office/drawing/2010/main" val="0"/>
              </a:ext>
            </a:extLst>
          </a:blip>
          <a:srcRect/>
          <a:stretch>
            <a:fillRect/>
          </a:stretch>
        </p:blipFill>
        <p:spPr bwMode="auto">
          <a:xfrm>
            <a:off x="6269304" y="6112164"/>
            <a:ext cx="907449" cy="288569"/>
          </a:xfrm>
          <a:prstGeom prst="rect">
            <a:avLst/>
          </a:prstGeom>
          <a:noFill/>
          <a:extLst>
            <a:ext uri="{909E8E84-426E-40DD-AFC4-6F175D3DCCD1}">
              <a14:hiddenFill xmlns:a14="http://schemas.microsoft.com/office/drawing/2010/main">
                <a:solidFill>
                  <a:srgbClr val="FFFFFF"/>
                </a:solidFill>
              </a14:hiddenFill>
            </a:ext>
          </a:extLst>
        </p:spPr>
      </p:pic>
      <p:pic>
        <p:nvPicPr>
          <p:cNvPr id="39" name="Picture 38">
            <a:extLst>
              <a:ext uri="{FF2B5EF4-FFF2-40B4-BE49-F238E27FC236}">
                <a16:creationId xmlns:a16="http://schemas.microsoft.com/office/drawing/2014/main" id="{687E9EF2-4609-29D2-8FD0-007D20B70040}"/>
              </a:ext>
            </a:extLst>
          </p:cNvPr>
          <p:cNvPicPr>
            <a:picLocks noChangeAspect="1"/>
          </p:cNvPicPr>
          <p:nvPr/>
        </p:nvPicPr>
        <p:blipFill>
          <a:blip r:embed="rId79">
            <a:extLst>
              <a:ext uri="{28A0092B-C50C-407E-A947-70E740481C1C}">
                <a14:useLocalDpi xmlns:a14="http://schemas.microsoft.com/office/drawing/2010/main" val="0"/>
              </a:ext>
            </a:extLst>
          </a:blip>
          <a:stretch>
            <a:fillRect/>
          </a:stretch>
        </p:blipFill>
        <p:spPr>
          <a:xfrm>
            <a:off x="7911509" y="6174654"/>
            <a:ext cx="947640" cy="172298"/>
          </a:xfrm>
          <a:prstGeom prst="rect">
            <a:avLst/>
          </a:prstGeom>
        </p:spPr>
      </p:pic>
      <p:pic>
        <p:nvPicPr>
          <p:cNvPr id="42" name="Picture 4" descr="1 WASH | Roddenberry Foundation">
            <a:extLst>
              <a:ext uri="{FF2B5EF4-FFF2-40B4-BE49-F238E27FC236}">
                <a16:creationId xmlns:a16="http://schemas.microsoft.com/office/drawing/2014/main" id="{672F9116-B4EB-5D18-C63D-B8BC3D807E0B}"/>
              </a:ext>
            </a:extLst>
          </p:cNvPr>
          <p:cNvPicPr>
            <a:picLocks noChangeAspect="1" noChangeArrowheads="1"/>
          </p:cNvPicPr>
          <p:nvPr/>
        </p:nvPicPr>
        <p:blipFill>
          <a:blip r:embed="rId80">
            <a:extLst>
              <a:ext uri="{28A0092B-C50C-407E-A947-70E740481C1C}">
                <a14:useLocalDpi xmlns:a14="http://schemas.microsoft.com/office/drawing/2010/main" val="0"/>
              </a:ext>
            </a:extLst>
          </a:blip>
          <a:srcRect/>
          <a:stretch>
            <a:fillRect/>
          </a:stretch>
        </p:blipFill>
        <p:spPr bwMode="auto">
          <a:xfrm>
            <a:off x="10245109" y="5108834"/>
            <a:ext cx="1134184" cy="210149"/>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a:extLst>
              <a:ext uri="{FF2B5EF4-FFF2-40B4-BE49-F238E27FC236}">
                <a16:creationId xmlns:a16="http://schemas.microsoft.com/office/drawing/2014/main" id="{876504DA-4103-6F80-EAB6-C6C8B196380F}"/>
              </a:ext>
            </a:extLst>
          </p:cNvPr>
          <p:cNvPicPr>
            <a:picLocks noChangeAspect="1" noChangeArrowheads="1"/>
          </p:cNvPicPr>
          <p:nvPr/>
        </p:nvPicPr>
        <p:blipFill>
          <a:blip r:embed="rId81">
            <a:extLst>
              <a:ext uri="{28A0092B-C50C-407E-A947-70E740481C1C}">
                <a14:useLocalDpi xmlns:a14="http://schemas.microsoft.com/office/drawing/2010/main" val="0"/>
              </a:ext>
            </a:extLst>
          </a:blip>
          <a:srcRect/>
          <a:stretch>
            <a:fillRect/>
          </a:stretch>
        </p:blipFill>
        <p:spPr bwMode="auto">
          <a:xfrm>
            <a:off x="9516591" y="3990493"/>
            <a:ext cx="658923" cy="164731"/>
          </a:xfrm>
          <a:prstGeom prst="rect">
            <a:avLst/>
          </a:prstGeom>
          <a:noFill/>
          <a:extLst>
            <a:ext uri="{909E8E84-426E-40DD-AFC4-6F175D3DCCD1}">
              <a14:hiddenFill xmlns:a14="http://schemas.microsoft.com/office/drawing/2010/main">
                <a:solidFill>
                  <a:srgbClr val="FFFFFF"/>
                </a:solidFill>
              </a14:hiddenFill>
            </a:ext>
          </a:extLst>
        </p:spPr>
      </p:pic>
      <p:pic>
        <p:nvPicPr>
          <p:cNvPr id="44" name="Graphic 43">
            <a:extLst>
              <a:ext uri="{FF2B5EF4-FFF2-40B4-BE49-F238E27FC236}">
                <a16:creationId xmlns:a16="http://schemas.microsoft.com/office/drawing/2014/main" id="{32189A40-8BA4-AA0C-771F-4B6E2B05969B}"/>
              </a:ext>
            </a:extLst>
          </p:cNvPr>
          <p:cNvPicPr>
            <a:picLocks noChangeAspect="1"/>
          </p:cNvPicPr>
          <p:nvPr/>
        </p:nvPicPr>
        <p:blipFill>
          <a:blip r:embed="rId82">
            <a:extLst>
              <a:ext uri="{28A0092B-C50C-407E-A947-70E740481C1C}">
                <a14:useLocalDpi xmlns:a14="http://schemas.microsoft.com/office/drawing/2010/main" val="0"/>
              </a:ext>
              <a:ext uri="{96DAC541-7B7A-43D3-8B79-37D633B846F1}">
                <asvg:svgBlip xmlns:asvg="http://schemas.microsoft.com/office/drawing/2016/SVG/main" r:embed="rId83"/>
              </a:ext>
            </a:extLst>
          </a:blip>
          <a:stretch>
            <a:fillRect/>
          </a:stretch>
        </p:blipFill>
        <p:spPr>
          <a:xfrm>
            <a:off x="7872367" y="5063942"/>
            <a:ext cx="681083" cy="250359"/>
          </a:xfrm>
          <a:prstGeom prst="rect">
            <a:avLst/>
          </a:prstGeom>
        </p:spPr>
      </p:pic>
      <p:pic>
        <p:nvPicPr>
          <p:cNvPr id="45" name="Picture 10" descr="NITDA – National Information Technology Development Agency">
            <a:extLst>
              <a:ext uri="{FF2B5EF4-FFF2-40B4-BE49-F238E27FC236}">
                <a16:creationId xmlns:a16="http://schemas.microsoft.com/office/drawing/2014/main" id="{98053A1A-96BA-A11C-5FB3-254A28DB32E3}"/>
              </a:ext>
            </a:extLst>
          </p:cNvPr>
          <p:cNvPicPr>
            <a:picLocks noChangeAspect="1" noChangeArrowheads="1"/>
          </p:cNvPicPr>
          <p:nvPr/>
        </p:nvPicPr>
        <p:blipFill>
          <a:blip r:embed="rId84">
            <a:extLst>
              <a:ext uri="{28A0092B-C50C-407E-A947-70E740481C1C}">
                <a14:useLocalDpi xmlns:a14="http://schemas.microsoft.com/office/drawing/2010/main" val="0"/>
              </a:ext>
            </a:extLst>
          </a:blip>
          <a:srcRect/>
          <a:stretch>
            <a:fillRect/>
          </a:stretch>
        </p:blipFill>
        <p:spPr bwMode="auto">
          <a:xfrm>
            <a:off x="9502262" y="5595389"/>
            <a:ext cx="687580" cy="197921"/>
          </a:xfrm>
          <a:prstGeom prst="rect">
            <a:avLst/>
          </a:prstGeom>
          <a:noFill/>
          <a:extLst>
            <a:ext uri="{909E8E84-426E-40DD-AFC4-6F175D3DCCD1}">
              <a14:hiddenFill xmlns:a14="http://schemas.microsoft.com/office/drawing/2010/main">
                <a:solidFill>
                  <a:srgbClr val="FFFFFF"/>
                </a:solidFill>
              </a14:hiddenFill>
            </a:ext>
          </a:extLst>
        </p:spPr>
      </p:pic>
      <p:pic>
        <p:nvPicPr>
          <p:cNvPr id="58" name="Picture 12" descr="Fintech Home - Fintech Association of Nigeria">
            <a:extLst>
              <a:ext uri="{FF2B5EF4-FFF2-40B4-BE49-F238E27FC236}">
                <a16:creationId xmlns:a16="http://schemas.microsoft.com/office/drawing/2014/main" id="{3B90CECC-8DA8-FCC0-4B2E-A718020FB677}"/>
              </a:ext>
            </a:extLst>
          </p:cNvPr>
          <p:cNvPicPr>
            <a:picLocks noChangeAspect="1" noChangeArrowheads="1"/>
          </p:cNvPicPr>
          <p:nvPr/>
        </p:nvPicPr>
        <p:blipFill>
          <a:blip r:embed="rId85">
            <a:extLst>
              <a:ext uri="{28A0092B-C50C-407E-A947-70E740481C1C}">
                <a14:useLocalDpi xmlns:a14="http://schemas.microsoft.com/office/drawing/2010/main" val="0"/>
              </a:ext>
            </a:extLst>
          </a:blip>
          <a:srcRect/>
          <a:stretch>
            <a:fillRect/>
          </a:stretch>
        </p:blipFill>
        <p:spPr bwMode="auto">
          <a:xfrm>
            <a:off x="10418519" y="5574589"/>
            <a:ext cx="583194" cy="237835"/>
          </a:xfrm>
          <a:prstGeom prst="rect">
            <a:avLst/>
          </a:prstGeom>
          <a:noFill/>
          <a:extLst>
            <a:ext uri="{909E8E84-426E-40DD-AFC4-6F175D3DCCD1}">
              <a14:hiddenFill xmlns:a14="http://schemas.microsoft.com/office/drawing/2010/main">
                <a:solidFill>
                  <a:srgbClr val="FFFFFF"/>
                </a:solidFill>
              </a14:hiddenFill>
            </a:ext>
          </a:extLst>
        </p:spPr>
      </p:pic>
      <p:pic>
        <p:nvPicPr>
          <p:cNvPr id="1038" name="Picture 14" descr="Hedera Hashgraph - UZH Blockchain Center">
            <a:extLst>
              <a:ext uri="{FF2B5EF4-FFF2-40B4-BE49-F238E27FC236}">
                <a16:creationId xmlns:a16="http://schemas.microsoft.com/office/drawing/2014/main" id="{04FD6F57-91C1-5F09-237A-160B8A2EDE8E}"/>
              </a:ext>
            </a:extLst>
          </p:cNvPr>
          <p:cNvPicPr>
            <a:picLocks noChangeAspect="1" noChangeArrowheads="1"/>
          </p:cNvPicPr>
          <p:nvPr/>
        </p:nvPicPr>
        <p:blipFill rotWithShape="1">
          <a:blip r:embed="rId86">
            <a:extLst>
              <a:ext uri="{28A0092B-C50C-407E-A947-70E740481C1C}">
                <a14:useLocalDpi xmlns:a14="http://schemas.microsoft.com/office/drawing/2010/main" val="0"/>
              </a:ext>
            </a:extLst>
          </a:blip>
          <a:srcRect l="22" t="64" r="22" b="64"/>
          <a:stretch/>
        </p:blipFill>
        <p:spPr bwMode="auto">
          <a:xfrm>
            <a:off x="11125813" y="5590576"/>
            <a:ext cx="673664" cy="205859"/>
          </a:xfrm>
          <a:prstGeom prst="rect">
            <a:avLst/>
          </a:prstGeom>
          <a:noFill/>
          <a:extLst>
            <a:ext uri="{909E8E84-426E-40DD-AFC4-6F175D3DCCD1}">
              <a14:hiddenFill xmlns:a14="http://schemas.microsoft.com/office/drawing/2010/main">
                <a:solidFill>
                  <a:srgbClr val="FFFFFF"/>
                </a:solidFill>
              </a14:hiddenFill>
            </a:ext>
          </a:extLst>
        </p:spPr>
      </p:pic>
      <p:pic>
        <p:nvPicPr>
          <p:cNvPr id="63" name="Picture 16" descr="Quidax logo with white background - Technext">
            <a:extLst>
              <a:ext uri="{FF2B5EF4-FFF2-40B4-BE49-F238E27FC236}">
                <a16:creationId xmlns:a16="http://schemas.microsoft.com/office/drawing/2014/main" id="{E222CF5D-43B6-F575-8910-2FEE70D9CC06}"/>
              </a:ext>
            </a:extLst>
          </p:cNvPr>
          <p:cNvPicPr>
            <a:picLocks noChangeAspect="1" noChangeArrowheads="1"/>
          </p:cNvPicPr>
          <p:nvPr/>
        </p:nvPicPr>
        <p:blipFill>
          <a:blip r:embed="rId87">
            <a:extLst>
              <a:ext uri="{28A0092B-C50C-407E-A947-70E740481C1C}">
                <a14:useLocalDpi xmlns:a14="http://schemas.microsoft.com/office/drawing/2010/main" val="0"/>
              </a:ext>
            </a:extLst>
          </a:blip>
          <a:srcRect/>
          <a:stretch>
            <a:fillRect/>
          </a:stretch>
        </p:blipFill>
        <p:spPr bwMode="auto">
          <a:xfrm>
            <a:off x="9447604" y="6007518"/>
            <a:ext cx="796896" cy="227965"/>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2" descr="The payment gateway for businesses across Africa">
            <a:extLst>
              <a:ext uri="{FF2B5EF4-FFF2-40B4-BE49-F238E27FC236}">
                <a16:creationId xmlns:a16="http://schemas.microsoft.com/office/drawing/2014/main" id="{E7C5D267-D8A4-6546-F08D-B16C0BB5E1B7}"/>
              </a:ext>
            </a:extLst>
          </p:cNvPr>
          <p:cNvPicPr>
            <a:picLocks noChangeAspect="1" noChangeArrowheads="1"/>
          </p:cNvPicPr>
          <p:nvPr/>
        </p:nvPicPr>
        <p:blipFill>
          <a:blip r:embed="rId88">
            <a:extLst>
              <a:ext uri="{28A0092B-C50C-407E-A947-70E740481C1C}">
                <a14:useLocalDpi xmlns:a14="http://schemas.microsoft.com/office/drawing/2010/main" val="0"/>
              </a:ext>
            </a:extLst>
          </a:blip>
          <a:srcRect/>
          <a:stretch>
            <a:fillRect/>
          </a:stretch>
        </p:blipFill>
        <p:spPr bwMode="auto">
          <a:xfrm>
            <a:off x="10370096" y="6007927"/>
            <a:ext cx="672475" cy="210149"/>
          </a:xfrm>
          <a:prstGeom prst="rect">
            <a:avLst/>
          </a:prstGeom>
          <a:noFill/>
          <a:extLst>
            <a:ext uri="{909E8E84-426E-40DD-AFC4-6F175D3DCCD1}">
              <a14:hiddenFill xmlns:a14="http://schemas.microsoft.com/office/drawing/2010/main">
                <a:solidFill>
                  <a:srgbClr val="FFFFFF"/>
                </a:solidFill>
              </a14:hiddenFill>
            </a:ext>
          </a:extLst>
        </p:spPr>
      </p:pic>
      <p:pic>
        <p:nvPicPr>
          <p:cNvPr id="20" name="Picture 4" descr="Boundlesspay Review - How To Make Fast &amp; Cheap Crypto Transactions!">
            <a:extLst>
              <a:ext uri="{FF2B5EF4-FFF2-40B4-BE49-F238E27FC236}">
                <a16:creationId xmlns:a16="http://schemas.microsoft.com/office/drawing/2014/main" id="{F30E615B-8CF3-946F-2742-52F18C550FFA}"/>
              </a:ext>
            </a:extLst>
          </p:cNvPr>
          <p:cNvPicPr>
            <a:picLocks noChangeAspect="1" noChangeArrowheads="1"/>
          </p:cNvPicPr>
          <p:nvPr/>
        </p:nvPicPr>
        <p:blipFill rotWithShape="1">
          <a:blip r:embed="rId89">
            <a:extLst>
              <a:ext uri="{28A0092B-C50C-407E-A947-70E740481C1C}">
                <a14:useLocalDpi xmlns:a14="http://schemas.microsoft.com/office/drawing/2010/main" val="0"/>
              </a:ext>
            </a:extLst>
          </a:blip>
          <a:srcRect l="366" t="60" r="366" b="60"/>
          <a:stretch/>
        </p:blipFill>
        <p:spPr bwMode="auto">
          <a:xfrm>
            <a:off x="11207865" y="4619484"/>
            <a:ext cx="499800" cy="299880"/>
          </a:xfrm>
          <a:prstGeom prst="rect">
            <a:avLst/>
          </a:prstGeom>
          <a:noFill/>
          <a:extLst>
            <a:ext uri="{909E8E84-426E-40DD-AFC4-6F175D3DCCD1}">
              <a14:hiddenFill xmlns:a14="http://schemas.microsoft.com/office/drawing/2010/main">
                <a:solidFill>
                  <a:srgbClr val="FFFFFF"/>
                </a:solidFill>
              </a14:hiddenFill>
            </a:ext>
          </a:extLst>
        </p:spPr>
      </p:pic>
      <p:pic>
        <p:nvPicPr>
          <p:cNvPr id="32" name="Picture 31">
            <a:extLst>
              <a:ext uri="{FF2B5EF4-FFF2-40B4-BE49-F238E27FC236}">
                <a16:creationId xmlns:a16="http://schemas.microsoft.com/office/drawing/2014/main" id="{1E58E02B-1437-B09F-BEC1-EA55CC9C6BC9}"/>
              </a:ext>
            </a:extLst>
          </p:cNvPr>
          <p:cNvPicPr>
            <a:picLocks noChangeAspect="1"/>
          </p:cNvPicPr>
          <p:nvPr/>
        </p:nvPicPr>
        <p:blipFill>
          <a:blip r:embed="rId90">
            <a:extLst>
              <a:ext uri="{28A0092B-C50C-407E-A947-70E740481C1C}">
                <a14:useLocalDpi xmlns:a14="http://schemas.microsoft.com/office/drawing/2010/main" val="0"/>
              </a:ext>
            </a:extLst>
          </a:blip>
          <a:stretch>
            <a:fillRect/>
          </a:stretch>
        </p:blipFill>
        <p:spPr>
          <a:xfrm>
            <a:off x="940131" y="5499412"/>
            <a:ext cx="1033594" cy="888529"/>
          </a:xfrm>
          <a:prstGeom prst="rect">
            <a:avLst/>
          </a:prstGeom>
        </p:spPr>
      </p:pic>
    </p:spTree>
    <p:extLst>
      <p:ext uri="{BB962C8B-B14F-4D97-AF65-F5344CB8AC3E}">
        <p14:creationId xmlns:p14="http://schemas.microsoft.com/office/powerpoint/2010/main" val="287682260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a:extLst>
              <a:ext uri="{FF2B5EF4-FFF2-40B4-BE49-F238E27FC236}">
                <a16:creationId xmlns:a16="http://schemas.microsoft.com/office/drawing/2014/main" id="{31058D75-1EF6-78CC-BEB0-FF01FEF7224B}"/>
              </a:ext>
            </a:extLst>
          </p:cNvPr>
          <p:cNvSpPr txBox="1"/>
          <p:nvPr/>
        </p:nvSpPr>
        <p:spPr>
          <a:xfrm>
            <a:off x="2193873" y="695313"/>
            <a:ext cx="6818451" cy="1200329"/>
          </a:xfrm>
          <a:prstGeom prst="rect">
            <a:avLst/>
          </a:prstGeom>
          <a:noFill/>
        </p:spPr>
        <p:txBody>
          <a:bodyPr wrap="square">
            <a:spAutoFit/>
          </a:bodyPr>
          <a:lstStyle/>
          <a:p>
            <a:pPr algn="ctr"/>
            <a:r>
              <a:rPr lang="en-GB" sz="3600" dirty="0">
                <a:latin typeface="Didact Gothic" panose="00000500000000000000" pitchFamily="2" charset="0"/>
              </a:rPr>
              <a:t>The three Relevant Transactions reportable under the CARF</a:t>
            </a:r>
          </a:p>
        </p:txBody>
      </p:sp>
      <p:pic>
        <p:nvPicPr>
          <p:cNvPr id="21" name="Google Shape;2930;p148">
            <a:extLst>
              <a:ext uri="{FF2B5EF4-FFF2-40B4-BE49-F238E27FC236}">
                <a16:creationId xmlns:a16="http://schemas.microsoft.com/office/drawing/2014/main" id="{3CAABF27-D897-E448-F650-DB758FFA2BE5}"/>
              </a:ext>
            </a:extLst>
          </p:cNvPr>
          <p:cNvPicPr preferRelativeResize="0"/>
          <p:nvPr/>
        </p:nvPicPr>
        <p:blipFill rotWithShape="1">
          <a:blip r:embed="rId3">
            <a:alphaModFix/>
          </a:blip>
          <a:srcRect/>
          <a:stretch/>
        </p:blipFill>
        <p:spPr>
          <a:xfrm>
            <a:off x="71690" y="2639485"/>
            <a:ext cx="3949986" cy="2794680"/>
          </a:xfrm>
          <a:prstGeom prst="rect">
            <a:avLst/>
          </a:prstGeom>
          <a:noFill/>
          <a:ln>
            <a:noFill/>
          </a:ln>
        </p:spPr>
      </p:pic>
      <p:pic>
        <p:nvPicPr>
          <p:cNvPr id="9218" name="Picture 2" descr="Top Decentralized Crypto Exchanges in 2023 - Crypto Rand Group">
            <a:extLst>
              <a:ext uri="{FF2B5EF4-FFF2-40B4-BE49-F238E27FC236}">
                <a16:creationId xmlns:a16="http://schemas.microsoft.com/office/drawing/2014/main" id="{4EE5D660-BC23-0EA7-FDFE-9FC4A1F70CBB}"/>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60"/>
          <a:stretch/>
        </p:blipFill>
        <p:spPr bwMode="auto">
          <a:xfrm>
            <a:off x="87028" y="2639444"/>
            <a:ext cx="3934649" cy="2801018"/>
          </a:xfrm>
          <a:prstGeom prst="rect">
            <a:avLst/>
          </a:prstGeom>
          <a:noFill/>
          <a:extLst>
            <a:ext uri="{909E8E84-426E-40DD-AFC4-6F175D3DCCD1}">
              <a14:hiddenFill xmlns:a14="http://schemas.microsoft.com/office/drawing/2010/main">
                <a:solidFill>
                  <a:srgbClr val="FFFFFF"/>
                </a:solidFill>
              </a14:hiddenFill>
            </a:ext>
          </a:extLst>
        </p:spPr>
      </p:pic>
      <p:sp>
        <p:nvSpPr>
          <p:cNvPr id="22" name="Google Shape;2931;p148">
            <a:extLst>
              <a:ext uri="{FF2B5EF4-FFF2-40B4-BE49-F238E27FC236}">
                <a16:creationId xmlns:a16="http://schemas.microsoft.com/office/drawing/2014/main" id="{99CD7242-FEC3-9E02-180D-7293C89E49A5}"/>
              </a:ext>
            </a:extLst>
          </p:cNvPr>
          <p:cNvSpPr/>
          <p:nvPr/>
        </p:nvSpPr>
        <p:spPr>
          <a:xfrm>
            <a:off x="71690" y="2639484"/>
            <a:ext cx="3949986" cy="2923115"/>
          </a:xfrm>
          <a:prstGeom prst="rect">
            <a:avLst/>
          </a:prstGeom>
          <a:solidFill>
            <a:schemeClr val="dk1">
              <a:alpha val="70980"/>
            </a:schemeClr>
          </a:solidFill>
          <a:ln>
            <a:solidFill>
              <a:srgbClr val="FFC000"/>
            </a:solid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grpSp>
        <p:nvGrpSpPr>
          <p:cNvPr id="10281" name="Group 10280">
            <a:extLst>
              <a:ext uri="{FF2B5EF4-FFF2-40B4-BE49-F238E27FC236}">
                <a16:creationId xmlns:a16="http://schemas.microsoft.com/office/drawing/2014/main" id="{16194AD4-006C-27F8-A0FA-C4D2DCB043FC}"/>
              </a:ext>
            </a:extLst>
          </p:cNvPr>
          <p:cNvGrpSpPr/>
          <p:nvPr/>
        </p:nvGrpSpPr>
        <p:grpSpPr>
          <a:xfrm>
            <a:off x="1346321" y="2694802"/>
            <a:ext cx="1338325" cy="1139659"/>
            <a:chOff x="1794377" y="2694802"/>
            <a:chExt cx="1338325" cy="1139659"/>
          </a:xfrm>
        </p:grpSpPr>
        <p:grpSp>
          <p:nvGrpSpPr>
            <p:cNvPr id="27" name="Google Shape;2934;p148">
              <a:extLst>
                <a:ext uri="{FF2B5EF4-FFF2-40B4-BE49-F238E27FC236}">
                  <a16:creationId xmlns:a16="http://schemas.microsoft.com/office/drawing/2014/main" id="{57D79AB4-F38C-DD12-FE76-F7A09DFA3D11}"/>
                </a:ext>
              </a:extLst>
            </p:cNvPr>
            <p:cNvGrpSpPr/>
            <p:nvPr/>
          </p:nvGrpSpPr>
          <p:grpSpPr>
            <a:xfrm>
              <a:off x="1794377" y="2694802"/>
              <a:ext cx="1338325" cy="1139659"/>
              <a:chOff x="-577012" y="721254"/>
              <a:chExt cx="6156799" cy="5857639"/>
            </a:xfrm>
          </p:grpSpPr>
          <p:sp>
            <p:nvSpPr>
              <p:cNvPr id="10240" name="Google Shape;2935;p148">
                <a:extLst>
                  <a:ext uri="{FF2B5EF4-FFF2-40B4-BE49-F238E27FC236}">
                    <a16:creationId xmlns:a16="http://schemas.microsoft.com/office/drawing/2014/main" id="{73B2370F-06CF-0DA3-068E-6B6F35BBFFC5}"/>
                  </a:ext>
                </a:extLst>
              </p:cNvPr>
              <p:cNvSpPr/>
              <p:nvPr/>
            </p:nvSpPr>
            <p:spPr>
              <a:xfrm>
                <a:off x="781322" y="1051513"/>
                <a:ext cx="3524250" cy="4959505"/>
              </a:xfrm>
              <a:prstGeom prst="ellipse">
                <a:avLst/>
              </a:prstGeom>
              <a:solidFill>
                <a:srgbClr val="FFC000">
                  <a:alpha val="40000"/>
                </a:srgb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10247" name="Google Shape;2936;p148">
                <a:extLst>
                  <a:ext uri="{FF2B5EF4-FFF2-40B4-BE49-F238E27FC236}">
                    <a16:creationId xmlns:a16="http://schemas.microsoft.com/office/drawing/2014/main" id="{D040A4EF-ACF7-AD79-0055-95F64A81FC6D}"/>
                  </a:ext>
                </a:extLst>
              </p:cNvPr>
              <p:cNvSpPr/>
              <p:nvPr/>
            </p:nvSpPr>
            <p:spPr>
              <a:xfrm rot="-3064894">
                <a:off x="781322" y="1170321"/>
                <a:ext cx="3524250" cy="4959505"/>
              </a:xfrm>
              <a:prstGeom prst="ellipse">
                <a:avLst/>
              </a:prstGeom>
              <a:solidFill>
                <a:srgbClr val="FFC000">
                  <a:alpha val="40000"/>
                </a:srgb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10248" name="Google Shape;2937;p148">
                <a:extLst>
                  <a:ext uri="{FF2B5EF4-FFF2-40B4-BE49-F238E27FC236}">
                    <a16:creationId xmlns:a16="http://schemas.microsoft.com/office/drawing/2014/main" id="{57981F91-12A9-5C1C-B9F0-D83078209675}"/>
                  </a:ext>
                </a:extLst>
              </p:cNvPr>
              <p:cNvSpPr/>
              <p:nvPr/>
            </p:nvSpPr>
            <p:spPr>
              <a:xfrm rot="-7481783">
                <a:off x="702716" y="1234486"/>
                <a:ext cx="3524250" cy="4959505"/>
              </a:xfrm>
              <a:prstGeom prst="ellipse">
                <a:avLst/>
              </a:prstGeom>
              <a:solidFill>
                <a:srgbClr val="FFC000">
                  <a:alpha val="40000"/>
                </a:srgb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grpSp>
        <p:sp>
          <p:nvSpPr>
            <p:cNvPr id="30" name="Google Shape;2938;p148">
              <a:extLst>
                <a:ext uri="{FF2B5EF4-FFF2-40B4-BE49-F238E27FC236}">
                  <a16:creationId xmlns:a16="http://schemas.microsoft.com/office/drawing/2014/main" id="{66FFE61C-188D-A5FF-BE33-23AB29645412}"/>
                </a:ext>
              </a:extLst>
            </p:cNvPr>
            <p:cNvSpPr/>
            <p:nvPr/>
          </p:nvSpPr>
          <p:spPr>
            <a:xfrm>
              <a:off x="2155376" y="3046282"/>
              <a:ext cx="600438" cy="461665"/>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2400" b="0" cap="none" dirty="0">
                  <a:latin typeface="Arial Black"/>
                  <a:ea typeface="Arial Black"/>
                  <a:cs typeface="Arial Black"/>
                  <a:sym typeface="Arial Black"/>
                </a:rPr>
                <a:t>01</a:t>
              </a:r>
              <a:endParaRPr dirty="0"/>
            </a:p>
          </p:txBody>
        </p:sp>
      </p:grpSp>
      <p:sp>
        <p:nvSpPr>
          <p:cNvPr id="25" name="Google Shape;2939;p148">
            <a:extLst>
              <a:ext uri="{FF2B5EF4-FFF2-40B4-BE49-F238E27FC236}">
                <a16:creationId xmlns:a16="http://schemas.microsoft.com/office/drawing/2014/main" id="{64662B46-945D-AB09-AFDE-B724A54D8713}"/>
              </a:ext>
            </a:extLst>
          </p:cNvPr>
          <p:cNvSpPr/>
          <p:nvPr/>
        </p:nvSpPr>
        <p:spPr>
          <a:xfrm>
            <a:off x="398824" y="4482303"/>
            <a:ext cx="2959298" cy="1080296"/>
          </a:xfrm>
          <a:prstGeom prst="rect">
            <a:avLst/>
          </a:prstGeom>
          <a:noFill/>
          <a:ln>
            <a:noFill/>
          </a:ln>
        </p:spPr>
        <p:txBody>
          <a:bodyPr spcFirstLastPara="1" wrap="square" lIns="91425" tIns="45700" rIns="91425" bIns="45700" anchor="t" anchorCtr="0">
            <a:spAutoFit/>
          </a:bodyPr>
          <a:lstStyle/>
          <a:p>
            <a:pPr marL="0" marR="0" lvl="0" indent="0" algn="ctr" rtl="0">
              <a:lnSpc>
                <a:spcPct val="107000"/>
              </a:lnSpc>
              <a:spcBef>
                <a:spcPts val="0"/>
              </a:spcBef>
              <a:spcAft>
                <a:spcPts val="0"/>
              </a:spcAft>
              <a:buNone/>
            </a:pPr>
            <a:r>
              <a:rPr lang="en-GB" sz="2000" b="1" dirty="0">
                <a:solidFill>
                  <a:schemeClr val="lt1"/>
                </a:solidFill>
                <a:latin typeface="Didact Gothic" panose="00000500000000000000" pitchFamily="2" charset="0"/>
                <a:ea typeface="Calibri"/>
                <a:cs typeface="Calibri"/>
                <a:sym typeface="Calibri"/>
              </a:rPr>
              <a:t>Converting Crypto-Assets to Fiat Currency (cash) or vice versa.</a:t>
            </a:r>
          </a:p>
        </p:txBody>
      </p:sp>
      <p:pic>
        <p:nvPicPr>
          <p:cNvPr id="10282" name="Google Shape;2930;p148">
            <a:extLst>
              <a:ext uri="{FF2B5EF4-FFF2-40B4-BE49-F238E27FC236}">
                <a16:creationId xmlns:a16="http://schemas.microsoft.com/office/drawing/2014/main" id="{4208F249-15B2-1D46-7A42-35D3DB099FF4}"/>
              </a:ext>
            </a:extLst>
          </p:cNvPr>
          <p:cNvPicPr preferRelativeResize="0"/>
          <p:nvPr/>
        </p:nvPicPr>
        <p:blipFill rotWithShape="1">
          <a:blip r:embed="rId3">
            <a:alphaModFix/>
          </a:blip>
          <a:srcRect/>
          <a:stretch/>
        </p:blipFill>
        <p:spPr>
          <a:xfrm>
            <a:off x="4113338" y="2639485"/>
            <a:ext cx="3949986" cy="2794680"/>
          </a:xfrm>
          <a:prstGeom prst="rect">
            <a:avLst/>
          </a:prstGeom>
          <a:noFill/>
          <a:ln>
            <a:noFill/>
          </a:ln>
        </p:spPr>
      </p:pic>
      <p:pic>
        <p:nvPicPr>
          <p:cNvPr id="10305" name="Picture 2" descr="Top Decentralized Crypto Exchanges in 2023 - Crypto Rand Group">
            <a:extLst>
              <a:ext uri="{FF2B5EF4-FFF2-40B4-BE49-F238E27FC236}">
                <a16:creationId xmlns:a16="http://schemas.microsoft.com/office/drawing/2014/main" id="{B5952F22-7C3D-0727-03F8-46511B23F8F1}"/>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60"/>
          <a:stretch/>
        </p:blipFill>
        <p:spPr bwMode="auto">
          <a:xfrm>
            <a:off x="4110551" y="2639444"/>
            <a:ext cx="3934649" cy="2801018"/>
          </a:xfrm>
          <a:prstGeom prst="rect">
            <a:avLst/>
          </a:prstGeom>
          <a:noFill/>
          <a:extLst>
            <a:ext uri="{909E8E84-426E-40DD-AFC4-6F175D3DCCD1}">
              <a14:hiddenFill xmlns:a14="http://schemas.microsoft.com/office/drawing/2010/main">
                <a:solidFill>
                  <a:srgbClr val="FFFFFF"/>
                </a:solidFill>
              </a14:hiddenFill>
            </a:ext>
          </a:extLst>
        </p:spPr>
      </p:pic>
      <p:sp>
        <p:nvSpPr>
          <p:cNvPr id="10283" name="Google Shape;2931;p148">
            <a:extLst>
              <a:ext uri="{FF2B5EF4-FFF2-40B4-BE49-F238E27FC236}">
                <a16:creationId xmlns:a16="http://schemas.microsoft.com/office/drawing/2014/main" id="{CF98BFE4-4790-DD93-508B-E931532618C6}"/>
              </a:ext>
            </a:extLst>
          </p:cNvPr>
          <p:cNvSpPr/>
          <p:nvPr/>
        </p:nvSpPr>
        <p:spPr>
          <a:xfrm>
            <a:off x="4113338" y="2639484"/>
            <a:ext cx="3949986" cy="2923115"/>
          </a:xfrm>
          <a:prstGeom prst="rect">
            <a:avLst/>
          </a:prstGeom>
          <a:solidFill>
            <a:schemeClr val="dk1">
              <a:alpha val="70980"/>
            </a:schemeClr>
          </a:solidFill>
          <a:ln>
            <a:solidFill>
              <a:srgbClr val="FFC000"/>
            </a:solid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grpSp>
        <p:nvGrpSpPr>
          <p:cNvPr id="10284" name="Group 10283">
            <a:extLst>
              <a:ext uri="{FF2B5EF4-FFF2-40B4-BE49-F238E27FC236}">
                <a16:creationId xmlns:a16="http://schemas.microsoft.com/office/drawing/2014/main" id="{7345D69E-7E69-3C97-DDD3-F3473EF540DC}"/>
              </a:ext>
            </a:extLst>
          </p:cNvPr>
          <p:cNvGrpSpPr/>
          <p:nvPr/>
        </p:nvGrpSpPr>
        <p:grpSpPr>
          <a:xfrm>
            <a:off x="5387969" y="2694802"/>
            <a:ext cx="1338325" cy="1139659"/>
            <a:chOff x="1794377" y="2694802"/>
            <a:chExt cx="1338325" cy="1139659"/>
          </a:xfrm>
        </p:grpSpPr>
        <p:grpSp>
          <p:nvGrpSpPr>
            <p:cNvPr id="10285" name="Google Shape;2934;p148">
              <a:extLst>
                <a:ext uri="{FF2B5EF4-FFF2-40B4-BE49-F238E27FC236}">
                  <a16:creationId xmlns:a16="http://schemas.microsoft.com/office/drawing/2014/main" id="{DD456ABA-08E6-EA39-A495-DFE4AED86BB8}"/>
                </a:ext>
              </a:extLst>
            </p:cNvPr>
            <p:cNvGrpSpPr/>
            <p:nvPr/>
          </p:nvGrpSpPr>
          <p:grpSpPr>
            <a:xfrm>
              <a:off x="1794377" y="2694802"/>
              <a:ext cx="1338325" cy="1139659"/>
              <a:chOff x="-577012" y="721254"/>
              <a:chExt cx="6156799" cy="5857639"/>
            </a:xfrm>
          </p:grpSpPr>
          <p:sp>
            <p:nvSpPr>
              <p:cNvPr id="10287" name="Google Shape;2935;p148">
                <a:extLst>
                  <a:ext uri="{FF2B5EF4-FFF2-40B4-BE49-F238E27FC236}">
                    <a16:creationId xmlns:a16="http://schemas.microsoft.com/office/drawing/2014/main" id="{0DB2062A-769A-8798-8C0F-DAC627BBD48D}"/>
                  </a:ext>
                </a:extLst>
              </p:cNvPr>
              <p:cNvSpPr/>
              <p:nvPr/>
            </p:nvSpPr>
            <p:spPr>
              <a:xfrm>
                <a:off x="781322" y="1051513"/>
                <a:ext cx="3524250" cy="4959505"/>
              </a:xfrm>
              <a:prstGeom prst="ellipse">
                <a:avLst/>
              </a:prstGeom>
              <a:solidFill>
                <a:srgbClr val="FFC000">
                  <a:alpha val="40000"/>
                </a:srgb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10288" name="Google Shape;2936;p148">
                <a:extLst>
                  <a:ext uri="{FF2B5EF4-FFF2-40B4-BE49-F238E27FC236}">
                    <a16:creationId xmlns:a16="http://schemas.microsoft.com/office/drawing/2014/main" id="{0DB4CA9F-6711-0449-3EA1-94CABD249CB8}"/>
                  </a:ext>
                </a:extLst>
              </p:cNvPr>
              <p:cNvSpPr/>
              <p:nvPr/>
            </p:nvSpPr>
            <p:spPr>
              <a:xfrm rot="-3064894">
                <a:off x="781322" y="1170321"/>
                <a:ext cx="3524250" cy="4959505"/>
              </a:xfrm>
              <a:prstGeom prst="ellipse">
                <a:avLst/>
              </a:prstGeom>
              <a:solidFill>
                <a:srgbClr val="FFC000">
                  <a:alpha val="40000"/>
                </a:srgb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10289" name="Google Shape;2937;p148">
                <a:extLst>
                  <a:ext uri="{FF2B5EF4-FFF2-40B4-BE49-F238E27FC236}">
                    <a16:creationId xmlns:a16="http://schemas.microsoft.com/office/drawing/2014/main" id="{1E86A96D-8402-96C0-547B-67F3EB7564BB}"/>
                  </a:ext>
                </a:extLst>
              </p:cNvPr>
              <p:cNvSpPr/>
              <p:nvPr/>
            </p:nvSpPr>
            <p:spPr>
              <a:xfrm rot="-7481783">
                <a:off x="702716" y="1234486"/>
                <a:ext cx="3524250" cy="4959505"/>
              </a:xfrm>
              <a:prstGeom prst="ellipse">
                <a:avLst/>
              </a:prstGeom>
              <a:solidFill>
                <a:srgbClr val="FFC000">
                  <a:alpha val="40000"/>
                </a:srgb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grpSp>
        <p:sp>
          <p:nvSpPr>
            <p:cNvPr id="10286" name="Google Shape;2938;p148">
              <a:extLst>
                <a:ext uri="{FF2B5EF4-FFF2-40B4-BE49-F238E27FC236}">
                  <a16:creationId xmlns:a16="http://schemas.microsoft.com/office/drawing/2014/main" id="{E035A517-FD5B-BBD3-D8C4-FBE70D1F81B7}"/>
                </a:ext>
              </a:extLst>
            </p:cNvPr>
            <p:cNvSpPr/>
            <p:nvPr/>
          </p:nvSpPr>
          <p:spPr>
            <a:xfrm>
              <a:off x="2155376" y="3046282"/>
              <a:ext cx="600438" cy="461665"/>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2400" b="0" cap="none" dirty="0">
                  <a:latin typeface="Arial Black"/>
                  <a:ea typeface="Arial Black"/>
                  <a:cs typeface="Arial Black"/>
                  <a:sym typeface="Arial Black"/>
                </a:rPr>
                <a:t>02</a:t>
              </a:r>
              <a:endParaRPr dirty="0"/>
            </a:p>
          </p:txBody>
        </p:sp>
      </p:grpSp>
      <p:sp>
        <p:nvSpPr>
          <p:cNvPr id="10290" name="Google Shape;2939;p148">
            <a:extLst>
              <a:ext uri="{FF2B5EF4-FFF2-40B4-BE49-F238E27FC236}">
                <a16:creationId xmlns:a16="http://schemas.microsoft.com/office/drawing/2014/main" id="{F1DD46A2-2F3E-B767-9701-BE3C3A94522D}"/>
              </a:ext>
            </a:extLst>
          </p:cNvPr>
          <p:cNvSpPr/>
          <p:nvPr/>
        </p:nvSpPr>
        <p:spPr>
          <a:xfrm>
            <a:off x="4569538" y="4584866"/>
            <a:ext cx="2959298" cy="750934"/>
          </a:xfrm>
          <a:prstGeom prst="rect">
            <a:avLst/>
          </a:prstGeom>
          <a:noFill/>
          <a:ln>
            <a:noFill/>
          </a:ln>
        </p:spPr>
        <p:txBody>
          <a:bodyPr spcFirstLastPara="1" wrap="square" lIns="91425" tIns="45700" rIns="91425" bIns="45700" anchor="t" anchorCtr="0">
            <a:spAutoFit/>
          </a:bodyPr>
          <a:lstStyle/>
          <a:p>
            <a:pPr marL="0" marR="0" lvl="0" indent="0" algn="ctr" rtl="0">
              <a:lnSpc>
                <a:spcPct val="107000"/>
              </a:lnSpc>
              <a:spcBef>
                <a:spcPts val="0"/>
              </a:spcBef>
              <a:spcAft>
                <a:spcPts val="0"/>
              </a:spcAft>
              <a:buNone/>
            </a:pPr>
            <a:r>
              <a:rPr lang="en-GB" sz="2000" b="1" dirty="0">
                <a:solidFill>
                  <a:schemeClr val="lt1"/>
                </a:solidFill>
                <a:latin typeface="Didact Gothic" panose="00000500000000000000" pitchFamily="2" charset="0"/>
                <a:ea typeface="Calibri"/>
                <a:cs typeface="Calibri"/>
                <a:sym typeface="Calibri"/>
              </a:rPr>
              <a:t>Exchange of one crypto-assets to another</a:t>
            </a:r>
          </a:p>
        </p:txBody>
      </p:sp>
      <p:pic>
        <p:nvPicPr>
          <p:cNvPr id="10291" name="Google Shape;2930;p148">
            <a:extLst>
              <a:ext uri="{FF2B5EF4-FFF2-40B4-BE49-F238E27FC236}">
                <a16:creationId xmlns:a16="http://schemas.microsoft.com/office/drawing/2014/main" id="{6ACCB7FC-0569-9549-A008-0C0EC4BFD1FF}"/>
              </a:ext>
            </a:extLst>
          </p:cNvPr>
          <p:cNvPicPr preferRelativeResize="0"/>
          <p:nvPr/>
        </p:nvPicPr>
        <p:blipFill rotWithShape="1">
          <a:blip r:embed="rId3">
            <a:alphaModFix/>
          </a:blip>
          <a:srcRect/>
          <a:stretch/>
        </p:blipFill>
        <p:spPr>
          <a:xfrm>
            <a:off x="8154986" y="2639485"/>
            <a:ext cx="3949986" cy="2794680"/>
          </a:xfrm>
          <a:prstGeom prst="rect">
            <a:avLst/>
          </a:prstGeom>
          <a:noFill/>
          <a:ln>
            <a:noFill/>
          </a:ln>
        </p:spPr>
      </p:pic>
      <p:pic>
        <p:nvPicPr>
          <p:cNvPr id="10306" name="Picture 2" descr="Top Decentralized Crypto Exchanges in 2023 - Crypto Rand Group">
            <a:extLst>
              <a:ext uri="{FF2B5EF4-FFF2-40B4-BE49-F238E27FC236}">
                <a16:creationId xmlns:a16="http://schemas.microsoft.com/office/drawing/2014/main" id="{C176F549-46B7-10B0-2052-F3E2E41620AD}"/>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60"/>
          <a:stretch/>
        </p:blipFill>
        <p:spPr bwMode="auto">
          <a:xfrm>
            <a:off x="8170323" y="2639444"/>
            <a:ext cx="3934649" cy="2801018"/>
          </a:xfrm>
          <a:prstGeom prst="rect">
            <a:avLst/>
          </a:prstGeom>
          <a:noFill/>
          <a:extLst>
            <a:ext uri="{909E8E84-426E-40DD-AFC4-6F175D3DCCD1}">
              <a14:hiddenFill xmlns:a14="http://schemas.microsoft.com/office/drawing/2010/main">
                <a:solidFill>
                  <a:srgbClr val="FFFFFF"/>
                </a:solidFill>
              </a14:hiddenFill>
            </a:ext>
          </a:extLst>
        </p:spPr>
      </p:pic>
      <p:sp>
        <p:nvSpPr>
          <p:cNvPr id="10292" name="Google Shape;2931;p148">
            <a:extLst>
              <a:ext uri="{FF2B5EF4-FFF2-40B4-BE49-F238E27FC236}">
                <a16:creationId xmlns:a16="http://schemas.microsoft.com/office/drawing/2014/main" id="{F1E261CF-7805-A206-88C8-4B81DB16B43B}"/>
              </a:ext>
            </a:extLst>
          </p:cNvPr>
          <p:cNvSpPr/>
          <p:nvPr/>
        </p:nvSpPr>
        <p:spPr>
          <a:xfrm>
            <a:off x="8154986" y="2639484"/>
            <a:ext cx="3949986" cy="2923115"/>
          </a:xfrm>
          <a:prstGeom prst="rect">
            <a:avLst/>
          </a:prstGeom>
          <a:solidFill>
            <a:schemeClr val="dk1">
              <a:alpha val="70980"/>
            </a:schemeClr>
          </a:solidFill>
          <a:ln>
            <a:solidFill>
              <a:srgbClr val="FFC000"/>
            </a:solid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grpSp>
        <p:nvGrpSpPr>
          <p:cNvPr id="10293" name="Group 10292">
            <a:extLst>
              <a:ext uri="{FF2B5EF4-FFF2-40B4-BE49-F238E27FC236}">
                <a16:creationId xmlns:a16="http://schemas.microsoft.com/office/drawing/2014/main" id="{60A0E0F4-4FFA-C141-0715-CB792414115E}"/>
              </a:ext>
            </a:extLst>
          </p:cNvPr>
          <p:cNvGrpSpPr/>
          <p:nvPr/>
        </p:nvGrpSpPr>
        <p:grpSpPr>
          <a:xfrm>
            <a:off x="9429617" y="2694802"/>
            <a:ext cx="1338325" cy="1139659"/>
            <a:chOff x="1794377" y="2694802"/>
            <a:chExt cx="1338325" cy="1139659"/>
          </a:xfrm>
        </p:grpSpPr>
        <p:grpSp>
          <p:nvGrpSpPr>
            <p:cNvPr id="10294" name="Google Shape;2934;p148">
              <a:extLst>
                <a:ext uri="{FF2B5EF4-FFF2-40B4-BE49-F238E27FC236}">
                  <a16:creationId xmlns:a16="http://schemas.microsoft.com/office/drawing/2014/main" id="{B0F43718-7781-C0B5-1172-5E7941F64E52}"/>
                </a:ext>
              </a:extLst>
            </p:cNvPr>
            <p:cNvGrpSpPr/>
            <p:nvPr/>
          </p:nvGrpSpPr>
          <p:grpSpPr>
            <a:xfrm>
              <a:off x="1794377" y="2694802"/>
              <a:ext cx="1338325" cy="1139659"/>
              <a:chOff x="-577012" y="721254"/>
              <a:chExt cx="6156799" cy="5857639"/>
            </a:xfrm>
          </p:grpSpPr>
          <p:sp>
            <p:nvSpPr>
              <p:cNvPr id="10296" name="Google Shape;2935;p148">
                <a:extLst>
                  <a:ext uri="{FF2B5EF4-FFF2-40B4-BE49-F238E27FC236}">
                    <a16:creationId xmlns:a16="http://schemas.microsoft.com/office/drawing/2014/main" id="{F9CAC8AC-F000-C315-3A15-79852051239D}"/>
                  </a:ext>
                </a:extLst>
              </p:cNvPr>
              <p:cNvSpPr/>
              <p:nvPr/>
            </p:nvSpPr>
            <p:spPr>
              <a:xfrm>
                <a:off x="781322" y="1051513"/>
                <a:ext cx="3524250" cy="4959505"/>
              </a:xfrm>
              <a:prstGeom prst="ellipse">
                <a:avLst/>
              </a:prstGeom>
              <a:solidFill>
                <a:srgbClr val="FFC000">
                  <a:alpha val="40000"/>
                </a:srgb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10297" name="Google Shape;2936;p148">
                <a:extLst>
                  <a:ext uri="{FF2B5EF4-FFF2-40B4-BE49-F238E27FC236}">
                    <a16:creationId xmlns:a16="http://schemas.microsoft.com/office/drawing/2014/main" id="{940C2F7E-D2F5-FD91-D5B2-59D3ABE0578B}"/>
                  </a:ext>
                </a:extLst>
              </p:cNvPr>
              <p:cNvSpPr/>
              <p:nvPr/>
            </p:nvSpPr>
            <p:spPr>
              <a:xfrm rot="-3064894">
                <a:off x="781322" y="1170321"/>
                <a:ext cx="3524250" cy="4959505"/>
              </a:xfrm>
              <a:prstGeom prst="ellipse">
                <a:avLst/>
              </a:prstGeom>
              <a:solidFill>
                <a:srgbClr val="FFC000">
                  <a:alpha val="40000"/>
                </a:srgb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10298" name="Google Shape;2937;p148">
                <a:extLst>
                  <a:ext uri="{FF2B5EF4-FFF2-40B4-BE49-F238E27FC236}">
                    <a16:creationId xmlns:a16="http://schemas.microsoft.com/office/drawing/2014/main" id="{18EF93D3-61A2-07BF-887E-5AE13D57539D}"/>
                  </a:ext>
                </a:extLst>
              </p:cNvPr>
              <p:cNvSpPr/>
              <p:nvPr/>
            </p:nvSpPr>
            <p:spPr>
              <a:xfrm rot="-7481783">
                <a:off x="702716" y="1234486"/>
                <a:ext cx="3524250" cy="4959505"/>
              </a:xfrm>
              <a:prstGeom prst="ellipse">
                <a:avLst/>
              </a:prstGeom>
              <a:solidFill>
                <a:srgbClr val="FFC000">
                  <a:alpha val="40000"/>
                </a:srgb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grpSp>
        <p:sp>
          <p:nvSpPr>
            <p:cNvPr id="10295" name="Google Shape;2938;p148">
              <a:extLst>
                <a:ext uri="{FF2B5EF4-FFF2-40B4-BE49-F238E27FC236}">
                  <a16:creationId xmlns:a16="http://schemas.microsoft.com/office/drawing/2014/main" id="{2CE11056-1C1E-C98A-BF49-9D491EB11EE7}"/>
                </a:ext>
              </a:extLst>
            </p:cNvPr>
            <p:cNvSpPr/>
            <p:nvPr/>
          </p:nvSpPr>
          <p:spPr>
            <a:xfrm>
              <a:off x="2155376" y="3046282"/>
              <a:ext cx="600438" cy="461665"/>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2400" b="0" cap="none" dirty="0">
                  <a:latin typeface="Arial Black"/>
                  <a:ea typeface="Arial Black"/>
                  <a:cs typeface="Arial Black"/>
                  <a:sym typeface="Arial Black"/>
                </a:rPr>
                <a:t>03</a:t>
              </a:r>
              <a:endParaRPr dirty="0"/>
            </a:p>
          </p:txBody>
        </p:sp>
      </p:grpSp>
      <p:sp>
        <p:nvSpPr>
          <p:cNvPr id="10299" name="Google Shape;2939;p148">
            <a:extLst>
              <a:ext uri="{FF2B5EF4-FFF2-40B4-BE49-F238E27FC236}">
                <a16:creationId xmlns:a16="http://schemas.microsoft.com/office/drawing/2014/main" id="{A596EA4C-D190-53AA-F1AB-B94146151F55}"/>
              </a:ext>
            </a:extLst>
          </p:cNvPr>
          <p:cNvSpPr/>
          <p:nvPr/>
        </p:nvSpPr>
        <p:spPr>
          <a:xfrm>
            <a:off x="8184279" y="4233658"/>
            <a:ext cx="3750546" cy="1277745"/>
          </a:xfrm>
          <a:prstGeom prst="rect">
            <a:avLst/>
          </a:prstGeom>
          <a:noFill/>
          <a:ln>
            <a:noFill/>
          </a:ln>
        </p:spPr>
        <p:txBody>
          <a:bodyPr spcFirstLastPara="1" wrap="square" lIns="91425" tIns="45700" rIns="91425" bIns="45700" anchor="t" anchorCtr="0">
            <a:spAutoFit/>
          </a:bodyPr>
          <a:lstStyle/>
          <a:p>
            <a:pPr marL="0" marR="0" lvl="0" indent="0" algn="ctr" rtl="0">
              <a:lnSpc>
                <a:spcPct val="107000"/>
              </a:lnSpc>
              <a:spcBef>
                <a:spcPts val="0"/>
              </a:spcBef>
              <a:spcAft>
                <a:spcPts val="0"/>
              </a:spcAft>
              <a:buNone/>
            </a:pPr>
            <a:r>
              <a:rPr lang="en-GB" b="1" dirty="0">
                <a:solidFill>
                  <a:schemeClr val="lt1"/>
                </a:solidFill>
                <a:latin typeface="Didact Gothic" panose="00000500000000000000" pitchFamily="2" charset="0"/>
                <a:ea typeface="Calibri"/>
                <a:cs typeface="Calibri"/>
                <a:sym typeface="Calibri"/>
              </a:rPr>
              <a:t> Movement of Crypto-Assets, including Airdrops, Staking rewards, Loans involving Crypto-Assets, Payments, etc</a:t>
            </a:r>
            <a:endParaRPr lang="en-GB" sz="1400" b="1" dirty="0">
              <a:solidFill>
                <a:schemeClr val="lt1"/>
              </a:solidFill>
              <a:latin typeface="Didact Gothic" panose="00000500000000000000" pitchFamily="2" charset="0"/>
              <a:ea typeface="Calibri"/>
              <a:cs typeface="Calibri"/>
              <a:sym typeface="Calibri"/>
            </a:endParaRPr>
          </a:p>
        </p:txBody>
      </p:sp>
      <p:sp>
        <p:nvSpPr>
          <p:cNvPr id="10302" name="Google Shape;2939;p148">
            <a:extLst>
              <a:ext uri="{FF2B5EF4-FFF2-40B4-BE49-F238E27FC236}">
                <a16:creationId xmlns:a16="http://schemas.microsoft.com/office/drawing/2014/main" id="{D708BA19-B195-00E2-9D57-27A653973797}"/>
              </a:ext>
            </a:extLst>
          </p:cNvPr>
          <p:cNvSpPr/>
          <p:nvPr/>
        </p:nvSpPr>
        <p:spPr>
          <a:xfrm>
            <a:off x="491245" y="3777028"/>
            <a:ext cx="2959298" cy="421614"/>
          </a:xfrm>
          <a:prstGeom prst="rect">
            <a:avLst/>
          </a:prstGeom>
          <a:noFill/>
          <a:ln>
            <a:noFill/>
          </a:ln>
        </p:spPr>
        <p:txBody>
          <a:bodyPr spcFirstLastPara="1" wrap="square" lIns="91425" tIns="45700" rIns="91425" bIns="45700" anchor="t" anchorCtr="0">
            <a:spAutoFit/>
          </a:bodyPr>
          <a:lstStyle/>
          <a:p>
            <a:pPr marL="0" marR="0" lvl="0" indent="0" algn="ctr" rtl="0">
              <a:lnSpc>
                <a:spcPct val="107000"/>
              </a:lnSpc>
              <a:spcBef>
                <a:spcPts val="0"/>
              </a:spcBef>
              <a:spcAft>
                <a:spcPts val="0"/>
              </a:spcAft>
              <a:buNone/>
            </a:pPr>
            <a:r>
              <a:rPr lang="en-GB" sz="2000" b="1" dirty="0">
                <a:solidFill>
                  <a:srgbClr val="FFC000"/>
                </a:solidFill>
                <a:latin typeface="Didact Gothic" panose="00000500000000000000" pitchFamily="2" charset="0"/>
                <a:ea typeface="Calibri"/>
                <a:cs typeface="Calibri"/>
                <a:sym typeface="Calibri"/>
              </a:rPr>
              <a:t>Exchange </a:t>
            </a:r>
          </a:p>
        </p:txBody>
      </p:sp>
      <p:sp>
        <p:nvSpPr>
          <p:cNvPr id="10303" name="Google Shape;2939;p148">
            <a:extLst>
              <a:ext uri="{FF2B5EF4-FFF2-40B4-BE49-F238E27FC236}">
                <a16:creationId xmlns:a16="http://schemas.microsoft.com/office/drawing/2014/main" id="{C6BD1915-759F-12CE-434B-A8B00379E4AE}"/>
              </a:ext>
            </a:extLst>
          </p:cNvPr>
          <p:cNvSpPr/>
          <p:nvPr/>
        </p:nvSpPr>
        <p:spPr>
          <a:xfrm>
            <a:off x="4608682" y="3794917"/>
            <a:ext cx="2959298" cy="421614"/>
          </a:xfrm>
          <a:prstGeom prst="rect">
            <a:avLst/>
          </a:prstGeom>
          <a:noFill/>
          <a:ln>
            <a:noFill/>
          </a:ln>
        </p:spPr>
        <p:txBody>
          <a:bodyPr spcFirstLastPara="1" wrap="square" lIns="91425" tIns="45700" rIns="91425" bIns="45700" anchor="t" anchorCtr="0">
            <a:spAutoFit/>
          </a:bodyPr>
          <a:lstStyle/>
          <a:p>
            <a:pPr marL="0" marR="0" lvl="0" indent="0" algn="ctr" rtl="0">
              <a:lnSpc>
                <a:spcPct val="107000"/>
              </a:lnSpc>
              <a:spcBef>
                <a:spcPts val="0"/>
              </a:spcBef>
              <a:spcAft>
                <a:spcPts val="0"/>
              </a:spcAft>
              <a:buNone/>
            </a:pPr>
            <a:r>
              <a:rPr lang="en-GB" sz="2000" b="1" dirty="0">
                <a:solidFill>
                  <a:srgbClr val="FFC000"/>
                </a:solidFill>
                <a:latin typeface="Didact Gothic" panose="00000500000000000000" pitchFamily="2" charset="0"/>
                <a:ea typeface="Calibri"/>
                <a:cs typeface="Calibri"/>
                <a:sym typeface="Calibri"/>
              </a:rPr>
              <a:t>Swaps</a:t>
            </a:r>
          </a:p>
        </p:txBody>
      </p:sp>
      <p:sp>
        <p:nvSpPr>
          <p:cNvPr id="10304" name="Google Shape;2939;p148">
            <a:extLst>
              <a:ext uri="{FF2B5EF4-FFF2-40B4-BE49-F238E27FC236}">
                <a16:creationId xmlns:a16="http://schemas.microsoft.com/office/drawing/2014/main" id="{A46DF4AC-8ED5-0A07-A719-A3522E39E6EC}"/>
              </a:ext>
            </a:extLst>
          </p:cNvPr>
          <p:cNvSpPr/>
          <p:nvPr/>
        </p:nvSpPr>
        <p:spPr>
          <a:xfrm>
            <a:off x="8650330" y="3794917"/>
            <a:ext cx="2959298" cy="421614"/>
          </a:xfrm>
          <a:prstGeom prst="rect">
            <a:avLst/>
          </a:prstGeom>
          <a:noFill/>
          <a:ln>
            <a:noFill/>
          </a:ln>
        </p:spPr>
        <p:txBody>
          <a:bodyPr spcFirstLastPara="1" wrap="square" lIns="91425" tIns="45700" rIns="91425" bIns="45700" anchor="t" anchorCtr="0">
            <a:spAutoFit/>
          </a:bodyPr>
          <a:lstStyle/>
          <a:p>
            <a:pPr marL="0" marR="0" lvl="0" indent="0" algn="ctr" rtl="0">
              <a:lnSpc>
                <a:spcPct val="107000"/>
              </a:lnSpc>
              <a:spcBef>
                <a:spcPts val="0"/>
              </a:spcBef>
              <a:spcAft>
                <a:spcPts val="0"/>
              </a:spcAft>
              <a:buNone/>
            </a:pPr>
            <a:r>
              <a:rPr lang="en-GB" sz="2000" b="1" dirty="0">
                <a:solidFill>
                  <a:srgbClr val="FFC000"/>
                </a:solidFill>
                <a:latin typeface="Didact Gothic" panose="00000500000000000000" pitchFamily="2" charset="0"/>
                <a:ea typeface="Calibri"/>
                <a:cs typeface="Calibri"/>
                <a:sym typeface="Calibri"/>
              </a:rPr>
              <a:t>Transfer</a:t>
            </a:r>
          </a:p>
        </p:txBody>
      </p:sp>
      <p:grpSp>
        <p:nvGrpSpPr>
          <p:cNvPr id="2" name="Group 1">
            <a:extLst>
              <a:ext uri="{FF2B5EF4-FFF2-40B4-BE49-F238E27FC236}">
                <a16:creationId xmlns:a16="http://schemas.microsoft.com/office/drawing/2014/main" id="{C3B1E5EA-2FA6-0BE8-CFDC-D2EF6E758BDD}"/>
              </a:ext>
            </a:extLst>
          </p:cNvPr>
          <p:cNvGrpSpPr/>
          <p:nvPr/>
        </p:nvGrpSpPr>
        <p:grpSpPr>
          <a:xfrm>
            <a:off x="11434761" y="6512309"/>
            <a:ext cx="447675" cy="243352"/>
            <a:chOff x="2105024" y="5749284"/>
            <a:chExt cx="447675" cy="243352"/>
          </a:xfrm>
        </p:grpSpPr>
        <p:sp>
          <p:nvSpPr>
            <p:cNvPr id="3" name="Oval 2">
              <a:extLst>
                <a:ext uri="{FF2B5EF4-FFF2-40B4-BE49-F238E27FC236}">
                  <a16:creationId xmlns:a16="http://schemas.microsoft.com/office/drawing/2014/main" id="{56FA0DD7-0A2D-EA17-2F69-44139F6415BF}"/>
                </a:ext>
              </a:extLst>
            </p:cNvPr>
            <p:cNvSpPr/>
            <p:nvPr/>
          </p:nvSpPr>
          <p:spPr>
            <a:xfrm>
              <a:off x="2207186" y="5749284"/>
              <a:ext cx="243352" cy="243352"/>
            </a:xfrm>
            <a:prstGeom prst="ellipse">
              <a:avLst/>
            </a:prstGeom>
            <a:solidFill>
              <a:srgbClr val="FFC000"/>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4" name="TextBox 3">
              <a:extLst>
                <a:ext uri="{FF2B5EF4-FFF2-40B4-BE49-F238E27FC236}">
                  <a16:creationId xmlns:a16="http://schemas.microsoft.com/office/drawing/2014/main" id="{7DF24426-1FDA-789A-2907-AFE6ECFBCAC3}"/>
                </a:ext>
              </a:extLst>
            </p:cNvPr>
            <p:cNvSpPr txBox="1"/>
            <p:nvPr/>
          </p:nvSpPr>
          <p:spPr>
            <a:xfrm>
              <a:off x="2105024" y="5777192"/>
              <a:ext cx="447675" cy="21544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326A2452-42B8-4B4F-8F2F-A25CC86A1417}" type="slidenum">
                <a:rPr kumimoji="0" lang="en-GB" sz="800" b="0" i="0" u="none" strike="noStrike" kern="1200" cap="none" spc="0" normalizeH="0" baseline="0" noProof="0" smtClean="0">
                  <a:ln>
                    <a:noFill/>
                  </a:ln>
                  <a:effectLst/>
                  <a:uLnTx/>
                  <a:uFillTx/>
                  <a:latin typeface="Calibri" panose="020F0502020204030204"/>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30</a:t>
              </a:fld>
              <a:endParaRPr kumimoji="0" lang="en-GB" sz="800" b="0" i="0" u="none" strike="noStrike" kern="1200" cap="none" spc="0" normalizeH="0" baseline="0" noProof="0" dirty="0">
                <a:ln>
                  <a:noFill/>
                </a:ln>
                <a:effectLst/>
                <a:uLnTx/>
                <a:uFillTx/>
                <a:latin typeface="Calibri" panose="020F0502020204030204"/>
                <a:ea typeface="+mn-ea"/>
                <a:cs typeface="+mn-cs"/>
              </a:endParaRPr>
            </a:p>
          </p:txBody>
        </p:sp>
      </p:grpSp>
      <p:sp>
        <p:nvSpPr>
          <p:cNvPr id="5" name="TextBox 4">
            <a:extLst>
              <a:ext uri="{FF2B5EF4-FFF2-40B4-BE49-F238E27FC236}">
                <a16:creationId xmlns:a16="http://schemas.microsoft.com/office/drawing/2014/main" id="{2E88A314-EBB6-C7FC-F35D-C0B121B0F6FC}"/>
              </a:ext>
            </a:extLst>
          </p:cNvPr>
          <p:cNvSpPr txBox="1"/>
          <p:nvPr/>
        </p:nvSpPr>
        <p:spPr>
          <a:xfrm>
            <a:off x="207964" y="6509440"/>
            <a:ext cx="3485147" cy="246221"/>
          </a:xfrm>
          <a:prstGeom prst="rect">
            <a:avLst/>
          </a:prstGeom>
          <a:noFill/>
        </p:spPr>
        <p:txBody>
          <a:bodyPr wrap="square">
            <a:spAutoFit/>
          </a:bodyPr>
          <a:lstStyle/>
          <a:p>
            <a:r>
              <a:rPr lang="en-GB" sz="1000" dirty="0">
                <a:latin typeface="Didact Gothic" panose="00000500000000000000" pitchFamily="2" charset="0"/>
              </a:rPr>
              <a:t>Cryptocurrency Regulations in Africa : An In-Depth Study</a:t>
            </a:r>
          </a:p>
        </p:txBody>
      </p:sp>
    </p:spTree>
    <p:extLst>
      <p:ext uri="{BB962C8B-B14F-4D97-AF65-F5344CB8AC3E}">
        <p14:creationId xmlns:p14="http://schemas.microsoft.com/office/powerpoint/2010/main" val="168139775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5194"/>
        <p:cNvGrpSpPr/>
        <p:nvPr/>
      </p:nvGrpSpPr>
      <p:grpSpPr>
        <a:xfrm>
          <a:off x="0" y="0"/>
          <a:ext cx="0" cy="0"/>
          <a:chOff x="0" y="0"/>
          <a:chExt cx="0" cy="0"/>
        </a:xfrm>
      </p:grpSpPr>
      <p:pic>
        <p:nvPicPr>
          <p:cNvPr id="2052" name="Picture 4" descr="Cryptocurrency Regulations and Laws Shaping 2024">
            <a:extLst>
              <a:ext uri="{FF2B5EF4-FFF2-40B4-BE49-F238E27FC236}">
                <a16:creationId xmlns:a16="http://schemas.microsoft.com/office/drawing/2014/main" id="{8C1E4BB8-543D-3A79-6861-85E0B6B35A97}"/>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66" r="72"/>
          <a:stretch/>
        </p:blipFill>
        <p:spPr bwMode="auto">
          <a:xfrm>
            <a:off x="0" y="0"/>
            <a:ext cx="12210142" cy="6858000"/>
          </a:xfrm>
          <a:prstGeom prst="rect">
            <a:avLst/>
          </a:prstGeom>
          <a:noFill/>
          <a:extLst>
            <a:ext uri="{909E8E84-426E-40DD-AFC4-6F175D3DCCD1}">
              <a14:hiddenFill xmlns:a14="http://schemas.microsoft.com/office/drawing/2010/main">
                <a:solidFill>
                  <a:srgbClr val="FFFFFF"/>
                </a:solidFill>
              </a14:hiddenFill>
            </a:ext>
          </a:extLst>
        </p:spPr>
      </p:pic>
      <p:sp>
        <p:nvSpPr>
          <p:cNvPr id="5195" name="Google Shape;5195;p343"/>
          <p:cNvSpPr/>
          <p:nvPr/>
        </p:nvSpPr>
        <p:spPr>
          <a:xfrm>
            <a:off x="1313098" y="1905000"/>
            <a:ext cx="9710502" cy="3084174"/>
          </a:xfrm>
          <a:prstGeom prst="rect">
            <a:avLst/>
          </a:prstGeom>
          <a:solidFill>
            <a:schemeClr val="dk1">
              <a:alpha val="48000"/>
            </a:schemeClr>
          </a:solidFill>
          <a:ln>
            <a:solidFill>
              <a:srgbClr val="FFC000"/>
            </a:solidFill>
          </a:ln>
        </p:spPr>
        <p:txBody>
          <a:bodyPr spcFirstLastPara="1" wrap="square" lIns="86804" tIns="43390" rIns="86804" bIns="43390" anchor="ctr" anchorCtr="0">
            <a:noAutofit/>
          </a:bodyPr>
          <a:lstStyle/>
          <a:p>
            <a:pPr algn="ctr" defTabSz="868223">
              <a:buClr>
                <a:srgbClr val="000000"/>
              </a:buClr>
            </a:pPr>
            <a:r>
              <a:rPr lang="en-GB" sz="5400" b="1" kern="0" dirty="0">
                <a:solidFill>
                  <a:srgbClr val="FFFFFF"/>
                </a:solidFill>
                <a:latin typeface="Didact Gothic" panose="00000500000000000000" pitchFamily="2" charset="0"/>
                <a:ea typeface="Calibri"/>
                <a:cs typeface="Calibri"/>
                <a:sym typeface="Calibri"/>
              </a:rPr>
              <a:t>Cryptocurrency Regulatory Framework in Jurisdictions</a:t>
            </a:r>
          </a:p>
        </p:txBody>
      </p:sp>
      <p:grpSp>
        <p:nvGrpSpPr>
          <p:cNvPr id="2" name="Group 1">
            <a:extLst>
              <a:ext uri="{FF2B5EF4-FFF2-40B4-BE49-F238E27FC236}">
                <a16:creationId xmlns:a16="http://schemas.microsoft.com/office/drawing/2014/main" id="{A5B14AEE-41D2-0E49-3E72-600FC7C7C7EF}"/>
              </a:ext>
            </a:extLst>
          </p:cNvPr>
          <p:cNvGrpSpPr/>
          <p:nvPr/>
        </p:nvGrpSpPr>
        <p:grpSpPr>
          <a:xfrm>
            <a:off x="11434761" y="6512309"/>
            <a:ext cx="447675" cy="243352"/>
            <a:chOff x="2105024" y="5749284"/>
            <a:chExt cx="447675" cy="243352"/>
          </a:xfrm>
        </p:grpSpPr>
        <p:sp>
          <p:nvSpPr>
            <p:cNvPr id="3" name="Oval 2">
              <a:extLst>
                <a:ext uri="{FF2B5EF4-FFF2-40B4-BE49-F238E27FC236}">
                  <a16:creationId xmlns:a16="http://schemas.microsoft.com/office/drawing/2014/main" id="{4B7D9DAD-8FA0-7A6C-A3E2-0E37DE63421A}"/>
                </a:ext>
              </a:extLst>
            </p:cNvPr>
            <p:cNvSpPr/>
            <p:nvPr/>
          </p:nvSpPr>
          <p:spPr>
            <a:xfrm>
              <a:off x="2207186" y="5749284"/>
              <a:ext cx="243352" cy="243352"/>
            </a:xfrm>
            <a:prstGeom prst="ellipse">
              <a:avLst/>
            </a:prstGeom>
            <a:solidFill>
              <a:srgbClr val="FFC000"/>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4" name="TextBox 3">
              <a:extLst>
                <a:ext uri="{FF2B5EF4-FFF2-40B4-BE49-F238E27FC236}">
                  <a16:creationId xmlns:a16="http://schemas.microsoft.com/office/drawing/2014/main" id="{4E232AD3-3C69-7BF6-7CA2-35C2DF71548E}"/>
                </a:ext>
              </a:extLst>
            </p:cNvPr>
            <p:cNvSpPr txBox="1"/>
            <p:nvPr/>
          </p:nvSpPr>
          <p:spPr>
            <a:xfrm>
              <a:off x="2105024" y="5777192"/>
              <a:ext cx="447675" cy="21544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326A2452-42B8-4B4F-8F2F-A25CC86A1417}" type="slidenum">
                <a:rPr kumimoji="0" lang="en-GB" sz="800" b="0" i="0" u="none" strike="noStrike" kern="1200" cap="none" spc="0" normalizeH="0" baseline="0" noProof="0" smtClean="0">
                  <a:ln>
                    <a:noFill/>
                  </a:ln>
                  <a:effectLst/>
                  <a:uLnTx/>
                  <a:uFillTx/>
                  <a:latin typeface="Calibri" panose="020F0502020204030204"/>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31</a:t>
              </a:fld>
              <a:endParaRPr kumimoji="0" lang="en-GB" sz="800" b="0" i="0" u="none" strike="noStrike" kern="1200" cap="none" spc="0" normalizeH="0" baseline="0" noProof="0" dirty="0">
                <a:ln>
                  <a:noFill/>
                </a:ln>
                <a:effectLst/>
                <a:uLnTx/>
                <a:uFillTx/>
                <a:latin typeface="Calibri" panose="020F0502020204030204"/>
                <a:ea typeface="+mn-ea"/>
                <a:cs typeface="+mn-cs"/>
              </a:endParaRPr>
            </a:p>
          </p:txBody>
        </p:sp>
      </p:grpSp>
      <p:sp>
        <p:nvSpPr>
          <p:cNvPr id="6" name="TextBox 5">
            <a:extLst>
              <a:ext uri="{FF2B5EF4-FFF2-40B4-BE49-F238E27FC236}">
                <a16:creationId xmlns:a16="http://schemas.microsoft.com/office/drawing/2014/main" id="{8435D3E3-B45A-0B78-F96B-AAD28DA3C9E1}"/>
              </a:ext>
            </a:extLst>
          </p:cNvPr>
          <p:cNvSpPr txBox="1"/>
          <p:nvPr/>
        </p:nvSpPr>
        <p:spPr>
          <a:xfrm>
            <a:off x="207964" y="6509440"/>
            <a:ext cx="3485147" cy="246221"/>
          </a:xfrm>
          <a:prstGeom prst="rect">
            <a:avLst/>
          </a:prstGeom>
          <a:noFill/>
        </p:spPr>
        <p:txBody>
          <a:bodyPr wrap="square">
            <a:spAutoFit/>
          </a:bodyPr>
          <a:lstStyle/>
          <a:p>
            <a:r>
              <a:rPr lang="en-GB" sz="1000" b="1" dirty="0">
                <a:solidFill>
                  <a:srgbClr val="FFC000"/>
                </a:solidFill>
                <a:latin typeface="Didact Gothic" panose="00000500000000000000" pitchFamily="2" charset="0"/>
              </a:rPr>
              <a:t>Cryptocurrency Regulations in Africa : </a:t>
            </a:r>
            <a:r>
              <a:rPr lang="en-GB" sz="1000" b="1" dirty="0">
                <a:solidFill>
                  <a:schemeClr val="bg1"/>
                </a:solidFill>
                <a:latin typeface="Didact Gothic" panose="00000500000000000000" pitchFamily="2" charset="0"/>
              </a:rPr>
              <a:t>An In-Depth Study</a:t>
            </a: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5403"/>
        <p:cNvGrpSpPr/>
        <p:nvPr/>
      </p:nvGrpSpPr>
      <p:grpSpPr>
        <a:xfrm>
          <a:off x="0" y="0"/>
          <a:ext cx="0" cy="0"/>
          <a:chOff x="0" y="0"/>
          <a:chExt cx="0" cy="0"/>
        </a:xfrm>
      </p:grpSpPr>
      <p:sp>
        <p:nvSpPr>
          <p:cNvPr id="2" name="Google Shape;5195;p343">
            <a:extLst>
              <a:ext uri="{FF2B5EF4-FFF2-40B4-BE49-F238E27FC236}">
                <a16:creationId xmlns:a16="http://schemas.microsoft.com/office/drawing/2014/main" id="{96EDCC10-5765-3B26-0FCE-42FAD3EBA66E}"/>
              </a:ext>
            </a:extLst>
          </p:cNvPr>
          <p:cNvSpPr/>
          <p:nvPr/>
        </p:nvSpPr>
        <p:spPr>
          <a:xfrm>
            <a:off x="1313098" y="1905000"/>
            <a:ext cx="9710502" cy="3084174"/>
          </a:xfrm>
          <a:prstGeom prst="rect">
            <a:avLst/>
          </a:prstGeom>
          <a:solidFill>
            <a:schemeClr val="dk1">
              <a:alpha val="48000"/>
            </a:schemeClr>
          </a:solidFill>
          <a:ln>
            <a:solidFill>
              <a:srgbClr val="FFC000"/>
            </a:solidFill>
          </a:ln>
        </p:spPr>
        <p:txBody>
          <a:bodyPr spcFirstLastPara="1" wrap="square" lIns="86804" tIns="43390" rIns="86804" bIns="43390" anchor="ctr" anchorCtr="0">
            <a:noAutofit/>
          </a:bodyPr>
          <a:lstStyle/>
          <a:p>
            <a:pPr algn="ctr" defTabSz="868223">
              <a:buClr>
                <a:srgbClr val="000000"/>
              </a:buClr>
            </a:pPr>
            <a:r>
              <a:rPr lang="en-GB" sz="5400" b="1" kern="0" dirty="0">
                <a:solidFill>
                  <a:srgbClr val="FFFFFF"/>
                </a:solidFill>
                <a:latin typeface="Didact Gothic" panose="00000500000000000000" pitchFamily="2" charset="0"/>
                <a:ea typeface="Calibri"/>
                <a:cs typeface="Calibri"/>
                <a:sym typeface="Calibri"/>
              </a:rPr>
              <a:t>EUROPEAN UNION</a:t>
            </a:r>
          </a:p>
        </p:txBody>
      </p:sp>
      <p:grpSp>
        <p:nvGrpSpPr>
          <p:cNvPr id="3" name="Group 2">
            <a:extLst>
              <a:ext uri="{FF2B5EF4-FFF2-40B4-BE49-F238E27FC236}">
                <a16:creationId xmlns:a16="http://schemas.microsoft.com/office/drawing/2014/main" id="{73A5616A-740A-5452-F40A-5BFBF67AC903}"/>
              </a:ext>
            </a:extLst>
          </p:cNvPr>
          <p:cNvGrpSpPr/>
          <p:nvPr/>
        </p:nvGrpSpPr>
        <p:grpSpPr>
          <a:xfrm>
            <a:off x="11434761" y="6512309"/>
            <a:ext cx="447675" cy="243352"/>
            <a:chOff x="2105024" y="5749284"/>
            <a:chExt cx="447675" cy="243352"/>
          </a:xfrm>
        </p:grpSpPr>
        <p:sp>
          <p:nvSpPr>
            <p:cNvPr id="4" name="Oval 3">
              <a:extLst>
                <a:ext uri="{FF2B5EF4-FFF2-40B4-BE49-F238E27FC236}">
                  <a16:creationId xmlns:a16="http://schemas.microsoft.com/office/drawing/2014/main" id="{A0BB08A7-2872-3BA7-1E4D-783215341D30}"/>
                </a:ext>
              </a:extLst>
            </p:cNvPr>
            <p:cNvSpPr/>
            <p:nvPr/>
          </p:nvSpPr>
          <p:spPr>
            <a:xfrm>
              <a:off x="2207186" y="5749284"/>
              <a:ext cx="243352" cy="243352"/>
            </a:xfrm>
            <a:prstGeom prst="ellipse">
              <a:avLst/>
            </a:prstGeom>
            <a:solidFill>
              <a:srgbClr val="FFC000"/>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5" name="TextBox 4">
              <a:extLst>
                <a:ext uri="{FF2B5EF4-FFF2-40B4-BE49-F238E27FC236}">
                  <a16:creationId xmlns:a16="http://schemas.microsoft.com/office/drawing/2014/main" id="{F7F26A8F-1B88-441E-12EC-A636FF65AEA6}"/>
                </a:ext>
              </a:extLst>
            </p:cNvPr>
            <p:cNvSpPr txBox="1"/>
            <p:nvPr/>
          </p:nvSpPr>
          <p:spPr>
            <a:xfrm>
              <a:off x="2105024" y="5777192"/>
              <a:ext cx="447675" cy="21544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326A2452-42B8-4B4F-8F2F-A25CC86A1417}" type="slidenum">
                <a:rPr kumimoji="0" lang="en-GB" sz="800" b="0" i="0" u="none" strike="noStrike" kern="1200" cap="none" spc="0" normalizeH="0" baseline="0" noProof="0" smtClean="0">
                  <a:ln>
                    <a:noFill/>
                  </a:ln>
                  <a:effectLst/>
                  <a:uLnTx/>
                  <a:uFillTx/>
                  <a:latin typeface="Calibri" panose="020F0502020204030204"/>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32</a:t>
              </a:fld>
              <a:endParaRPr kumimoji="0" lang="en-GB" sz="800" b="0" i="0" u="none" strike="noStrike" kern="1200" cap="none" spc="0" normalizeH="0" baseline="0" noProof="0" dirty="0">
                <a:ln>
                  <a:noFill/>
                </a:ln>
                <a:effectLst/>
                <a:uLnTx/>
                <a:uFillTx/>
                <a:latin typeface="Calibri" panose="020F0502020204030204"/>
                <a:ea typeface="+mn-ea"/>
                <a:cs typeface="+mn-cs"/>
              </a:endParaRPr>
            </a:p>
          </p:txBody>
        </p:sp>
      </p:grpSp>
      <p:sp>
        <p:nvSpPr>
          <p:cNvPr id="7" name="TextBox 6">
            <a:extLst>
              <a:ext uri="{FF2B5EF4-FFF2-40B4-BE49-F238E27FC236}">
                <a16:creationId xmlns:a16="http://schemas.microsoft.com/office/drawing/2014/main" id="{F1583514-1C34-99E8-BC66-318DDABD89F6}"/>
              </a:ext>
            </a:extLst>
          </p:cNvPr>
          <p:cNvSpPr txBox="1"/>
          <p:nvPr/>
        </p:nvSpPr>
        <p:spPr>
          <a:xfrm>
            <a:off x="207964" y="6509440"/>
            <a:ext cx="3485147" cy="246221"/>
          </a:xfrm>
          <a:prstGeom prst="rect">
            <a:avLst/>
          </a:prstGeom>
          <a:noFill/>
        </p:spPr>
        <p:txBody>
          <a:bodyPr wrap="square">
            <a:spAutoFit/>
          </a:bodyPr>
          <a:lstStyle/>
          <a:p>
            <a:r>
              <a:rPr lang="en-GB" sz="1000" b="1" dirty="0">
                <a:solidFill>
                  <a:srgbClr val="FFC000"/>
                </a:solidFill>
                <a:latin typeface="Didact Gothic" panose="00000500000000000000" pitchFamily="2" charset="0"/>
              </a:rPr>
              <a:t>Cryptocurrency Regulations in Africa : </a:t>
            </a:r>
            <a:r>
              <a:rPr lang="en-GB" sz="1000" b="1" dirty="0">
                <a:solidFill>
                  <a:schemeClr val="bg1"/>
                </a:solidFill>
                <a:latin typeface="Didact Gothic" panose="00000500000000000000" pitchFamily="2" charset="0"/>
              </a:rPr>
              <a:t>An In-Depth Study</a:t>
            </a: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Shape 5410"/>
        <p:cNvGrpSpPr/>
        <p:nvPr/>
      </p:nvGrpSpPr>
      <p:grpSpPr>
        <a:xfrm>
          <a:off x="0" y="0"/>
          <a:ext cx="0" cy="0"/>
          <a:chOff x="0" y="0"/>
          <a:chExt cx="0" cy="0"/>
        </a:xfrm>
      </p:grpSpPr>
      <p:pic>
        <p:nvPicPr>
          <p:cNvPr id="5411" name="Google Shape;5411;p367"/>
          <p:cNvPicPr preferRelativeResize="0"/>
          <p:nvPr/>
        </p:nvPicPr>
        <p:blipFill rotWithShape="1">
          <a:blip r:embed="rId3">
            <a:alphaModFix/>
            <a:extLst>
              <a:ext uri="{BEBA8EAE-BF5A-486C-A8C5-ECC9F3942E4B}">
                <a14:imgProps xmlns:a14="http://schemas.microsoft.com/office/drawing/2010/main">
                  <a14:imgLayer r:embed="rId4">
                    <a14:imgEffect>
                      <a14:brightnessContrast bright="-40000" contrast="-20000"/>
                    </a14:imgEffect>
                  </a14:imgLayer>
                </a14:imgProps>
              </a:ext>
            </a:extLst>
          </a:blip>
          <a:srcRect l="129" r="70"/>
          <a:stretch/>
        </p:blipFill>
        <p:spPr>
          <a:xfrm>
            <a:off x="1" y="0"/>
            <a:ext cx="4569034" cy="6858001"/>
          </a:xfrm>
          <a:prstGeom prst="rect">
            <a:avLst/>
          </a:prstGeom>
          <a:noFill/>
          <a:ln>
            <a:noFill/>
          </a:ln>
        </p:spPr>
      </p:pic>
      <p:sp>
        <p:nvSpPr>
          <p:cNvPr id="5412" name="Google Shape;5412;p367"/>
          <p:cNvSpPr/>
          <p:nvPr/>
        </p:nvSpPr>
        <p:spPr>
          <a:xfrm>
            <a:off x="4182544" y="1"/>
            <a:ext cx="8009456" cy="6858000"/>
          </a:xfrm>
          <a:prstGeom prst="rect">
            <a:avLst/>
          </a:prstGeom>
          <a:solidFill>
            <a:schemeClr val="dk1"/>
          </a:solidFill>
          <a:ln>
            <a:noFill/>
          </a:ln>
        </p:spPr>
        <p:txBody>
          <a:bodyPr spcFirstLastPara="1" wrap="square" lIns="86804" tIns="43390" rIns="86804" bIns="43390" anchor="t" anchorCtr="0">
            <a:noAutofit/>
          </a:bodyPr>
          <a:lstStyle/>
          <a:p>
            <a:pPr marL="271320" indent="-162792" defTabSz="868223">
              <a:buClr>
                <a:srgbClr val="000000"/>
              </a:buClr>
              <a:buSzPts val="1800"/>
            </a:pPr>
            <a:endParaRPr sz="1709" kern="0">
              <a:solidFill>
                <a:srgbClr val="FFFFFF"/>
              </a:solidFill>
              <a:latin typeface="Calibri"/>
              <a:ea typeface="Calibri"/>
              <a:cs typeface="Calibri"/>
              <a:sym typeface="Calibri"/>
            </a:endParaRPr>
          </a:p>
        </p:txBody>
      </p:sp>
      <p:sp>
        <p:nvSpPr>
          <p:cNvPr id="5413" name="Google Shape;5413;p367"/>
          <p:cNvSpPr/>
          <p:nvPr/>
        </p:nvSpPr>
        <p:spPr>
          <a:xfrm>
            <a:off x="4405679" y="178874"/>
            <a:ext cx="4073041" cy="518515"/>
          </a:xfrm>
          <a:prstGeom prst="rect">
            <a:avLst/>
          </a:prstGeom>
          <a:noFill/>
          <a:ln>
            <a:noFill/>
          </a:ln>
        </p:spPr>
        <p:txBody>
          <a:bodyPr spcFirstLastPara="1" wrap="square" lIns="86804" tIns="43390" rIns="86804" bIns="43390" anchor="t" anchorCtr="0">
            <a:spAutoFit/>
          </a:bodyPr>
          <a:lstStyle/>
          <a:p>
            <a:pPr defTabSz="868223">
              <a:buClr>
                <a:srgbClr val="000000"/>
              </a:buClr>
            </a:pPr>
            <a:r>
              <a:rPr lang="en-US" sz="2800" b="1" kern="0" dirty="0">
                <a:solidFill>
                  <a:srgbClr val="FFC000"/>
                </a:solidFill>
                <a:latin typeface="Calibri"/>
                <a:ea typeface="Calibri"/>
                <a:cs typeface="Calibri"/>
                <a:sym typeface="Calibri"/>
              </a:rPr>
              <a:t>EUROPEAN UNION </a:t>
            </a:r>
            <a:endParaRPr sz="1050" kern="0" dirty="0">
              <a:solidFill>
                <a:srgbClr val="FFC000"/>
              </a:solidFill>
              <a:latin typeface="Arial"/>
              <a:cs typeface="Arial"/>
              <a:sym typeface="Arial"/>
            </a:endParaRPr>
          </a:p>
        </p:txBody>
      </p:sp>
      <p:sp>
        <p:nvSpPr>
          <p:cNvPr id="5414" name="Google Shape;5414;p367"/>
          <p:cNvSpPr/>
          <p:nvPr/>
        </p:nvSpPr>
        <p:spPr>
          <a:xfrm>
            <a:off x="4405679" y="876262"/>
            <a:ext cx="7038765" cy="4668690"/>
          </a:xfrm>
          <a:prstGeom prst="rect">
            <a:avLst/>
          </a:prstGeom>
          <a:noFill/>
          <a:ln>
            <a:noFill/>
          </a:ln>
        </p:spPr>
        <p:txBody>
          <a:bodyPr spcFirstLastPara="1" wrap="square" lIns="86804" tIns="43390" rIns="86804" bIns="43390" anchor="t" anchorCtr="0">
            <a:spAutoFit/>
          </a:bodyPr>
          <a:lstStyle/>
          <a:p>
            <a:pPr marL="271320" indent="-271320" algn="just" defTabSz="868223">
              <a:lnSpc>
                <a:spcPct val="150000"/>
              </a:lnSpc>
              <a:buClr>
                <a:srgbClr val="FFFFFF"/>
              </a:buClr>
              <a:buSzPts val="1900"/>
              <a:buFont typeface="Arial"/>
              <a:buChar char="•"/>
            </a:pPr>
            <a:r>
              <a:rPr lang="en-GB" sz="1804" kern="0" dirty="0">
                <a:solidFill>
                  <a:srgbClr val="FFFFFF"/>
                </a:solidFill>
                <a:latin typeface="Didact Gothic" panose="00000500000000000000" pitchFamily="2" charset="0"/>
                <a:ea typeface="Calibri"/>
                <a:cs typeface="Calibri"/>
                <a:sym typeface="Calibri"/>
              </a:rPr>
              <a:t>The Regulation of Markets in Crypto Assets (</a:t>
            </a:r>
            <a:r>
              <a:rPr lang="en-GB" sz="1804" kern="0" dirty="0" err="1">
                <a:solidFill>
                  <a:srgbClr val="FFFFFF"/>
                </a:solidFill>
                <a:latin typeface="Didact Gothic" panose="00000500000000000000" pitchFamily="2" charset="0"/>
                <a:ea typeface="Calibri"/>
                <a:cs typeface="Calibri"/>
                <a:sym typeface="Calibri"/>
              </a:rPr>
              <a:t>MiCA</a:t>
            </a:r>
            <a:r>
              <a:rPr lang="en-GB" sz="1804" kern="0" dirty="0">
                <a:solidFill>
                  <a:srgbClr val="FFFFFF"/>
                </a:solidFill>
                <a:latin typeface="Didact Gothic" panose="00000500000000000000" pitchFamily="2" charset="0"/>
                <a:ea typeface="Calibri"/>
                <a:cs typeface="Calibri"/>
                <a:sym typeface="Calibri"/>
              </a:rPr>
              <a:t>) forms part of the European Union's digital finance strategy and encompasses a broad array of crypto assets.</a:t>
            </a:r>
          </a:p>
          <a:p>
            <a:pPr marL="271320" indent="-271320" algn="just" defTabSz="868223">
              <a:lnSpc>
                <a:spcPct val="150000"/>
              </a:lnSpc>
              <a:buClr>
                <a:srgbClr val="FFFFFF"/>
              </a:buClr>
              <a:buSzPts val="1900"/>
              <a:buFont typeface="Arial"/>
              <a:buChar char="•"/>
            </a:pPr>
            <a:r>
              <a:rPr lang="en-GB" sz="1804" kern="0" dirty="0">
                <a:solidFill>
                  <a:srgbClr val="FFFFFF"/>
                </a:solidFill>
                <a:latin typeface="Didact Gothic" panose="00000500000000000000" pitchFamily="2" charset="0"/>
                <a:ea typeface="Calibri"/>
                <a:cs typeface="Calibri"/>
                <a:sym typeface="Calibri"/>
              </a:rPr>
              <a:t>Although the focus is on stablecoins, for other crypto assets, </a:t>
            </a:r>
            <a:r>
              <a:rPr lang="en-GB" sz="1804" kern="0" dirty="0" err="1">
                <a:solidFill>
                  <a:srgbClr val="FFFFFF"/>
                </a:solidFill>
                <a:latin typeface="Didact Gothic" panose="00000500000000000000" pitchFamily="2" charset="0"/>
                <a:ea typeface="Calibri"/>
                <a:cs typeface="Calibri"/>
                <a:sym typeface="Calibri"/>
              </a:rPr>
              <a:t>MiCA</a:t>
            </a:r>
            <a:r>
              <a:rPr lang="en-GB" sz="1804" kern="0" dirty="0">
                <a:solidFill>
                  <a:srgbClr val="FFFFFF"/>
                </a:solidFill>
                <a:latin typeface="Didact Gothic" panose="00000500000000000000" pitchFamily="2" charset="0"/>
                <a:ea typeface="Calibri"/>
                <a:cs typeface="Calibri"/>
                <a:sym typeface="Calibri"/>
              </a:rPr>
              <a:t> requires the onshoring of issuing entities (Investing in Europe) as well as a notification regime for white papers and marketing.</a:t>
            </a:r>
          </a:p>
          <a:p>
            <a:pPr marL="271320" indent="-271320" algn="just" defTabSz="868223">
              <a:lnSpc>
                <a:spcPct val="150000"/>
              </a:lnSpc>
              <a:buClr>
                <a:srgbClr val="FFFFFF"/>
              </a:buClr>
              <a:buSzPts val="1900"/>
              <a:buFont typeface="Arial"/>
              <a:buChar char="•"/>
            </a:pPr>
            <a:r>
              <a:rPr lang="en-GB" sz="1804" kern="0" dirty="0" err="1">
                <a:solidFill>
                  <a:srgbClr val="FFFFFF"/>
                </a:solidFill>
                <a:latin typeface="Didact Gothic" panose="00000500000000000000" pitchFamily="2" charset="0"/>
                <a:ea typeface="Calibri"/>
                <a:cs typeface="Calibri"/>
                <a:sym typeface="Calibri"/>
              </a:rPr>
              <a:t>MiCA</a:t>
            </a:r>
            <a:r>
              <a:rPr lang="en-GB" sz="1804" kern="0" dirty="0">
                <a:solidFill>
                  <a:srgbClr val="FFFFFF"/>
                </a:solidFill>
                <a:latin typeface="Didact Gothic" panose="00000500000000000000" pitchFamily="2" charset="0"/>
                <a:ea typeface="Calibri"/>
                <a:cs typeface="Calibri"/>
                <a:sym typeface="Calibri"/>
              </a:rPr>
              <a:t>, the Markets in Crypto-Assets Regulation, is the most comprehensive cryptocurrency regulation in the world. It was recently adopted by the European Parliament and is expected to come into force in 2024.</a:t>
            </a:r>
          </a:p>
          <a:p>
            <a:pPr marL="271320" indent="-271320" algn="just" defTabSz="868223">
              <a:lnSpc>
                <a:spcPct val="150000"/>
              </a:lnSpc>
              <a:buClr>
                <a:srgbClr val="FFFFFF"/>
              </a:buClr>
              <a:buSzPts val="1900"/>
              <a:buFont typeface="Arial"/>
              <a:buChar char="•"/>
            </a:pPr>
            <a:r>
              <a:rPr lang="en-GB" sz="1804" kern="0" dirty="0">
                <a:solidFill>
                  <a:srgbClr val="FFFFFF"/>
                </a:solidFill>
                <a:latin typeface="Didact Gothic" panose="00000500000000000000" pitchFamily="2" charset="0"/>
                <a:ea typeface="Calibri"/>
                <a:cs typeface="Calibri"/>
                <a:sym typeface="Calibri"/>
              </a:rPr>
              <a:t>June 30, 2024 was the deadline for </a:t>
            </a:r>
            <a:r>
              <a:rPr lang="en-GB" sz="1804" kern="0" dirty="0" err="1">
                <a:solidFill>
                  <a:srgbClr val="FFFFFF"/>
                </a:solidFill>
                <a:latin typeface="Didact Gothic" panose="00000500000000000000" pitchFamily="2" charset="0"/>
                <a:ea typeface="Calibri"/>
                <a:cs typeface="Calibri"/>
                <a:sym typeface="Calibri"/>
              </a:rPr>
              <a:t>MiCA</a:t>
            </a:r>
            <a:r>
              <a:rPr lang="en-GB" sz="1804" kern="0" dirty="0">
                <a:solidFill>
                  <a:srgbClr val="FFFFFF"/>
                </a:solidFill>
                <a:latin typeface="Didact Gothic" panose="00000500000000000000" pitchFamily="2" charset="0"/>
                <a:ea typeface="Calibri"/>
                <a:cs typeface="Calibri"/>
                <a:sym typeface="Calibri"/>
              </a:rPr>
              <a:t> </a:t>
            </a:r>
          </a:p>
        </p:txBody>
      </p:sp>
      <p:grpSp>
        <p:nvGrpSpPr>
          <p:cNvPr id="2" name="Group 1">
            <a:extLst>
              <a:ext uri="{FF2B5EF4-FFF2-40B4-BE49-F238E27FC236}">
                <a16:creationId xmlns:a16="http://schemas.microsoft.com/office/drawing/2014/main" id="{82C7E53C-F05A-3749-554B-C6C66C485FBF}"/>
              </a:ext>
            </a:extLst>
          </p:cNvPr>
          <p:cNvGrpSpPr/>
          <p:nvPr/>
        </p:nvGrpSpPr>
        <p:grpSpPr>
          <a:xfrm>
            <a:off x="11434761" y="6512309"/>
            <a:ext cx="447675" cy="243352"/>
            <a:chOff x="2105024" y="5749284"/>
            <a:chExt cx="447675" cy="243352"/>
          </a:xfrm>
        </p:grpSpPr>
        <p:sp>
          <p:nvSpPr>
            <p:cNvPr id="3" name="Oval 2">
              <a:extLst>
                <a:ext uri="{FF2B5EF4-FFF2-40B4-BE49-F238E27FC236}">
                  <a16:creationId xmlns:a16="http://schemas.microsoft.com/office/drawing/2014/main" id="{BAB68C52-B231-23EF-4EA0-51974A31E7D2}"/>
                </a:ext>
              </a:extLst>
            </p:cNvPr>
            <p:cNvSpPr/>
            <p:nvPr/>
          </p:nvSpPr>
          <p:spPr>
            <a:xfrm>
              <a:off x="2207186" y="5749284"/>
              <a:ext cx="243352" cy="243352"/>
            </a:xfrm>
            <a:prstGeom prst="ellipse">
              <a:avLst/>
            </a:prstGeom>
            <a:solidFill>
              <a:srgbClr val="FFC000"/>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4" name="TextBox 3">
              <a:extLst>
                <a:ext uri="{FF2B5EF4-FFF2-40B4-BE49-F238E27FC236}">
                  <a16:creationId xmlns:a16="http://schemas.microsoft.com/office/drawing/2014/main" id="{DE38F2B0-E1FA-695B-479F-347EFBDFCC06}"/>
                </a:ext>
              </a:extLst>
            </p:cNvPr>
            <p:cNvSpPr txBox="1"/>
            <p:nvPr/>
          </p:nvSpPr>
          <p:spPr>
            <a:xfrm>
              <a:off x="2105024" y="5777192"/>
              <a:ext cx="447675" cy="21544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326A2452-42B8-4B4F-8F2F-A25CC86A1417}" type="slidenum">
                <a:rPr kumimoji="0" lang="en-GB" sz="800" b="0" i="0" u="none" strike="noStrike" kern="1200" cap="none" spc="0" normalizeH="0" baseline="0" noProof="0" smtClean="0">
                  <a:ln>
                    <a:noFill/>
                  </a:ln>
                  <a:effectLst/>
                  <a:uLnTx/>
                  <a:uFillTx/>
                  <a:latin typeface="Calibri" panose="020F0502020204030204"/>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33</a:t>
              </a:fld>
              <a:endParaRPr kumimoji="0" lang="en-GB" sz="800" b="0" i="0" u="none" strike="noStrike" kern="1200" cap="none" spc="0" normalizeH="0" baseline="0" noProof="0" dirty="0">
                <a:ln>
                  <a:noFill/>
                </a:ln>
                <a:effectLst/>
                <a:uLnTx/>
                <a:uFillTx/>
                <a:latin typeface="Calibri" panose="020F0502020204030204"/>
                <a:ea typeface="+mn-ea"/>
                <a:cs typeface="+mn-cs"/>
              </a:endParaRPr>
            </a:p>
          </p:txBody>
        </p:sp>
      </p:gr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C5CE83EC-73A5-40AA-D2BC-4329570DCB72}"/>
              </a:ext>
            </a:extLst>
          </p:cNvPr>
          <p:cNvSpPr txBox="1"/>
          <p:nvPr/>
        </p:nvSpPr>
        <p:spPr>
          <a:xfrm>
            <a:off x="892175" y="240948"/>
            <a:ext cx="9702800" cy="6376104"/>
          </a:xfrm>
          <a:prstGeom prst="rect">
            <a:avLst/>
          </a:prstGeom>
          <a:noFill/>
        </p:spPr>
        <p:txBody>
          <a:bodyPr wrap="square">
            <a:spAutoFit/>
          </a:bodyPr>
          <a:lstStyle/>
          <a:p>
            <a:pPr algn="ctr" rtl="0">
              <a:spcBef>
                <a:spcPts val="1400"/>
              </a:spcBef>
              <a:spcAft>
                <a:spcPts val="400"/>
              </a:spcAft>
            </a:pPr>
            <a:r>
              <a:rPr lang="en-GB" sz="2800" b="1" i="0" u="none" strike="noStrike" dirty="0">
                <a:solidFill>
                  <a:srgbClr val="FFC000"/>
                </a:solidFill>
                <a:effectLst/>
                <a:latin typeface="Didact Gothic" panose="00000500000000000000" pitchFamily="2" charset="0"/>
              </a:rPr>
              <a:t>Compliance-Related Updates and Key Provisions of </a:t>
            </a:r>
            <a:r>
              <a:rPr lang="en-GB" sz="2800" b="1" i="0" u="none" strike="noStrike" dirty="0" err="1">
                <a:solidFill>
                  <a:srgbClr val="FFC000"/>
                </a:solidFill>
                <a:effectLst/>
                <a:latin typeface="Didact Gothic" panose="00000500000000000000" pitchFamily="2" charset="0"/>
              </a:rPr>
              <a:t>MiCA</a:t>
            </a:r>
            <a:endParaRPr lang="en-GB" sz="2800" b="1" i="0" u="none" strike="noStrike" dirty="0">
              <a:solidFill>
                <a:srgbClr val="FFC000"/>
              </a:solidFill>
              <a:effectLst/>
              <a:latin typeface="Didact Gothic" panose="00000500000000000000" pitchFamily="2" charset="0"/>
            </a:endParaRPr>
          </a:p>
          <a:p>
            <a:pPr algn="ctr" rtl="0">
              <a:spcBef>
                <a:spcPts val="1400"/>
              </a:spcBef>
              <a:spcAft>
                <a:spcPts val="400"/>
              </a:spcAft>
            </a:pPr>
            <a:endParaRPr lang="en-GB" sz="2000" b="1" dirty="0">
              <a:solidFill>
                <a:schemeClr val="bg1"/>
              </a:solidFill>
              <a:effectLst/>
              <a:latin typeface="Didact Gothic" panose="00000500000000000000" pitchFamily="2" charset="0"/>
            </a:endParaRPr>
          </a:p>
          <a:p>
            <a:pPr rtl="0">
              <a:spcBef>
                <a:spcPts val="0"/>
              </a:spcBef>
              <a:spcAft>
                <a:spcPts val="0"/>
              </a:spcAft>
            </a:pPr>
            <a:r>
              <a:rPr lang="en-GB" b="1" i="0" u="none" strike="noStrike" dirty="0">
                <a:solidFill>
                  <a:srgbClr val="FFC000"/>
                </a:solidFill>
                <a:effectLst/>
                <a:latin typeface="Didact Gothic" panose="00000500000000000000" pitchFamily="2" charset="0"/>
              </a:rPr>
              <a:t>Transparency and Disclosure: </a:t>
            </a:r>
            <a:r>
              <a:rPr lang="en-GB" b="1" i="0" u="none" strike="noStrike" dirty="0">
                <a:solidFill>
                  <a:schemeClr val="bg1"/>
                </a:solidFill>
                <a:effectLst/>
                <a:latin typeface="Didact Gothic" panose="00000500000000000000" pitchFamily="2" charset="0"/>
              </a:rPr>
              <a:t>	</a:t>
            </a:r>
            <a:r>
              <a:rPr lang="en-GB" b="0" i="0" u="none" strike="noStrike" dirty="0">
                <a:solidFill>
                  <a:schemeClr val="bg1"/>
                </a:solidFill>
                <a:effectLst/>
                <a:latin typeface="Didact Gothic" panose="00000500000000000000" pitchFamily="2" charset="0"/>
              </a:rPr>
              <a:t>Crypto issuers must publish detailed, transparent, and fair 				white papers outlining specifics, risks, and environmental 				impacts of crypto-assets.</a:t>
            </a:r>
          </a:p>
          <a:p>
            <a:pPr rtl="0" fontAlgn="base">
              <a:spcBef>
                <a:spcPts val="0"/>
              </a:spcBef>
              <a:spcAft>
                <a:spcPts val="0"/>
              </a:spcAft>
              <a:buFont typeface="Arial" panose="020B0604020202020204" pitchFamily="34" charset="0"/>
              <a:buChar char="•"/>
            </a:pPr>
            <a:endParaRPr lang="en-GB" b="0" i="0" u="none" strike="noStrike" dirty="0">
              <a:solidFill>
                <a:schemeClr val="bg1"/>
              </a:solidFill>
              <a:effectLst/>
              <a:latin typeface="Didact Gothic" panose="00000500000000000000" pitchFamily="2" charset="0"/>
            </a:endParaRPr>
          </a:p>
          <a:p>
            <a:pPr rtl="0">
              <a:spcBef>
                <a:spcPts val="0"/>
              </a:spcBef>
              <a:spcAft>
                <a:spcPts val="0"/>
              </a:spcAft>
            </a:pPr>
            <a:r>
              <a:rPr lang="en-GB" b="1" i="0" u="none" strike="noStrike" dirty="0">
                <a:solidFill>
                  <a:srgbClr val="FFC000"/>
                </a:solidFill>
                <a:effectLst/>
                <a:latin typeface="Didact Gothic" panose="00000500000000000000" pitchFamily="2" charset="0"/>
              </a:rPr>
              <a:t>Consumer Protection: </a:t>
            </a:r>
            <a:r>
              <a:rPr lang="en-GB" b="1" i="0" u="none" strike="noStrike" dirty="0">
                <a:solidFill>
                  <a:schemeClr val="bg1"/>
                </a:solidFill>
                <a:effectLst/>
                <a:latin typeface="Didact Gothic" panose="00000500000000000000" pitchFamily="2" charset="0"/>
              </a:rPr>
              <a:t>		</a:t>
            </a:r>
            <a:r>
              <a:rPr lang="en-GB" b="0" i="0" u="none" strike="noStrike" dirty="0">
                <a:solidFill>
                  <a:schemeClr val="bg1"/>
                </a:solidFill>
                <a:effectLst/>
                <a:latin typeface="Didact Gothic" panose="00000500000000000000" pitchFamily="2" charset="0"/>
              </a:rPr>
              <a:t>Providers must act in clients' best interests, offer clear 					information on pricing, fees, and risks, separate crypto 					assets from their own, and handle complaints promptly.</a:t>
            </a:r>
          </a:p>
          <a:p>
            <a:pPr rtl="0" fontAlgn="base">
              <a:spcBef>
                <a:spcPts val="0"/>
              </a:spcBef>
              <a:spcAft>
                <a:spcPts val="0"/>
              </a:spcAft>
              <a:buFont typeface="Arial" panose="020B0604020202020204" pitchFamily="34" charset="0"/>
              <a:buChar char="•"/>
            </a:pPr>
            <a:endParaRPr lang="en-GB" b="0" i="0" u="none" strike="noStrike" dirty="0">
              <a:solidFill>
                <a:srgbClr val="FFC000"/>
              </a:solidFill>
              <a:effectLst/>
              <a:latin typeface="Didact Gothic" panose="00000500000000000000" pitchFamily="2" charset="0"/>
            </a:endParaRPr>
          </a:p>
          <a:p>
            <a:pPr rtl="0">
              <a:spcBef>
                <a:spcPts val="0"/>
              </a:spcBef>
              <a:spcAft>
                <a:spcPts val="0"/>
              </a:spcAft>
            </a:pPr>
            <a:r>
              <a:rPr lang="en-GB" b="1" i="0" u="none" strike="noStrike" dirty="0">
                <a:solidFill>
                  <a:srgbClr val="FFC000"/>
                </a:solidFill>
                <a:effectLst/>
                <a:latin typeface="Didact Gothic" panose="00000500000000000000" pitchFamily="2" charset="0"/>
              </a:rPr>
              <a:t>Market Integrity: 	</a:t>
            </a:r>
            <a:r>
              <a:rPr lang="en-GB" b="1" i="0" u="none" strike="noStrike" dirty="0">
                <a:solidFill>
                  <a:schemeClr val="bg1"/>
                </a:solidFill>
                <a:effectLst/>
                <a:latin typeface="Didact Gothic" panose="00000500000000000000" pitchFamily="2" charset="0"/>
              </a:rPr>
              <a:t>		</a:t>
            </a:r>
            <a:r>
              <a:rPr lang="en-GB" b="0" i="0" u="none" strike="noStrike" dirty="0" err="1">
                <a:solidFill>
                  <a:schemeClr val="bg1"/>
                </a:solidFill>
                <a:effectLst/>
                <a:latin typeface="Didact Gothic" panose="00000500000000000000" pitchFamily="2" charset="0"/>
              </a:rPr>
              <a:t>MiCA</a:t>
            </a:r>
            <a:r>
              <a:rPr lang="en-GB" b="0" i="0" u="none" strike="noStrike" dirty="0">
                <a:solidFill>
                  <a:schemeClr val="bg1"/>
                </a:solidFill>
                <a:effectLst/>
                <a:latin typeface="Didact Gothic" panose="00000500000000000000" pitchFamily="2" charset="0"/>
              </a:rPr>
              <a:t> enforces measures against market abuse, including 				insider trading and manipulation, requiring public 					disclosure of inside information.</a:t>
            </a:r>
          </a:p>
          <a:p>
            <a:pPr rtl="0" fontAlgn="base">
              <a:spcBef>
                <a:spcPts val="0"/>
              </a:spcBef>
              <a:spcAft>
                <a:spcPts val="0"/>
              </a:spcAft>
              <a:buFont typeface="Arial" panose="020B0604020202020204" pitchFamily="34" charset="0"/>
              <a:buChar char="•"/>
            </a:pPr>
            <a:endParaRPr lang="en-GB" b="0" i="0" u="none" strike="noStrike" dirty="0">
              <a:solidFill>
                <a:srgbClr val="FFC000"/>
              </a:solidFill>
              <a:effectLst/>
              <a:latin typeface="Didact Gothic" panose="00000500000000000000" pitchFamily="2" charset="0"/>
            </a:endParaRPr>
          </a:p>
          <a:p>
            <a:pPr rtl="0">
              <a:spcBef>
                <a:spcPts val="0"/>
              </a:spcBef>
              <a:spcAft>
                <a:spcPts val="0"/>
              </a:spcAft>
            </a:pPr>
            <a:r>
              <a:rPr lang="en-GB" b="1" i="0" u="none" strike="noStrike" dirty="0">
                <a:solidFill>
                  <a:srgbClr val="FFC000"/>
                </a:solidFill>
                <a:effectLst/>
                <a:latin typeface="Didact Gothic" panose="00000500000000000000" pitchFamily="2" charset="0"/>
              </a:rPr>
              <a:t>Prudential Requirements: </a:t>
            </a:r>
            <a:r>
              <a:rPr lang="en-GB" b="1" i="0" u="none" strike="noStrike" dirty="0">
                <a:solidFill>
                  <a:schemeClr val="bg1"/>
                </a:solidFill>
                <a:effectLst/>
                <a:latin typeface="Didact Gothic" panose="00000500000000000000" pitchFamily="2" charset="0"/>
              </a:rPr>
              <a:t>		</a:t>
            </a:r>
            <a:r>
              <a:rPr lang="en-GB" b="0" i="0" u="none" strike="noStrike" dirty="0">
                <a:solidFill>
                  <a:schemeClr val="bg1"/>
                </a:solidFill>
                <a:effectLst/>
                <a:latin typeface="Didact Gothic" panose="00000500000000000000" pitchFamily="2" charset="0"/>
              </a:rPr>
              <a:t>Providers must maintain adequate financial resources, meet 				minimum capital requirements, and have recovery plans for 				financial difficulties.</a:t>
            </a:r>
          </a:p>
          <a:p>
            <a:pPr rtl="0" fontAlgn="base">
              <a:spcBef>
                <a:spcPts val="0"/>
              </a:spcBef>
              <a:spcAft>
                <a:spcPts val="0"/>
              </a:spcAft>
              <a:buFont typeface="Arial" panose="020B0604020202020204" pitchFamily="34" charset="0"/>
              <a:buChar char="•"/>
            </a:pPr>
            <a:endParaRPr lang="en-GB" b="0" i="0" u="none" strike="noStrike" dirty="0">
              <a:solidFill>
                <a:srgbClr val="FFC000"/>
              </a:solidFill>
              <a:effectLst/>
              <a:latin typeface="Didact Gothic" panose="00000500000000000000" pitchFamily="2" charset="0"/>
            </a:endParaRPr>
          </a:p>
          <a:p>
            <a:pPr rtl="0">
              <a:spcBef>
                <a:spcPts val="0"/>
              </a:spcBef>
              <a:spcAft>
                <a:spcPts val="0"/>
              </a:spcAft>
            </a:pPr>
            <a:r>
              <a:rPr lang="en-GB" b="1" i="0" u="none" strike="noStrike" dirty="0">
                <a:solidFill>
                  <a:srgbClr val="FFC000"/>
                </a:solidFill>
                <a:effectLst/>
                <a:latin typeface="Didact Gothic" panose="00000500000000000000" pitchFamily="2" charset="0"/>
              </a:rPr>
              <a:t>Transition Period: 	</a:t>
            </a:r>
            <a:r>
              <a:rPr lang="en-GB" b="1" i="0" u="none" strike="noStrike" dirty="0">
                <a:solidFill>
                  <a:schemeClr val="bg1"/>
                </a:solidFill>
                <a:effectLst/>
                <a:latin typeface="Didact Gothic" panose="00000500000000000000" pitchFamily="2" charset="0"/>
              </a:rPr>
              <a:t>		</a:t>
            </a:r>
            <a:r>
              <a:rPr lang="en-GB" b="0" i="0" u="none" strike="noStrike" dirty="0">
                <a:solidFill>
                  <a:schemeClr val="bg1"/>
                </a:solidFill>
                <a:effectLst/>
                <a:latin typeface="Didact Gothic" panose="00000500000000000000" pitchFamily="2" charset="0"/>
              </a:rPr>
              <a:t>Existing crypto-asset service providers can continue 					operating under a transitional regime until 2026 while 					applying for new </a:t>
            </a:r>
            <a:r>
              <a:rPr lang="en-GB" b="0" i="0" u="none" strike="noStrike" dirty="0" err="1">
                <a:solidFill>
                  <a:schemeClr val="bg1"/>
                </a:solidFill>
                <a:effectLst/>
                <a:latin typeface="Didact Gothic" panose="00000500000000000000" pitchFamily="2" charset="0"/>
              </a:rPr>
              <a:t>MiCA</a:t>
            </a:r>
            <a:r>
              <a:rPr lang="en-GB" b="0" i="0" u="none" strike="noStrike" dirty="0">
                <a:solidFill>
                  <a:schemeClr val="bg1"/>
                </a:solidFill>
                <a:effectLst/>
                <a:latin typeface="Didact Gothic" panose="00000500000000000000" pitchFamily="2" charset="0"/>
              </a:rPr>
              <a:t> licenses.</a:t>
            </a:r>
          </a:p>
        </p:txBody>
      </p:sp>
      <p:grpSp>
        <p:nvGrpSpPr>
          <p:cNvPr id="2" name="Group 1">
            <a:extLst>
              <a:ext uri="{FF2B5EF4-FFF2-40B4-BE49-F238E27FC236}">
                <a16:creationId xmlns:a16="http://schemas.microsoft.com/office/drawing/2014/main" id="{F50398B3-7C0D-442B-15EC-FBE6860C4126}"/>
              </a:ext>
            </a:extLst>
          </p:cNvPr>
          <p:cNvGrpSpPr/>
          <p:nvPr/>
        </p:nvGrpSpPr>
        <p:grpSpPr>
          <a:xfrm>
            <a:off x="11434761" y="6512309"/>
            <a:ext cx="447675" cy="243352"/>
            <a:chOff x="2105024" y="5749284"/>
            <a:chExt cx="447675" cy="243352"/>
          </a:xfrm>
        </p:grpSpPr>
        <p:sp>
          <p:nvSpPr>
            <p:cNvPr id="4" name="Oval 3">
              <a:extLst>
                <a:ext uri="{FF2B5EF4-FFF2-40B4-BE49-F238E27FC236}">
                  <a16:creationId xmlns:a16="http://schemas.microsoft.com/office/drawing/2014/main" id="{CA529FE4-5961-7FB2-030D-3D0E984DADB7}"/>
                </a:ext>
              </a:extLst>
            </p:cNvPr>
            <p:cNvSpPr/>
            <p:nvPr/>
          </p:nvSpPr>
          <p:spPr>
            <a:xfrm>
              <a:off x="2207186" y="5749284"/>
              <a:ext cx="243352" cy="243352"/>
            </a:xfrm>
            <a:prstGeom prst="ellipse">
              <a:avLst/>
            </a:prstGeom>
            <a:solidFill>
              <a:srgbClr val="FFC000"/>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5" name="TextBox 4">
              <a:extLst>
                <a:ext uri="{FF2B5EF4-FFF2-40B4-BE49-F238E27FC236}">
                  <a16:creationId xmlns:a16="http://schemas.microsoft.com/office/drawing/2014/main" id="{30B5EA25-E120-B754-9E50-5EB59746AEC9}"/>
                </a:ext>
              </a:extLst>
            </p:cNvPr>
            <p:cNvSpPr txBox="1"/>
            <p:nvPr/>
          </p:nvSpPr>
          <p:spPr>
            <a:xfrm>
              <a:off x="2105024" y="5777192"/>
              <a:ext cx="447675" cy="21544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326A2452-42B8-4B4F-8F2F-A25CC86A1417}" type="slidenum">
                <a:rPr kumimoji="0" lang="en-GB" sz="800" b="0" i="0" u="none" strike="noStrike" kern="1200" cap="none" spc="0" normalizeH="0" baseline="0" noProof="0" smtClean="0">
                  <a:ln>
                    <a:noFill/>
                  </a:ln>
                  <a:effectLst/>
                  <a:uLnTx/>
                  <a:uFillTx/>
                  <a:latin typeface="Calibri" panose="020F0502020204030204"/>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34</a:t>
              </a:fld>
              <a:endParaRPr kumimoji="0" lang="en-GB" sz="800" b="0" i="0" u="none" strike="noStrike" kern="1200" cap="none" spc="0" normalizeH="0" baseline="0" noProof="0" dirty="0">
                <a:ln>
                  <a:noFill/>
                </a:ln>
                <a:effectLst/>
                <a:uLnTx/>
                <a:uFillTx/>
                <a:latin typeface="Calibri" panose="020F0502020204030204"/>
                <a:ea typeface="+mn-ea"/>
                <a:cs typeface="+mn-cs"/>
              </a:endParaRPr>
            </a:p>
          </p:txBody>
        </p:sp>
      </p:grpSp>
      <p:sp>
        <p:nvSpPr>
          <p:cNvPr id="7" name="TextBox 6">
            <a:extLst>
              <a:ext uri="{FF2B5EF4-FFF2-40B4-BE49-F238E27FC236}">
                <a16:creationId xmlns:a16="http://schemas.microsoft.com/office/drawing/2014/main" id="{AEB44258-A2E8-6D76-F36C-5C886CD1F5B4}"/>
              </a:ext>
            </a:extLst>
          </p:cNvPr>
          <p:cNvSpPr txBox="1"/>
          <p:nvPr/>
        </p:nvSpPr>
        <p:spPr>
          <a:xfrm>
            <a:off x="207964" y="6509440"/>
            <a:ext cx="3485147" cy="246221"/>
          </a:xfrm>
          <a:prstGeom prst="rect">
            <a:avLst/>
          </a:prstGeom>
          <a:noFill/>
        </p:spPr>
        <p:txBody>
          <a:bodyPr wrap="square">
            <a:spAutoFit/>
          </a:bodyPr>
          <a:lstStyle/>
          <a:p>
            <a:r>
              <a:rPr lang="en-GB" sz="1000" b="1" dirty="0">
                <a:solidFill>
                  <a:srgbClr val="FFC000"/>
                </a:solidFill>
                <a:latin typeface="Didact Gothic" panose="00000500000000000000" pitchFamily="2" charset="0"/>
              </a:rPr>
              <a:t>Cryptocurrency Regulations in Africa : </a:t>
            </a:r>
            <a:r>
              <a:rPr lang="en-GB" sz="1000" b="1" dirty="0">
                <a:solidFill>
                  <a:schemeClr val="bg1"/>
                </a:solidFill>
                <a:latin typeface="Didact Gothic" panose="00000500000000000000" pitchFamily="2" charset="0"/>
              </a:rPr>
              <a:t>An In-Depth Study</a:t>
            </a:r>
          </a:p>
        </p:txBody>
      </p:sp>
    </p:spTree>
    <p:extLst>
      <p:ext uri="{BB962C8B-B14F-4D97-AF65-F5344CB8AC3E}">
        <p14:creationId xmlns:p14="http://schemas.microsoft.com/office/powerpoint/2010/main" val="68530346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Shape 5194"/>
        <p:cNvGrpSpPr/>
        <p:nvPr/>
      </p:nvGrpSpPr>
      <p:grpSpPr>
        <a:xfrm>
          <a:off x="0" y="0"/>
          <a:ext cx="0" cy="0"/>
          <a:chOff x="0" y="0"/>
          <a:chExt cx="0" cy="0"/>
        </a:xfrm>
      </p:grpSpPr>
      <p:pic>
        <p:nvPicPr>
          <p:cNvPr id="1026" name="Picture 2" descr="Premium Vector | Flag of USA or United States of America background.">
            <a:extLst>
              <a:ext uri="{FF2B5EF4-FFF2-40B4-BE49-F238E27FC236}">
                <a16:creationId xmlns:a16="http://schemas.microsoft.com/office/drawing/2014/main" id="{7BF41FFD-4629-46B0-3E46-B3EEE2B70644}"/>
              </a:ext>
            </a:extLst>
          </p:cNvPr>
          <p:cNvPicPr>
            <a:picLocks noChangeAspect="1" noChangeArrowheads="1"/>
          </p:cNvPicPr>
          <p:nvPr/>
        </p:nvPicPr>
        <p:blipFill rotWithShape="1">
          <a:blip r:embed="rId3">
            <a:extLst>
              <a:ext uri="{BEBA8EAE-BF5A-486C-A8C5-ECC9F3942E4B}">
                <a14:imgProps xmlns:a14="http://schemas.microsoft.com/office/drawing/2010/main">
                  <a14:imgLayer r:embed="rId4">
                    <a14:imgEffect>
                      <a14:brightnessContrast bright="-40000"/>
                    </a14:imgEffect>
                  </a14:imgLayer>
                </a14:imgProps>
              </a:ext>
              <a:ext uri="{28A0092B-C50C-407E-A947-70E740481C1C}">
                <a14:useLocalDpi xmlns:a14="http://schemas.microsoft.com/office/drawing/2010/main" val="0"/>
              </a:ext>
            </a:extLst>
          </a:blip>
          <a:srcRect b="247"/>
          <a:stretch/>
        </p:blipFill>
        <p:spPr bwMode="auto">
          <a:xfrm>
            <a:off x="0" y="1"/>
            <a:ext cx="12192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5195" name="Google Shape;5195;p343"/>
          <p:cNvSpPr/>
          <p:nvPr/>
        </p:nvSpPr>
        <p:spPr>
          <a:xfrm>
            <a:off x="1376598" y="2558858"/>
            <a:ext cx="9710502" cy="1740284"/>
          </a:xfrm>
          <a:prstGeom prst="rect">
            <a:avLst/>
          </a:prstGeom>
          <a:solidFill>
            <a:schemeClr val="dk1">
              <a:alpha val="48000"/>
            </a:schemeClr>
          </a:solidFill>
          <a:ln>
            <a:solidFill>
              <a:srgbClr val="FFC000"/>
            </a:solidFill>
          </a:ln>
        </p:spPr>
        <p:txBody>
          <a:bodyPr spcFirstLastPara="1" wrap="square" lIns="86804" tIns="43390" rIns="86804" bIns="43390" anchor="ctr" anchorCtr="0">
            <a:noAutofit/>
          </a:bodyPr>
          <a:lstStyle/>
          <a:p>
            <a:pPr algn="ctr" defTabSz="868223">
              <a:buClr>
                <a:srgbClr val="000000"/>
              </a:buClr>
            </a:pPr>
            <a:r>
              <a:rPr lang="en-GB" sz="5400" b="1" kern="0" dirty="0">
                <a:solidFill>
                  <a:srgbClr val="FFFFFF"/>
                </a:solidFill>
                <a:latin typeface="Didact Gothic" panose="00000500000000000000" pitchFamily="2" charset="0"/>
                <a:ea typeface="Calibri"/>
                <a:cs typeface="Calibri"/>
                <a:sym typeface="Calibri"/>
              </a:rPr>
              <a:t>UNITED STATES OF AMERICA</a:t>
            </a:r>
          </a:p>
        </p:txBody>
      </p:sp>
      <p:grpSp>
        <p:nvGrpSpPr>
          <p:cNvPr id="2" name="Group 1">
            <a:extLst>
              <a:ext uri="{FF2B5EF4-FFF2-40B4-BE49-F238E27FC236}">
                <a16:creationId xmlns:a16="http://schemas.microsoft.com/office/drawing/2014/main" id="{EB3C12A2-949B-4AB5-A346-2C05C4128EB9}"/>
              </a:ext>
            </a:extLst>
          </p:cNvPr>
          <p:cNvGrpSpPr/>
          <p:nvPr/>
        </p:nvGrpSpPr>
        <p:grpSpPr>
          <a:xfrm>
            <a:off x="11434761" y="6512309"/>
            <a:ext cx="447675" cy="243352"/>
            <a:chOff x="2105024" y="5749284"/>
            <a:chExt cx="447675" cy="243352"/>
          </a:xfrm>
        </p:grpSpPr>
        <p:sp>
          <p:nvSpPr>
            <p:cNvPr id="3" name="Oval 2">
              <a:extLst>
                <a:ext uri="{FF2B5EF4-FFF2-40B4-BE49-F238E27FC236}">
                  <a16:creationId xmlns:a16="http://schemas.microsoft.com/office/drawing/2014/main" id="{A7BCE8B3-53A5-10CF-84D9-204AB3A31D12}"/>
                </a:ext>
              </a:extLst>
            </p:cNvPr>
            <p:cNvSpPr/>
            <p:nvPr/>
          </p:nvSpPr>
          <p:spPr>
            <a:xfrm>
              <a:off x="2207186" y="5749284"/>
              <a:ext cx="243352" cy="243352"/>
            </a:xfrm>
            <a:prstGeom prst="ellipse">
              <a:avLst/>
            </a:prstGeom>
            <a:solidFill>
              <a:srgbClr val="FFC000"/>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4" name="TextBox 3">
              <a:extLst>
                <a:ext uri="{FF2B5EF4-FFF2-40B4-BE49-F238E27FC236}">
                  <a16:creationId xmlns:a16="http://schemas.microsoft.com/office/drawing/2014/main" id="{BCEAC811-945A-ABA6-4A79-1454544B1BC9}"/>
                </a:ext>
              </a:extLst>
            </p:cNvPr>
            <p:cNvSpPr txBox="1"/>
            <p:nvPr/>
          </p:nvSpPr>
          <p:spPr>
            <a:xfrm>
              <a:off x="2105024" y="5777192"/>
              <a:ext cx="447675" cy="21544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326A2452-42B8-4B4F-8F2F-A25CC86A1417}" type="slidenum">
                <a:rPr kumimoji="0" lang="en-GB" sz="800" b="0" i="0" u="none" strike="noStrike" kern="1200" cap="none" spc="0" normalizeH="0" baseline="0" noProof="0" smtClean="0">
                  <a:ln>
                    <a:noFill/>
                  </a:ln>
                  <a:effectLst/>
                  <a:uLnTx/>
                  <a:uFillTx/>
                  <a:latin typeface="Calibri" panose="020F0502020204030204"/>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35</a:t>
              </a:fld>
              <a:endParaRPr kumimoji="0" lang="en-GB" sz="800" b="0" i="0" u="none" strike="noStrike" kern="1200" cap="none" spc="0" normalizeH="0" baseline="0" noProof="0" dirty="0">
                <a:ln>
                  <a:noFill/>
                </a:ln>
                <a:effectLst/>
                <a:uLnTx/>
                <a:uFillTx/>
                <a:latin typeface="Calibri" panose="020F0502020204030204"/>
                <a:ea typeface="+mn-ea"/>
                <a:cs typeface="+mn-cs"/>
              </a:endParaRPr>
            </a:p>
          </p:txBody>
        </p:sp>
      </p:grpSp>
      <p:sp>
        <p:nvSpPr>
          <p:cNvPr id="6" name="TextBox 5">
            <a:extLst>
              <a:ext uri="{FF2B5EF4-FFF2-40B4-BE49-F238E27FC236}">
                <a16:creationId xmlns:a16="http://schemas.microsoft.com/office/drawing/2014/main" id="{9DFBAD18-41ED-8FD6-88EB-A18B4B7CF1BE}"/>
              </a:ext>
            </a:extLst>
          </p:cNvPr>
          <p:cNvSpPr txBox="1"/>
          <p:nvPr/>
        </p:nvSpPr>
        <p:spPr>
          <a:xfrm>
            <a:off x="207964" y="6509440"/>
            <a:ext cx="3485147" cy="246221"/>
          </a:xfrm>
          <a:prstGeom prst="rect">
            <a:avLst/>
          </a:prstGeom>
          <a:noFill/>
        </p:spPr>
        <p:txBody>
          <a:bodyPr wrap="square">
            <a:spAutoFit/>
          </a:bodyPr>
          <a:lstStyle/>
          <a:p>
            <a:r>
              <a:rPr lang="en-GB" sz="1000" b="1" dirty="0">
                <a:solidFill>
                  <a:srgbClr val="FFC000"/>
                </a:solidFill>
                <a:latin typeface="Didact Gothic" panose="00000500000000000000" pitchFamily="2" charset="0"/>
              </a:rPr>
              <a:t>Cryptocurrency Regulations in Africa : </a:t>
            </a:r>
            <a:r>
              <a:rPr lang="en-GB" sz="1000" b="1" dirty="0">
                <a:solidFill>
                  <a:schemeClr val="bg1"/>
                </a:solidFill>
                <a:latin typeface="Didact Gothic" panose="00000500000000000000" pitchFamily="2" charset="0"/>
              </a:rPr>
              <a:t>An In-Depth Study</a:t>
            </a:r>
          </a:p>
        </p:txBody>
      </p:sp>
    </p:spTree>
    <p:extLst>
      <p:ext uri="{BB962C8B-B14F-4D97-AF65-F5344CB8AC3E}">
        <p14:creationId xmlns:p14="http://schemas.microsoft.com/office/powerpoint/2010/main" val="34601541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Shape 5410"/>
        <p:cNvGrpSpPr/>
        <p:nvPr/>
      </p:nvGrpSpPr>
      <p:grpSpPr>
        <a:xfrm>
          <a:off x="0" y="0"/>
          <a:ext cx="0" cy="0"/>
          <a:chOff x="0" y="0"/>
          <a:chExt cx="0" cy="0"/>
        </a:xfrm>
      </p:grpSpPr>
      <p:pic>
        <p:nvPicPr>
          <p:cNvPr id="2050" name="Picture 2" descr="Plan Your Visit - Statue Of Liberty National Monument (U.S. National Park  Service)">
            <a:extLst>
              <a:ext uri="{FF2B5EF4-FFF2-40B4-BE49-F238E27FC236}">
                <a16:creationId xmlns:a16="http://schemas.microsoft.com/office/drawing/2014/main" id="{DFFDF3CE-F4A1-3EE8-8724-8B349874A803}"/>
              </a:ext>
            </a:extLst>
          </p:cNvPr>
          <p:cNvPicPr>
            <a:picLocks noChangeAspect="1" noChangeArrowheads="1"/>
          </p:cNvPicPr>
          <p:nvPr/>
        </p:nvPicPr>
        <p:blipFill rotWithShape="1">
          <a:blip r:embed="rId3">
            <a:extLst>
              <a:ext uri="{BEBA8EAE-BF5A-486C-A8C5-ECC9F3942E4B}">
                <a14:imgProps xmlns:a14="http://schemas.microsoft.com/office/drawing/2010/main">
                  <a14:imgLayer r:embed="rId4">
                    <a14:imgEffect>
                      <a14:brightnessContrast bright="-40000" contrast="20000"/>
                    </a14:imgEffect>
                  </a14:imgLayer>
                </a14:imgProps>
              </a:ext>
              <a:ext uri="{28A0092B-C50C-407E-A947-70E740481C1C}">
                <a14:useLocalDpi xmlns:a14="http://schemas.microsoft.com/office/drawing/2010/main" val="0"/>
              </a:ext>
            </a:extLst>
          </a:blip>
          <a:srcRect r="210"/>
          <a:stretch/>
        </p:blipFill>
        <p:spPr bwMode="auto">
          <a:xfrm>
            <a:off x="0" y="0"/>
            <a:ext cx="4405680" cy="6858000"/>
          </a:xfrm>
          <a:prstGeom prst="rect">
            <a:avLst/>
          </a:prstGeom>
          <a:noFill/>
          <a:extLst>
            <a:ext uri="{909E8E84-426E-40DD-AFC4-6F175D3DCCD1}">
              <a14:hiddenFill xmlns:a14="http://schemas.microsoft.com/office/drawing/2010/main">
                <a:solidFill>
                  <a:srgbClr val="FFFFFF"/>
                </a:solidFill>
              </a14:hiddenFill>
            </a:ext>
          </a:extLst>
        </p:spPr>
      </p:pic>
      <p:sp>
        <p:nvSpPr>
          <p:cNvPr id="5412" name="Google Shape;5412;p367"/>
          <p:cNvSpPr/>
          <p:nvPr/>
        </p:nvSpPr>
        <p:spPr>
          <a:xfrm>
            <a:off x="4182544" y="1"/>
            <a:ext cx="8009456" cy="6858000"/>
          </a:xfrm>
          <a:prstGeom prst="rect">
            <a:avLst/>
          </a:prstGeom>
          <a:solidFill>
            <a:schemeClr val="dk1"/>
          </a:solidFill>
          <a:ln>
            <a:noFill/>
          </a:ln>
        </p:spPr>
        <p:txBody>
          <a:bodyPr spcFirstLastPara="1" wrap="square" lIns="86804" tIns="43390" rIns="86804" bIns="43390" anchor="t" anchorCtr="0">
            <a:noAutofit/>
          </a:bodyPr>
          <a:lstStyle/>
          <a:p>
            <a:pPr marL="271320" indent="-162792" defTabSz="868223">
              <a:buClr>
                <a:srgbClr val="000000"/>
              </a:buClr>
              <a:buSzPts val="1800"/>
            </a:pPr>
            <a:endParaRPr sz="1709" kern="0">
              <a:solidFill>
                <a:srgbClr val="FFFFFF"/>
              </a:solidFill>
              <a:latin typeface="Calibri"/>
              <a:ea typeface="Calibri"/>
              <a:cs typeface="Calibri"/>
              <a:sym typeface="Calibri"/>
            </a:endParaRPr>
          </a:p>
        </p:txBody>
      </p:sp>
      <p:sp>
        <p:nvSpPr>
          <p:cNvPr id="5413" name="Google Shape;5413;p367"/>
          <p:cNvSpPr/>
          <p:nvPr/>
        </p:nvSpPr>
        <p:spPr>
          <a:xfrm>
            <a:off x="4405679" y="178874"/>
            <a:ext cx="6198821" cy="518515"/>
          </a:xfrm>
          <a:prstGeom prst="rect">
            <a:avLst/>
          </a:prstGeom>
          <a:noFill/>
          <a:ln>
            <a:noFill/>
          </a:ln>
        </p:spPr>
        <p:txBody>
          <a:bodyPr spcFirstLastPara="1" wrap="square" lIns="86804" tIns="43390" rIns="86804" bIns="43390" anchor="t" anchorCtr="0">
            <a:spAutoFit/>
          </a:bodyPr>
          <a:lstStyle/>
          <a:p>
            <a:pPr defTabSz="868223">
              <a:buClr>
                <a:srgbClr val="000000"/>
              </a:buClr>
            </a:pPr>
            <a:r>
              <a:rPr lang="en-US" sz="2800" b="1" kern="0" dirty="0">
                <a:solidFill>
                  <a:srgbClr val="FFC000"/>
                </a:solidFill>
                <a:latin typeface="Calibri"/>
                <a:ea typeface="Calibri"/>
                <a:cs typeface="Calibri"/>
                <a:sym typeface="Calibri"/>
              </a:rPr>
              <a:t>UNITED STATES OF AMERICA</a:t>
            </a:r>
            <a:endParaRPr sz="1050" kern="0" dirty="0">
              <a:solidFill>
                <a:srgbClr val="FFC000"/>
              </a:solidFill>
              <a:latin typeface="Arial"/>
              <a:cs typeface="Arial"/>
              <a:sym typeface="Arial"/>
            </a:endParaRPr>
          </a:p>
        </p:txBody>
      </p:sp>
      <p:sp>
        <p:nvSpPr>
          <p:cNvPr id="5414" name="Google Shape;5414;p367"/>
          <p:cNvSpPr/>
          <p:nvPr/>
        </p:nvSpPr>
        <p:spPr>
          <a:xfrm>
            <a:off x="4569035" y="779490"/>
            <a:ext cx="7038765" cy="5973854"/>
          </a:xfrm>
          <a:prstGeom prst="rect">
            <a:avLst/>
          </a:prstGeom>
          <a:noFill/>
          <a:ln>
            <a:noFill/>
          </a:ln>
        </p:spPr>
        <p:txBody>
          <a:bodyPr spcFirstLastPara="1" wrap="square" lIns="86804" tIns="43390" rIns="86804" bIns="43390" anchor="t" anchorCtr="0">
            <a:spAutoFit/>
          </a:bodyPr>
          <a:lstStyle/>
          <a:p>
            <a:pPr marL="271320" indent="-271320" algn="just" defTabSz="868223">
              <a:lnSpc>
                <a:spcPct val="150000"/>
              </a:lnSpc>
              <a:buClr>
                <a:srgbClr val="FFFFFF"/>
              </a:buClr>
              <a:buSzPts val="1900"/>
              <a:buFont typeface="Arial"/>
              <a:buChar char="•"/>
            </a:pPr>
            <a:r>
              <a:rPr lang="en-GB" sz="1500" kern="0" dirty="0">
                <a:solidFill>
                  <a:srgbClr val="FFFFFF"/>
                </a:solidFill>
                <a:latin typeface="Didact Gothic" panose="00000500000000000000" pitchFamily="2" charset="0"/>
                <a:ea typeface="Calibri"/>
                <a:cs typeface="Calibri"/>
                <a:sym typeface="Calibri"/>
              </a:rPr>
              <a:t>Cryptocurrency is classified as a </a:t>
            </a:r>
            <a:r>
              <a:rPr lang="en-GB" sz="1500" kern="0" dirty="0">
                <a:solidFill>
                  <a:srgbClr val="FFC000"/>
                </a:solidFill>
                <a:latin typeface="Didact Gothic" panose="00000500000000000000" pitchFamily="2" charset="0"/>
                <a:ea typeface="Calibri"/>
                <a:cs typeface="Calibri"/>
                <a:sym typeface="Calibri"/>
              </a:rPr>
              <a:t>security</a:t>
            </a:r>
            <a:r>
              <a:rPr lang="en-GB" sz="1500" kern="0" dirty="0">
                <a:solidFill>
                  <a:srgbClr val="FFFFFF"/>
                </a:solidFill>
                <a:latin typeface="Didact Gothic" panose="00000500000000000000" pitchFamily="2" charset="0"/>
                <a:ea typeface="Calibri"/>
                <a:cs typeface="Calibri"/>
                <a:sym typeface="Calibri"/>
              </a:rPr>
              <a:t> by the Securities and Exchange Commission (SEC), a </a:t>
            </a:r>
            <a:r>
              <a:rPr lang="en-GB" sz="1500" kern="0" dirty="0">
                <a:solidFill>
                  <a:srgbClr val="FFC000"/>
                </a:solidFill>
                <a:latin typeface="Didact Gothic" panose="00000500000000000000" pitchFamily="2" charset="0"/>
                <a:ea typeface="Calibri"/>
                <a:cs typeface="Calibri"/>
                <a:sym typeface="Calibri"/>
              </a:rPr>
              <a:t>commodity</a:t>
            </a:r>
            <a:r>
              <a:rPr lang="en-GB" sz="1500" kern="0" dirty="0">
                <a:solidFill>
                  <a:srgbClr val="FFFFFF"/>
                </a:solidFill>
                <a:latin typeface="Didact Gothic" panose="00000500000000000000" pitchFamily="2" charset="0"/>
                <a:ea typeface="Calibri"/>
                <a:cs typeface="Calibri"/>
                <a:sym typeface="Calibri"/>
              </a:rPr>
              <a:t> by the Commodity Futures Trading Commission (CFTC), and a </a:t>
            </a:r>
            <a:r>
              <a:rPr lang="en-GB" sz="1500" kern="0" dirty="0">
                <a:solidFill>
                  <a:srgbClr val="FFC000"/>
                </a:solidFill>
                <a:latin typeface="Didact Gothic" panose="00000500000000000000" pitchFamily="2" charset="0"/>
                <a:ea typeface="Calibri"/>
                <a:cs typeface="Calibri"/>
                <a:sym typeface="Calibri"/>
              </a:rPr>
              <a:t>currency</a:t>
            </a:r>
            <a:r>
              <a:rPr lang="en-GB" sz="1500" kern="0" dirty="0">
                <a:solidFill>
                  <a:srgbClr val="FFFFFF"/>
                </a:solidFill>
                <a:latin typeface="Didact Gothic" panose="00000500000000000000" pitchFamily="2" charset="0"/>
                <a:ea typeface="Calibri"/>
                <a:cs typeface="Calibri"/>
                <a:sym typeface="Calibri"/>
              </a:rPr>
              <a:t> by the Treasury.</a:t>
            </a:r>
          </a:p>
          <a:p>
            <a:pPr marL="271320" indent="-271320" algn="just" defTabSz="868223">
              <a:lnSpc>
                <a:spcPct val="150000"/>
              </a:lnSpc>
              <a:buClr>
                <a:srgbClr val="FFFFFF"/>
              </a:buClr>
              <a:buSzPts val="1900"/>
              <a:buFont typeface="Arial"/>
              <a:buChar char="•"/>
            </a:pPr>
            <a:r>
              <a:rPr lang="en-GB" sz="1500" kern="0" dirty="0">
                <a:solidFill>
                  <a:srgbClr val="FFC000"/>
                </a:solidFill>
                <a:latin typeface="Didact Gothic" panose="00000500000000000000" pitchFamily="2" charset="0"/>
                <a:ea typeface="Calibri"/>
                <a:cs typeface="Calibri"/>
                <a:sym typeface="Calibri"/>
              </a:rPr>
              <a:t>The Bank Secrecy Act (BSA) </a:t>
            </a:r>
            <a:r>
              <a:rPr lang="en-GB" sz="1500" kern="0" dirty="0">
                <a:solidFill>
                  <a:srgbClr val="FFFFFF"/>
                </a:solidFill>
                <a:latin typeface="Didact Gothic" panose="00000500000000000000" pitchFamily="2" charset="0"/>
                <a:ea typeface="Calibri"/>
                <a:cs typeface="Calibri"/>
                <a:sym typeface="Calibri"/>
              </a:rPr>
              <a:t>regulates cryptocurrency exchanges in the United States, and they must register with </a:t>
            </a:r>
            <a:r>
              <a:rPr lang="en-GB" sz="1500" kern="0" dirty="0">
                <a:solidFill>
                  <a:srgbClr val="FFC000"/>
                </a:solidFill>
                <a:latin typeface="Didact Gothic" panose="00000500000000000000" pitchFamily="2" charset="0"/>
                <a:ea typeface="Calibri"/>
                <a:cs typeface="Calibri"/>
                <a:sym typeface="Calibri"/>
              </a:rPr>
              <a:t>the Financial Crimes Enforcement Network (FCEN) (FinCEN).</a:t>
            </a:r>
          </a:p>
          <a:p>
            <a:pPr marL="271320" indent="-271320" algn="just" defTabSz="868223">
              <a:lnSpc>
                <a:spcPct val="150000"/>
              </a:lnSpc>
              <a:buClr>
                <a:srgbClr val="FFFFFF"/>
              </a:buClr>
              <a:buSzPts val="1900"/>
              <a:buFont typeface="Arial"/>
              <a:buChar char="•"/>
            </a:pPr>
            <a:r>
              <a:rPr lang="en-GB" sz="1500" kern="0" dirty="0">
                <a:solidFill>
                  <a:srgbClr val="FFFFFF"/>
                </a:solidFill>
                <a:latin typeface="Didact Gothic" panose="00000500000000000000" pitchFamily="2" charset="0"/>
                <a:ea typeface="Calibri"/>
                <a:cs typeface="Calibri"/>
                <a:sym typeface="Calibri"/>
              </a:rPr>
              <a:t>They must also follow anti-money laundering (AML) and counter-terrorist financing (CFT) regulations. </a:t>
            </a:r>
          </a:p>
          <a:p>
            <a:pPr marL="271320" indent="-271320" algn="just" defTabSz="868223">
              <a:lnSpc>
                <a:spcPct val="150000"/>
              </a:lnSpc>
              <a:buClr>
                <a:srgbClr val="FFFFFF"/>
              </a:buClr>
              <a:buSzPts val="1900"/>
              <a:buFont typeface="Arial"/>
              <a:buChar char="•"/>
            </a:pPr>
            <a:r>
              <a:rPr lang="en-GB" sz="1500" kern="0" dirty="0">
                <a:solidFill>
                  <a:srgbClr val="FFFFFF"/>
                </a:solidFill>
                <a:latin typeface="Didact Gothic" panose="00000500000000000000" pitchFamily="2" charset="0"/>
                <a:ea typeface="Calibri"/>
                <a:cs typeface="Calibri"/>
                <a:sym typeface="Calibri"/>
              </a:rPr>
              <a:t>Cryptocurrencies are classified as </a:t>
            </a:r>
            <a:r>
              <a:rPr lang="en-GB" sz="1500" kern="0" dirty="0">
                <a:solidFill>
                  <a:srgbClr val="FFC000"/>
                </a:solidFill>
                <a:latin typeface="Didact Gothic" panose="00000500000000000000" pitchFamily="2" charset="0"/>
                <a:ea typeface="Calibri"/>
                <a:cs typeface="Calibri"/>
                <a:sym typeface="Calibri"/>
              </a:rPr>
              <a:t>property by the Internal Revenue Service (IRS) </a:t>
            </a:r>
            <a:r>
              <a:rPr lang="en-GB" sz="1500" kern="0" dirty="0">
                <a:solidFill>
                  <a:srgbClr val="FFFFFF"/>
                </a:solidFill>
                <a:latin typeface="Didact Gothic" panose="00000500000000000000" pitchFamily="2" charset="0"/>
                <a:ea typeface="Calibri"/>
                <a:cs typeface="Calibri"/>
                <a:sym typeface="Calibri"/>
              </a:rPr>
              <a:t>for federal income tax reasons. </a:t>
            </a:r>
          </a:p>
          <a:p>
            <a:pPr marL="271320" indent="-271320" algn="just" defTabSz="868223">
              <a:lnSpc>
                <a:spcPct val="150000"/>
              </a:lnSpc>
              <a:buClr>
                <a:srgbClr val="FFFFFF"/>
              </a:buClr>
              <a:buSzPts val="1900"/>
              <a:buFont typeface="Arial"/>
              <a:buChar char="•"/>
            </a:pPr>
            <a:r>
              <a:rPr lang="en-GB" sz="1500" kern="0" dirty="0">
                <a:solidFill>
                  <a:srgbClr val="FFFFFF"/>
                </a:solidFill>
                <a:latin typeface="Didact Gothic" panose="00000500000000000000" pitchFamily="2" charset="0"/>
                <a:ea typeface="Calibri"/>
                <a:cs typeface="Calibri"/>
                <a:sym typeface="Calibri"/>
              </a:rPr>
              <a:t> The Justice Department is working with the Securities and Exchange Commission (SEC) and the </a:t>
            </a:r>
            <a:r>
              <a:rPr lang="en-GB" sz="1500" kern="0" dirty="0">
                <a:solidFill>
                  <a:srgbClr val="FFC000"/>
                </a:solidFill>
                <a:latin typeface="Didact Gothic" panose="00000500000000000000" pitchFamily="2" charset="0"/>
                <a:ea typeface="Calibri"/>
                <a:cs typeface="Calibri"/>
                <a:sym typeface="Calibri"/>
              </a:rPr>
              <a:t>Commodity Futures Trading Commission (CFTC) </a:t>
            </a:r>
            <a:r>
              <a:rPr lang="en-GB" sz="1500" kern="0" dirty="0">
                <a:solidFill>
                  <a:srgbClr val="FFFFFF"/>
                </a:solidFill>
                <a:latin typeface="Didact Gothic" panose="00000500000000000000" pitchFamily="2" charset="0"/>
                <a:ea typeface="Calibri"/>
                <a:cs typeface="Calibri"/>
                <a:sym typeface="Calibri"/>
              </a:rPr>
              <a:t>on future cryptocurrency laws to ensure better consumer protection and more efficient regulatory monitoring.</a:t>
            </a:r>
          </a:p>
          <a:p>
            <a:pPr marL="271320" indent="-271320" algn="just" defTabSz="868223">
              <a:lnSpc>
                <a:spcPct val="150000"/>
              </a:lnSpc>
              <a:buClr>
                <a:srgbClr val="FFFFFF"/>
              </a:buClr>
              <a:buSzPts val="1900"/>
              <a:buFont typeface="Arial"/>
              <a:buChar char="•"/>
            </a:pPr>
            <a:r>
              <a:rPr lang="en-GB" sz="1500" kern="0" dirty="0">
                <a:solidFill>
                  <a:srgbClr val="FFFFFF"/>
                </a:solidFill>
                <a:latin typeface="Didact Gothic" panose="00000500000000000000" pitchFamily="2" charset="0"/>
                <a:ea typeface="Calibri"/>
                <a:cs typeface="Calibri"/>
                <a:sym typeface="Calibri"/>
              </a:rPr>
              <a:t>The </a:t>
            </a:r>
            <a:r>
              <a:rPr lang="en-GB" sz="1500" kern="0" dirty="0">
                <a:solidFill>
                  <a:srgbClr val="FFC000"/>
                </a:solidFill>
                <a:latin typeface="Didact Gothic" panose="00000500000000000000" pitchFamily="2" charset="0"/>
                <a:ea typeface="Calibri"/>
                <a:cs typeface="Calibri"/>
                <a:sym typeface="Calibri"/>
              </a:rPr>
              <a:t>Commodity Futures Modernization Act of 2000 (CFMA) </a:t>
            </a:r>
            <a:r>
              <a:rPr lang="en-GB" sz="1500" kern="0" dirty="0">
                <a:solidFill>
                  <a:srgbClr val="FFFFFF"/>
                </a:solidFill>
                <a:latin typeface="Didact Gothic" panose="00000500000000000000" pitchFamily="2" charset="0"/>
                <a:ea typeface="Calibri"/>
                <a:cs typeface="Calibri"/>
                <a:sym typeface="Calibri"/>
              </a:rPr>
              <a:t>guaranteed that financial instruments known as over-the-counter (OTC) derivatives remained unregulated in the United States. </a:t>
            </a:r>
          </a:p>
        </p:txBody>
      </p:sp>
      <p:grpSp>
        <p:nvGrpSpPr>
          <p:cNvPr id="2" name="Group 1">
            <a:extLst>
              <a:ext uri="{FF2B5EF4-FFF2-40B4-BE49-F238E27FC236}">
                <a16:creationId xmlns:a16="http://schemas.microsoft.com/office/drawing/2014/main" id="{DA9578EA-90FB-7BED-CD22-EAD21FF8AEB8}"/>
              </a:ext>
            </a:extLst>
          </p:cNvPr>
          <p:cNvGrpSpPr/>
          <p:nvPr/>
        </p:nvGrpSpPr>
        <p:grpSpPr>
          <a:xfrm>
            <a:off x="11434761" y="6512309"/>
            <a:ext cx="447675" cy="243352"/>
            <a:chOff x="2105024" y="5749284"/>
            <a:chExt cx="447675" cy="243352"/>
          </a:xfrm>
        </p:grpSpPr>
        <p:sp>
          <p:nvSpPr>
            <p:cNvPr id="3" name="Oval 2">
              <a:extLst>
                <a:ext uri="{FF2B5EF4-FFF2-40B4-BE49-F238E27FC236}">
                  <a16:creationId xmlns:a16="http://schemas.microsoft.com/office/drawing/2014/main" id="{0C51ED48-56D9-59FF-66D9-2B85372E6F0F}"/>
                </a:ext>
              </a:extLst>
            </p:cNvPr>
            <p:cNvSpPr/>
            <p:nvPr/>
          </p:nvSpPr>
          <p:spPr>
            <a:xfrm>
              <a:off x="2207186" y="5749284"/>
              <a:ext cx="243352" cy="243352"/>
            </a:xfrm>
            <a:prstGeom prst="ellipse">
              <a:avLst/>
            </a:prstGeom>
            <a:solidFill>
              <a:srgbClr val="FFC000"/>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4" name="TextBox 3">
              <a:extLst>
                <a:ext uri="{FF2B5EF4-FFF2-40B4-BE49-F238E27FC236}">
                  <a16:creationId xmlns:a16="http://schemas.microsoft.com/office/drawing/2014/main" id="{BAAD1E86-A523-568D-EC88-6410B5391E59}"/>
                </a:ext>
              </a:extLst>
            </p:cNvPr>
            <p:cNvSpPr txBox="1"/>
            <p:nvPr/>
          </p:nvSpPr>
          <p:spPr>
            <a:xfrm>
              <a:off x="2105024" y="5777192"/>
              <a:ext cx="447675" cy="21544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326A2452-42B8-4B4F-8F2F-A25CC86A1417}" type="slidenum">
                <a:rPr kumimoji="0" lang="en-GB" sz="800" b="0" i="0" u="none" strike="noStrike" kern="1200" cap="none" spc="0" normalizeH="0" baseline="0" noProof="0" smtClean="0">
                  <a:ln>
                    <a:noFill/>
                  </a:ln>
                  <a:effectLst/>
                  <a:uLnTx/>
                  <a:uFillTx/>
                  <a:latin typeface="Calibri" panose="020F0502020204030204"/>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36</a:t>
              </a:fld>
              <a:endParaRPr kumimoji="0" lang="en-GB" sz="800" b="0" i="0" u="none" strike="noStrike" kern="1200" cap="none" spc="0" normalizeH="0" baseline="0" noProof="0" dirty="0">
                <a:ln>
                  <a:noFill/>
                </a:ln>
                <a:effectLst/>
                <a:uLnTx/>
                <a:uFillTx/>
                <a:latin typeface="Calibri" panose="020F0502020204030204"/>
                <a:ea typeface="+mn-ea"/>
                <a:cs typeface="+mn-cs"/>
              </a:endParaRPr>
            </a:p>
          </p:txBody>
        </p:sp>
      </p:grpSp>
    </p:spTree>
    <p:extLst>
      <p:ext uri="{BB962C8B-B14F-4D97-AF65-F5344CB8AC3E}">
        <p14:creationId xmlns:p14="http://schemas.microsoft.com/office/powerpoint/2010/main" val="184269267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Shape 5194"/>
        <p:cNvGrpSpPr/>
        <p:nvPr/>
      </p:nvGrpSpPr>
      <p:grpSpPr>
        <a:xfrm>
          <a:off x="0" y="0"/>
          <a:ext cx="0" cy="0"/>
          <a:chOff x="0" y="0"/>
          <a:chExt cx="0" cy="0"/>
        </a:xfrm>
      </p:grpSpPr>
      <p:pic>
        <p:nvPicPr>
          <p:cNvPr id="3074" name="Picture 2" descr="Canada Flag Images – Browse 153,003 Stock Photos, Vectors, and Video |  Adobe Stock">
            <a:extLst>
              <a:ext uri="{FF2B5EF4-FFF2-40B4-BE49-F238E27FC236}">
                <a16:creationId xmlns:a16="http://schemas.microsoft.com/office/drawing/2014/main" id="{D40955C5-B05C-F08C-FD37-13D02EE7192A}"/>
              </a:ext>
            </a:extLst>
          </p:cNvPr>
          <p:cNvPicPr>
            <a:picLocks noChangeAspect="1" noChangeArrowheads="1"/>
          </p:cNvPicPr>
          <p:nvPr/>
        </p:nvPicPr>
        <p:blipFill rotWithShape="1">
          <a:blip r:embed="rId3">
            <a:extLst>
              <a:ext uri="{BEBA8EAE-BF5A-486C-A8C5-ECC9F3942E4B}">
                <a14:imgProps xmlns:a14="http://schemas.microsoft.com/office/drawing/2010/main">
                  <a14:imgLayer r:embed="rId4">
                    <a14:imgEffect>
                      <a14:brightnessContrast bright="-40000" contrast="-20000"/>
                    </a14:imgEffect>
                  </a14:imgLayer>
                </a14:imgProps>
              </a:ext>
              <a:ext uri="{28A0092B-C50C-407E-A947-70E740481C1C}">
                <a14:useLocalDpi xmlns:a14="http://schemas.microsoft.com/office/drawing/2010/main" val="0"/>
              </a:ext>
            </a:extLst>
          </a:blip>
          <a:srcRect t="58" b="66"/>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5195" name="Google Shape;5195;p343"/>
          <p:cNvSpPr/>
          <p:nvPr/>
        </p:nvSpPr>
        <p:spPr>
          <a:xfrm>
            <a:off x="1376598" y="2558858"/>
            <a:ext cx="9710502" cy="1740284"/>
          </a:xfrm>
          <a:prstGeom prst="rect">
            <a:avLst/>
          </a:prstGeom>
          <a:solidFill>
            <a:schemeClr val="dk1">
              <a:alpha val="48000"/>
            </a:schemeClr>
          </a:solidFill>
          <a:ln>
            <a:solidFill>
              <a:srgbClr val="FFC000"/>
            </a:solidFill>
          </a:ln>
        </p:spPr>
        <p:txBody>
          <a:bodyPr spcFirstLastPara="1" wrap="square" lIns="86804" tIns="43390" rIns="86804" bIns="43390" anchor="ctr" anchorCtr="0">
            <a:noAutofit/>
          </a:bodyPr>
          <a:lstStyle/>
          <a:p>
            <a:pPr algn="ctr" defTabSz="868223">
              <a:buClr>
                <a:srgbClr val="000000"/>
              </a:buClr>
            </a:pPr>
            <a:r>
              <a:rPr lang="en-GB" sz="5400" b="1" kern="0" dirty="0">
                <a:solidFill>
                  <a:srgbClr val="FFFFFF"/>
                </a:solidFill>
                <a:latin typeface="Didact Gothic" panose="00000500000000000000" pitchFamily="2" charset="0"/>
                <a:ea typeface="Calibri"/>
                <a:cs typeface="Calibri"/>
                <a:sym typeface="Calibri"/>
              </a:rPr>
              <a:t>CANADA</a:t>
            </a:r>
          </a:p>
        </p:txBody>
      </p:sp>
      <p:grpSp>
        <p:nvGrpSpPr>
          <p:cNvPr id="2" name="Group 1">
            <a:extLst>
              <a:ext uri="{FF2B5EF4-FFF2-40B4-BE49-F238E27FC236}">
                <a16:creationId xmlns:a16="http://schemas.microsoft.com/office/drawing/2014/main" id="{5ED70EDF-41EC-E38C-37FE-81F59A287A4E}"/>
              </a:ext>
            </a:extLst>
          </p:cNvPr>
          <p:cNvGrpSpPr/>
          <p:nvPr/>
        </p:nvGrpSpPr>
        <p:grpSpPr>
          <a:xfrm>
            <a:off x="11434761" y="6512309"/>
            <a:ext cx="447675" cy="243352"/>
            <a:chOff x="2105024" y="5749284"/>
            <a:chExt cx="447675" cy="243352"/>
          </a:xfrm>
        </p:grpSpPr>
        <p:sp>
          <p:nvSpPr>
            <p:cNvPr id="3" name="Oval 2">
              <a:extLst>
                <a:ext uri="{FF2B5EF4-FFF2-40B4-BE49-F238E27FC236}">
                  <a16:creationId xmlns:a16="http://schemas.microsoft.com/office/drawing/2014/main" id="{058BD665-8083-162D-A794-ABCD943DE901}"/>
                </a:ext>
              </a:extLst>
            </p:cNvPr>
            <p:cNvSpPr/>
            <p:nvPr/>
          </p:nvSpPr>
          <p:spPr>
            <a:xfrm>
              <a:off x="2207186" y="5749284"/>
              <a:ext cx="243352" cy="243352"/>
            </a:xfrm>
            <a:prstGeom prst="ellipse">
              <a:avLst/>
            </a:prstGeom>
            <a:solidFill>
              <a:srgbClr val="FFC000"/>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4" name="TextBox 3">
              <a:extLst>
                <a:ext uri="{FF2B5EF4-FFF2-40B4-BE49-F238E27FC236}">
                  <a16:creationId xmlns:a16="http://schemas.microsoft.com/office/drawing/2014/main" id="{C5147D5A-AA0F-1367-6375-81EB9EDCE0E5}"/>
                </a:ext>
              </a:extLst>
            </p:cNvPr>
            <p:cNvSpPr txBox="1"/>
            <p:nvPr/>
          </p:nvSpPr>
          <p:spPr>
            <a:xfrm>
              <a:off x="2105024" y="5777192"/>
              <a:ext cx="447675" cy="21544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326A2452-42B8-4B4F-8F2F-A25CC86A1417}" type="slidenum">
                <a:rPr kumimoji="0" lang="en-GB" sz="800" b="0" i="0" u="none" strike="noStrike" kern="1200" cap="none" spc="0" normalizeH="0" baseline="0" noProof="0" smtClean="0">
                  <a:ln>
                    <a:noFill/>
                  </a:ln>
                  <a:effectLst/>
                  <a:uLnTx/>
                  <a:uFillTx/>
                  <a:latin typeface="Calibri" panose="020F0502020204030204"/>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37</a:t>
              </a:fld>
              <a:endParaRPr kumimoji="0" lang="en-GB" sz="800" b="0" i="0" u="none" strike="noStrike" kern="1200" cap="none" spc="0" normalizeH="0" baseline="0" noProof="0" dirty="0">
                <a:ln>
                  <a:noFill/>
                </a:ln>
                <a:effectLst/>
                <a:uLnTx/>
                <a:uFillTx/>
                <a:latin typeface="Calibri" panose="020F0502020204030204"/>
                <a:ea typeface="+mn-ea"/>
                <a:cs typeface="+mn-cs"/>
              </a:endParaRPr>
            </a:p>
          </p:txBody>
        </p:sp>
      </p:grpSp>
      <p:sp>
        <p:nvSpPr>
          <p:cNvPr id="6" name="TextBox 5">
            <a:extLst>
              <a:ext uri="{FF2B5EF4-FFF2-40B4-BE49-F238E27FC236}">
                <a16:creationId xmlns:a16="http://schemas.microsoft.com/office/drawing/2014/main" id="{36E030DA-DDD5-9C8D-5526-C0B7E6B4075D}"/>
              </a:ext>
            </a:extLst>
          </p:cNvPr>
          <p:cNvSpPr txBox="1"/>
          <p:nvPr/>
        </p:nvSpPr>
        <p:spPr>
          <a:xfrm>
            <a:off x="207964" y="6509440"/>
            <a:ext cx="3485147" cy="246221"/>
          </a:xfrm>
          <a:prstGeom prst="rect">
            <a:avLst/>
          </a:prstGeom>
          <a:noFill/>
        </p:spPr>
        <p:txBody>
          <a:bodyPr wrap="square">
            <a:spAutoFit/>
          </a:bodyPr>
          <a:lstStyle/>
          <a:p>
            <a:r>
              <a:rPr lang="en-GB" sz="1000" b="1" dirty="0">
                <a:solidFill>
                  <a:srgbClr val="FFC000"/>
                </a:solidFill>
                <a:latin typeface="Didact Gothic" panose="00000500000000000000" pitchFamily="2" charset="0"/>
              </a:rPr>
              <a:t>Cryptocurrency Regulations in Africa : </a:t>
            </a:r>
            <a:r>
              <a:rPr lang="en-GB" sz="1000" b="1" dirty="0">
                <a:solidFill>
                  <a:schemeClr val="bg1"/>
                </a:solidFill>
                <a:latin typeface="Didact Gothic" panose="00000500000000000000" pitchFamily="2" charset="0"/>
              </a:rPr>
              <a:t>An In-Depth Study</a:t>
            </a:r>
          </a:p>
        </p:txBody>
      </p:sp>
    </p:spTree>
    <p:extLst>
      <p:ext uri="{BB962C8B-B14F-4D97-AF65-F5344CB8AC3E}">
        <p14:creationId xmlns:p14="http://schemas.microsoft.com/office/powerpoint/2010/main" val="96098677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Shape 5410"/>
        <p:cNvGrpSpPr/>
        <p:nvPr/>
      </p:nvGrpSpPr>
      <p:grpSpPr>
        <a:xfrm>
          <a:off x="0" y="0"/>
          <a:ext cx="0" cy="0"/>
          <a:chOff x="0" y="0"/>
          <a:chExt cx="0" cy="0"/>
        </a:xfrm>
      </p:grpSpPr>
      <p:pic>
        <p:nvPicPr>
          <p:cNvPr id="4098" name="Picture 2" descr="Alaska Airlines Teams Up With Canadian Airline to Add Service to Toronto">
            <a:extLst>
              <a:ext uri="{FF2B5EF4-FFF2-40B4-BE49-F238E27FC236}">
                <a16:creationId xmlns:a16="http://schemas.microsoft.com/office/drawing/2014/main" id="{D43C21C6-D4ED-6637-CCCD-D4A3EEEE67E5}"/>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89" r="134"/>
          <a:stretch/>
        </p:blipFill>
        <p:spPr bwMode="auto">
          <a:xfrm>
            <a:off x="0" y="0"/>
            <a:ext cx="4765311" cy="6858000"/>
          </a:xfrm>
          <a:prstGeom prst="rect">
            <a:avLst/>
          </a:prstGeom>
          <a:noFill/>
          <a:extLst>
            <a:ext uri="{909E8E84-426E-40DD-AFC4-6F175D3DCCD1}">
              <a14:hiddenFill xmlns:a14="http://schemas.microsoft.com/office/drawing/2010/main">
                <a:solidFill>
                  <a:srgbClr val="FFFFFF"/>
                </a:solidFill>
              </a14:hiddenFill>
            </a:ext>
          </a:extLst>
        </p:spPr>
      </p:pic>
      <p:sp>
        <p:nvSpPr>
          <p:cNvPr id="5412" name="Google Shape;5412;p367"/>
          <p:cNvSpPr/>
          <p:nvPr/>
        </p:nvSpPr>
        <p:spPr>
          <a:xfrm>
            <a:off x="4182544" y="1"/>
            <a:ext cx="8009456" cy="6858000"/>
          </a:xfrm>
          <a:prstGeom prst="rect">
            <a:avLst/>
          </a:prstGeom>
          <a:solidFill>
            <a:schemeClr val="dk1"/>
          </a:solidFill>
          <a:ln>
            <a:noFill/>
          </a:ln>
        </p:spPr>
        <p:txBody>
          <a:bodyPr spcFirstLastPara="1" wrap="square" lIns="86804" tIns="43390" rIns="86804" bIns="43390" anchor="t" anchorCtr="0">
            <a:noAutofit/>
          </a:bodyPr>
          <a:lstStyle/>
          <a:p>
            <a:pPr marL="271320" indent="-162792" defTabSz="868223">
              <a:buClr>
                <a:srgbClr val="000000"/>
              </a:buClr>
              <a:buSzPts val="1800"/>
            </a:pPr>
            <a:endParaRPr sz="1709" kern="0">
              <a:solidFill>
                <a:srgbClr val="FFFFFF"/>
              </a:solidFill>
              <a:latin typeface="Calibri"/>
              <a:ea typeface="Calibri"/>
              <a:cs typeface="Calibri"/>
              <a:sym typeface="Calibri"/>
            </a:endParaRPr>
          </a:p>
        </p:txBody>
      </p:sp>
      <p:sp>
        <p:nvSpPr>
          <p:cNvPr id="5413" name="Google Shape;5413;p367"/>
          <p:cNvSpPr/>
          <p:nvPr/>
        </p:nvSpPr>
        <p:spPr>
          <a:xfrm>
            <a:off x="4405679" y="178874"/>
            <a:ext cx="6198821" cy="518515"/>
          </a:xfrm>
          <a:prstGeom prst="rect">
            <a:avLst/>
          </a:prstGeom>
          <a:noFill/>
          <a:ln>
            <a:noFill/>
          </a:ln>
        </p:spPr>
        <p:txBody>
          <a:bodyPr spcFirstLastPara="1" wrap="square" lIns="86804" tIns="43390" rIns="86804" bIns="43390" anchor="t" anchorCtr="0">
            <a:spAutoFit/>
          </a:bodyPr>
          <a:lstStyle/>
          <a:p>
            <a:pPr defTabSz="868223">
              <a:buClr>
                <a:srgbClr val="000000"/>
              </a:buClr>
            </a:pPr>
            <a:r>
              <a:rPr lang="en-US" sz="2800" b="1" kern="0" dirty="0">
                <a:solidFill>
                  <a:srgbClr val="FFC000"/>
                </a:solidFill>
                <a:latin typeface="Calibri"/>
                <a:cs typeface="Calibri"/>
                <a:sym typeface="Calibri"/>
              </a:rPr>
              <a:t>CANADA</a:t>
            </a:r>
            <a:endParaRPr sz="1050" kern="0" dirty="0">
              <a:solidFill>
                <a:srgbClr val="FFC000"/>
              </a:solidFill>
              <a:latin typeface="Arial"/>
              <a:cs typeface="Arial"/>
              <a:sym typeface="Arial"/>
            </a:endParaRPr>
          </a:p>
        </p:txBody>
      </p:sp>
      <p:sp>
        <p:nvSpPr>
          <p:cNvPr id="5414" name="Google Shape;5414;p367"/>
          <p:cNvSpPr/>
          <p:nvPr/>
        </p:nvSpPr>
        <p:spPr>
          <a:xfrm>
            <a:off x="4569035" y="779490"/>
            <a:ext cx="7038765" cy="4935108"/>
          </a:xfrm>
          <a:prstGeom prst="rect">
            <a:avLst/>
          </a:prstGeom>
          <a:noFill/>
          <a:ln>
            <a:noFill/>
          </a:ln>
        </p:spPr>
        <p:txBody>
          <a:bodyPr spcFirstLastPara="1" wrap="square" lIns="86804" tIns="43390" rIns="86804" bIns="43390" anchor="t" anchorCtr="0">
            <a:spAutoFit/>
          </a:bodyPr>
          <a:lstStyle/>
          <a:p>
            <a:pPr marL="271320" indent="-271320" algn="just" defTabSz="868223">
              <a:lnSpc>
                <a:spcPct val="150000"/>
              </a:lnSpc>
              <a:buClr>
                <a:srgbClr val="FFFFFF"/>
              </a:buClr>
              <a:buSzPts val="1900"/>
              <a:buFont typeface="Arial"/>
              <a:buChar char="•"/>
            </a:pPr>
            <a:r>
              <a:rPr lang="en-GB" sz="1500" kern="0" dirty="0">
                <a:solidFill>
                  <a:srgbClr val="FFFFFF"/>
                </a:solidFill>
                <a:latin typeface="Didact Gothic" panose="00000500000000000000" pitchFamily="2" charset="0"/>
                <a:ea typeface="Calibri"/>
                <a:cs typeface="Calibri"/>
                <a:sym typeface="Calibri"/>
              </a:rPr>
              <a:t>Dealers in digital currency are regulated as money services businesses. </a:t>
            </a:r>
          </a:p>
          <a:p>
            <a:pPr marL="271320" indent="-271320" algn="just" defTabSz="868223">
              <a:lnSpc>
                <a:spcPct val="150000"/>
              </a:lnSpc>
              <a:buClr>
                <a:srgbClr val="FFFFFF"/>
              </a:buClr>
              <a:buSzPts val="1900"/>
              <a:buFont typeface="Arial"/>
              <a:buChar char="•"/>
            </a:pPr>
            <a:r>
              <a:rPr lang="en-GB" sz="1500" kern="0" dirty="0">
                <a:solidFill>
                  <a:srgbClr val="FFFFFF"/>
                </a:solidFill>
                <a:latin typeface="Didact Gothic" panose="00000500000000000000" pitchFamily="2" charset="0"/>
                <a:ea typeface="Calibri"/>
                <a:cs typeface="Calibri"/>
                <a:sym typeface="Calibri"/>
              </a:rPr>
              <a:t>Crypto Companies must register with the National Financial Intelligence Agency and  Financial Transactions and Reports Analysis Centre of Canada (FINTRAC), implement compliance programs, keep the required records, report suspicious or terrorist-related transactions, and determine if any of their customers are "politically exposed persons."</a:t>
            </a:r>
          </a:p>
          <a:p>
            <a:pPr marL="271320" indent="-271320" algn="just" defTabSz="868223">
              <a:lnSpc>
                <a:spcPct val="150000"/>
              </a:lnSpc>
              <a:buClr>
                <a:srgbClr val="FFFFFF"/>
              </a:buClr>
              <a:buSzPts val="1900"/>
              <a:buFont typeface="Arial"/>
              <a:buChar char="•"/>
            </a:pPr>
            <a:r>
              <a:rPr lang="en-GB" sz="1500" kern="0" dirty="0">
                <a:solidFill>
                  <a:srgbClr val="FFFFFF"/>
                </a:solidFill>
                <a:latin typeface="Didact Gothic" panose="00000500000000000000" pitchFamily="2" charset="0"/>
                <a:ea typeface="Calibri"/>
                <a:cs typeface="Calibri"/>
                <a:sym typeface="Calibri"/>
              </a:rPr>
              <a:t>law applies to non-Canadian virtual currency exchanges if they have Canadian customers</a:t>
            </a:r>
          </a:p>
          <a:p>
            <a:pPr marL="271320" indent="-271320" algn="just" defTabSz="868223">
              <a:lnSpc>
                <a:spcPct val="150000"/>
              </a:lnSpc>
              <a:buClr>
                <a:srgbClr val="FFFFFF"/>
              </a:buClr>
              <a:buSzPts val="1900"/>
              <a:buFont typeface="Arial"/>
              <a:buChar char="•"/>
            </a:pPr>
            <a:r>
              <a:rPr lang="en-GB" sz="1500" kern="0" dirty="0">
                <a:solidFill>
                  <a:srgbClr val="FFFFFF"/>
                </a:solidFill>
                <a:latin typeface="Didact Gothic" panose="00000500000000000000" pitchFamily="2" charset="0"/>
                <a:ea typeface="Calibri"/>
                <a:cs typeface="Calibri"/>
                <a:sym typeface="Calibri"/>
              </a:rPr>
              <a:t>On February 22, 2023, the Canadian Securities Administrators (CSA)  published a notice describing "enhanced investor protection commitments" it expects from crypto asset trading platforms (CTPs) operating in Canada. They had 30 days to comply.</a:t>
            </a:r>
          </a:p>
          <a:p>
            <a:pPr marL="271320" indent="-271320" algn="just" defTabSz="868223">
              <a:lnSpc>
                <a:spcPct val="150000"/>
              </a:lnSpc>
              <a:buClr>
                <a:srgbClr val="FFFFFF"/>
              </a:buClr>
              <a:buSzPts val="1900"/>
              <a:buFont typeface="Arial"/>
              <a:buChar char="•"/>
            </a:pPr>
            <a:r>
              <a:rPr lang="en-GB" sz="1500" kern="0" dirty="0">
                <a:solidFill>
                  <a:srgbClr val="FFFFFF"/>
                </a:solidFill>
                <a:latin typeface="Didact Gothic" panose="00000500000000000000" pitchFamily="2" charset="0"/>
                <a:ea typeface="Calibri"/>
                <a:cs typeface="Calibri"/>
                <a:sym typeface="Calibri"/>
              </a:rPr>
              <a:t>Canada became the first country to approve a Bitcoin exchange-traded fund (ETF), with several trading on the Toronto Stock Exchange.</a:t>
            </a:r>
          </a:p>
        </p:txBody>
      </p:sp>
      <p:grpSp>
        <p:nvGrpSpPr>
          <p:cNvPr id="2" name="Group 1">
            <a:extLst>
              <a:ext uri="{FF2B5EF4-FFF2-40B4-BE49-F238E27FC236}">
                <a16:creationId xmlns:a16="http://schemas.microsoft.com/office/drawing/2014/main" id="{79B755D7-3B5E-3F61-F1C5-73ED8357CF51}"/>
              </a:ext>
            </a:extLst>
          </p:cNvPr>
          <p:cNvGrpSpPr/>
          <p:nvPr/>
        </p:nvGrpSpPr>
        <p:grpSpPr>
          <a:xfrm>
            <a:off x="11434761" y="6512309"/>
            <a:ext cx="447675" cy="243352"/>
            <a:chOff x="2105024" y="5749284"/>
            <a:chExt cx="447675" cy="243352"/>
          </a:xfrm>
        </p:grpSpPr>
        <p:sp>
          <p:nvSpPr>
            <p:cNvPr id="3" name="Oval 2">
              <a:extLst>
                <a:ext uri="{FF2B5EF4-FFF2-40B4-BE49-F238E27FC236}">
                  <a16:creationId xmlns:a16="http://schemas.microsoft.com/office/drawing/2014/main" id="{D859FF50-621A-ADD0-62F5-5B8460AD8AB9}"/>
                </a:ext>
              </a:extLst>
            </p:cNvPr>
            <p:cNvSpPr/>
            <p:nvPr/>
          </p:nvSpPr>
          <p:spPr>
            <a:xfrm>
              <a:off x="2207186" y="5749284"/>
              <a:ext cx="243352" cy="243352"/>
            </a:xfrm>
            <a:prstGeom prst="ellipse">
              <a:avLst/>
            </a:prstGeom>
            <a:solidFill>
              <a:srgbClr val="FFC000"/>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4" name="TextBox 3">
              <a:extLst>
                <a:ext uri="{FF2B5EF4-FFF2-40B4-BE49-F238E27FC236}">
                  <a16:creationId xmlns:a16="http://schemas.microsoft.com/office/drawing/2014/main" id="{F52FA2D3-A35C-38AF-E354-974077101DA5}"/>
                </a:ext>
              </a:extLst>
            </p:cNvPr>
            <p:cNvSpPr txBox="1"/>
            <p:nvPr/>
          </p:nvSpPr>
          <p:spPr>
            <a:xfrm>
              <a:off x="2105024" y="5777192"/>
              <a:ext cx="447675" cy="21544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326A2452-42B8-4B4F-8F2F-A25CC86A1417}" type="slidenum">
                <a:rPr kumimoji="0" lang="en-GB" sz="800" b="0" i="0" u="none" strike="noStrike" kern="1200" cap="none" spc="0" normalizeH="0" baseline="0" noProof="0" smtClean="0">
                  <a:ln>
                    <a:noFill/>
                  </a:ln>
                  <a:effectLst/>
                  <a:uLnTx/>
                  <a:uFillTx/>
                  <a:latin typeface="Calibri" panose="020F0502020204030204"/>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38</a:t>
              </a:fld>
              <a:endParaRPr kumimoji="0" lang="en-GB" sz="800" b="0" i="0" u="none" strike="noStrike" kern="1200" cap="none" spc="0" normalizeH="0" baseline="0" noProof="0" dirty="0">
                <a:ln>
                  <a:noFill/>
                </a:ln>
                <a:effectLst/>
                <a:uLnTx/>
                <a:uFillTx/>
                <a:latin typeface="Calibri" panose="020F0502020204030204"/>
                <a:ea typeface="+mn-ea"/>
                <a:cs typeface="+mn-cs"/>
              </a:endParaRPr>
            </a:p>
          </p:txBody>
        </p:sp>
      </p:grpSp>
    </p:spTree>
    <p:extLst>
      <p:ext uri="{BB962C8B-B14F-4D97-AF65-F5344CB8AC3E}">
        <p14:creationId xmlns:p14="http://schemas.microsoft.com/office/powerpoint/2010/main" val="53376740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Shape 5194"/>
        <p:cNvGrpSpPr/>
        <p:nvPr/>
      </p:nvGrpSpPr>
      <p:grpSpPr>
        <a:xfrm>
          <a:off x="0" y="0"/>
          <a:ext cx="0" cy="0"/>
          <a:chOff x="0" y="0"/>
          <a:chExt cx="0" cy="0"/>
        </a:xfrm>
      </p:grpSpPr>
      <p:pic>
        <p:nvPicPr>
          <p:cNvPr id="15362" name="Picture 2" descr="100+] African Landscapes Wallpapers | Wallpapers.com">
            <a:extLst>
              <a:ext uri="{FF2B5EF4-FFF2-40B4-BE49-F238E27FC236}">
                <a16:creationId xmlns:a16="http://schemas.microsoft.com/office/drawing/2014/main" id="{63D1CF1B-3508-2EEB-3468-C742E2CA090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5195" name="Google Shape;5195;p343"/>
          <p:cNvSpPr/>
          <p:nvPr/>
        </p:nvSpPr>
        <p:spPr>
          <a:xfrm>
            <a:off x="1465498" y="2260600"/>
            <a:ext cx="9532702" cy="2336800"/>
          </a:xfrm>
          <a:prstGeom prst="rect">
            <a:avLst/>
          </a:prstGeom>
          <a:solidFill>
            <a:schemeClr val="dk1">
              <a:alpha val="74000"/>
            </a:schemeClr>
          </a:solidFill>
          <a:ln>
            <a:solidFill>
              <a:srgbClr val="FFC000"/>
            </a:solidFill>
          </a:ln>
        </p:spPr>
        <p:txBody>
          <a:bodyPr spcFirstLastPara="1" wrap="square" lIns="86804" tIns="43390" rIns="86804" bIns="43390" anchor="ctr" anchorCtr="0">
            <a:noAutofit/>
          </a:bodyPr>
          <a:lstStyle/>
          <a:p>
            <a:pPr algn="ctr" defTabSz="868223">
              <a:buClr>
                <a:srgbClr val="000000"/>
              </a:buClr>
            </a:pPr>
            <a:r>
              <a:rPr lang="en-GB" sz="5400" b="1" kern="0" dirty="0">
                <a:solidFill>
                  <a:srgbClr val="FFFFFF"/>
                </a:solidFill>
                <a:latin typeface="Didact Gothic" panose="00000500000000000000" pitchFamily="2" charset="0"/>
                <a:ea typeface="Calibri"/>
                <a:cs typeface="Calibri"/>
                <a:sym typeface="Calibri"/>
              </a:rPr>
              <a:t>Cryptocurrency Regulatory Landscape In Africa</a:t>
            </a:r>
          </a:p>
        </p:txBody>
      </p:sp>
      <p:grpSp>
        <p:nvGrpSpPr>
          <p:cNvPr id="2" name="Group 1">
            <a:extLst>
              <a:ext uri="{FF2B5EF4-FFF2-40B4-BE49-F238E27FC236}">
                <a16:creationId xmlns:a16="http://schemas.microsoft.com/office/drawing/2014/main" id="{04C8CDD8-9917-E8A1-5A18-E7ED9288CD93}"/>
              </a:ext>
            </a:extLst>
          </p:cNvPr>
          <p:cNvGrpSpPr/>
          <p:nvPr/>
        </p:nvGrpSpPr>
        <p:grpSpPr>
          <a:xfrm>
            <a:off x="11434761" y="6512309"/>
            <a:ext cx="447675" cy="243352"/>
            <a:chOff x="2105024" y="5749284"/>
            <a:chExt cx="447675" cy="243352"/>
          </a:xfrm>
        </p:grpSpPr>
        <p:sp>
          <p:nvSpPr>
            <p:cNvPr id="3" name="Oval 2">
              <a:extLst>
                <a:ext uri="{FF2B5EF4-FFF2-40B4-BE49-F238E27FC236}">
                  <a16:creationId xmlns:a16="http://schemas.microsoft.com/office/drawing/2014/main" id="{CF91C7E2-06DE-48E6-7711-5777AAD5BA38}"/>
                </a:ext>
              </a:extLst>
            </p:cNvPr>
            <p:cNvSpPr/>
            <p:nvPr/>
          </p:nvSpPr>
          <p:spPr>
            <a:xfrm>
              <a:off x="2207186" y="5749284"/>
              <a:ext cx="243352" cy="243352"/>
            </a:xfrm>
            <a:prstGeom prst="ellipse">
              <a:avLst/>
            </a:prstGeom>
            <a:solidFill>
              <a:srgbClr val="FFC000"/>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4" name="TextBox 3">
              <a:extLst>
                <a:ext uri="{FF2B5EF4-FFF2-40B4-BE49-F238E27FC236}">
                  <a16:creationId xmlns:a16="http://schemas.microsoft.com/office/drawing/2014/main" id="{2969709D-F1B9-1E5C-D805-909F571AD2C8}"/>
                </a:ext>
              </a:extLst>
            </p:cNvPr>
            <p:cNvSpPr txBox="1"/>
            <p:nvPr/>
          </p:nvSpPr>
          <p:spPr>
            <a:xfrm>
              <a:off x="2105024" y="5777192"/>
              <a:ext cx="447675" cy="21544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326A2452-42B8-4B4F-8F2F-A25CC86A1417}" type="slidenum">
                <a:rPr kumimoji="0" lang="en-GB" sz="800" b="0" i="0" u="none" strike="noStrike" kern="1200" cap="none" spc="0" normalizeH="0" baseline="0" noProof="0" smtClean="0">
                  <a:ln>
                    <a:noFill/>
                  </a:ln>
                  <a:effectLst/>
                  <a:uLnTx/>
                  <a:uFillTx/>
                  <a:latin typeface="Calibri" panose="020F0502020204030204"/>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39</a:t>
              </a:fld>
              <a:endParaRPr kumimoji="0" lang="en-GB" sz="800" b="0" i="0" u="none" strike="noStrike" kern="1200" cap="none" spc="0" normalizeH="0" baseline="0" noProof="0" dirty="0">
                <a:ln>
                  <a:noFill/>
                </a:ln>
                <a:effectLst/>
                <a:uLnTx/>
                <a:uFillTx/>
                <a:latin typeface="Calibri" panose="020F0502020204030204"/>
                <a:ea typeface="+mn-ea"/>
                <a:cs typeface="+mn-cs"/>
              </a:endParaRPr>
            </a:p>
          </p:txBody>
        </p:sp>
      </p:grpSp>
      <p:sp>
        <p:nvSpPr>
          <p:cNvPr id="6" name="TextBox 5">
            <a:extLst>
              <a:ext uri="{FF2B5EF4-FFF2-40B4-BE49-F238E27FC236}">
                <a16:creationId xmlns:a16="http://schemas.microsoft.com/office/drawing/2014/main" id="{B73E7BEC-0DD0-9829-CAFA-1C1B3E8D8412}"/>
              </a:ext>
            </a:extLst>
          </p:cNvPr>
          <p:cNvSpPr txBox="1"/>
          <p:nvPr/>
        </p:nvSpPr>
        <p:spPr>
          <a:xfrm>
            <a:off x="207964" y="6509440"/>
            <a:ext cx="3485147" cy="246221"/>
          </a:xfrm>
          <a:prstGeom prst="rect">
            <a:avLst/>
          </a:prstGeom>
          <a:noFill/>
        </p:spPr>
        <p:txBody>
          <a:bodyPr wrap="square">
            <a:spAutoFit/>
          </a:bodyPr>
          <a:lstStyle/>
          <a:p>
            <a:r>
              <a:rPr lang="en-GB" sz="1000" b="1" dirty="0">
                <a:solidFill>
                  <a:srgbClr val="FFC000"/>
                </a:solidFill>
                <a:latin typeface="Didact Gothic" panose="00000500000000000000" pitchFamily="2" charset="0"/>
              </a:rPr>
              <a:t>Cryptocurrency Regulations in Africa : </a:t>
            </a:r>
            <a:r>
              <a:rPr lang="en-GB" sz="1000" b="1" dirty="0">
                <a:solidFill>
                  <a:schemeClr val="bg1"/>
                </a:solidFill>
                <a:latin typeface="Didact Gothic" panose="00000500000000000000" pitchFamily="2" charset="0"/>
              </a:rPr>
              <a:t>An In-Depth Study</a:t>
            </a:r>
          </a:p>
        </p:txBody>
      </p:sp>
    </p:spTree>
    <p:extLst>
      <p:ext uri="{BB962C8B-B14F-4D97-AF65-F5344CB8AC3E}">
        <p14:creationId xmlns:p14="http://schemas.microsoft.com/office/powerpoint/2010/main" val="121323573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Shape 5194"/>
        <p:cNvGrpSpPr/>
        <p:nvPr/>
      </p:nvGrpSpPr>
      <p:grpSpPr>
        <a:xfrm>
          <a:off x="0" y="0"/>
          <a:ext cx="0" cy="0"/>
          <a:chOff x="0" y="0"/>
          <a:chExt cx="0" cy="0"/>
        </a:xfrm>
      </p:grpSpPr>
      <p:pic>
        <p:nvPicPr>
          <p:cNvPr id="2052" name="Picture 4" descr="Cryptocurrency Regulations and Laws Shaping 2024">
            <a:extLst>
              <a:ext uri="{FF2B5EF4-FFF2-40B4-BE49-F238E27FC236}">
                <a16:creationId xmlns:a16="http://schemas.microsoft.com/office/drawing/2014/main" id="{8C1E4BB8-543D-3A79-6861-85E0B6B35A97}"/>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66" r="72"/>
          <a:stretch/>
        </p:blipFill>
        <p:spPr bwMode="auto">
          <a:xfrm>
            <a:off x="0" y="0"/>
            <a:ext cx="12210142" cy="6858000"/>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4">
            <a:extLst>
              <a:ext uri="{FF2B5EF4-FFF2-40B4-BE49-F238E27FC236}">
                <a16:creationId xmlns:a16="http://schemas.microsoft.com/office/drawing/2014/main" id="{F4409F4B-1DC6-3460-7EDD-24C649500F89}"/>
              </a:ext>
            </a:extLst>
          </p:cNvPr>
          <p:cNvSpPr/>
          <p:nvPr/>
        </p:nvSpPr>
        <p:spPr>
          <a:xfrm>
            <a:off x="0" y="0"/>
            <a:ext cx="12192000" cy="6858000"/>
          </a:xfrm>
          <a:prstGeom prst="rect">
            <a:avLst/>
          </a:prstGeom>
          <a:solidFill>
            <a:srgbClr val="000000">
              <a:alpha val="76000"/>
            </a:srgb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195" name="Google Shape;5195;p343"/>
          <p:cNvSpPr/>
          <p:nvPr/>
        </p:nvSpPr>
        <p:spPr>
          <a:xfrm>
            <a:off x="487680" y="459898"/>
            <a:ext cx="3205431" cy="933927"/>
          </a:xfrm>
          <a:prstGeom prst="rect">
            <a:avLst/>
          </a:prstGeom>
          <a:solidFill>
            <a:srgbClr val="FFC000"/>
          </a:solidFill>
          <a:ln>
            <a:solidFill>
              <a:srgbClr val="FFC000"/>
            </a:solidFill>
          </a:ln>
        </p:spPr>
        <p:txBody>
          <a:bodyPr spcFirstLastPara="1" wrap="square" lIns="86804" tIns="43390" rIns="86804" bIns="43390" anchor="ctr" anchorCtr="0">
            <a:noAutofit/>
          </a:bodyPr>
          <a:lstStyle/>
          <a:p>
            <a:pPr algn="ctr" defTabSz="868223">
              <a:buClr>
                <a:srgbClr val="000000"/>
              </a:buClr>
            </a:pPr>
            <a:r>
              <a:rPr lang="en-GB" sz="2800" b="1" kern="0" dirty="0">
                <a:latin typeface="Didact Gothic" panose="00000500000000000000" pitchFamily="2" charset="0"/>
                <a:ea typeface="Calibri"/>
                <a:cs typeface="Calibri"/>
                <a:sym typeface="Calibri"/>
              </a:rPr>
              <a:t>What you will learn </a:t>
            </a:r>
          </a:p>
        </p:txBody>
      </p:sp>
      <p:grpSp>
        <p:nvGrpSpPr>
          <p:cNvPr id="2" name="Group 1">
            <a:extLst>
              <a:ext uri="{FF2B5EF4-FFF2-40B4-BE49-F238E27FC236}">
                <a16:creationId xmlns:a16="http://schemas.microsoft.com/office/drawing/2014/main" id="{3FB67F15-2D13-66AA-D642-487502012445}"/>
              </a:ext>
            </a:extLst>
          </p:cNvPr>
          <p:cNvGrpSpPr/>
          <p:nvPr/>
        </p:nvGrpSpPr>
        <p:grpSpPr>
          <a:xfrm>
            <a:off x="11434761" y="6512309"/>
            <a:ext cx="447675" cy="243352"/>
            <a:chOff x="2105024" y="5749284"/>
            <a:chExt cx="447675" cy="243352"/>
          </a:xfrm>
        </p:grpSpPr>
        <p:sp>
          <p:nvSpPr>
            <p:cNvPr id="3" name="Oval 2">
              <a:extLst>
                <a:ext uri="{FF2B5EF4-FFF2-40B4-BE49-F238E27FC236}">
                  <a16:creationId xmlns:a16="http://schemas.microsoft.com/office/drawing/2014/main" id="{113BC628-6047-93C8-C87A-2EAD34A3F0F4}"/>
                </a:ext>
              </a:extLst>
            </p:cNvPr>
            <p:cNvSpPr/>
            <p:nvPr/>
          </p:nvSpPr>
          <p:spPr>
            <a:xfrm>
              <a:off x="2207186" y="5749284"/>
              <a:ext cx="243352" cy="243352"/>
            </a:xfrm>
            <a:prstGeom prst="ellipse">
              <a:avLst/>
            </a:prstGeom>
            <a:solidFill>
              <a:srgbClr val="FFC000"/>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4" name="TextBox 3">
              <a:extLst>
                <a:ext uri="{FF2B5EF4-FFF2-40B4-BE49-F238E27FC236}">
                  <a16:creationId xmlns:a16="http://schemas.microsoft.com/office/drawing/2014/main" id="{8BB735BD-D4C4-C0E9-4A2C-5B62B07CFCE1}"/>
                </a:ext>
              </a:extLst>
            </p:cNvPr>
            <p:cNvSpPr txBox="1"/>
            <p:nvPr/>
          </p:nvSpPr>
          <p:spPr>
            <a:xfrm>
              <a:off x="2105024" y="5777192"/>
              <a:ext cx="447675" cy="21544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326A2452-42B8-4B4F-8F2F-A25CC86A1417}" type="slidenum">
                <a:rPr kumimoji="0" lang="en-GB" sz="800" b="0" i="0" u="none" strike="noStrike" kern="1200" cap="none" spc="0" normalizeH="0" baseline="0" noProof="0" smtClean="0">
                  <a:ln>
                    <a:noFill/>
                  </a:ln>
                  <a:effectLst/>
                  <a:uLnTx/>
                  <a:uFillTx/>
                  <a:latin typeface="Calibri" panose="020F0502020204030204"/>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4</a:t>
              </a:fld>
              <a:endParaRPr kumimoji="0" lang="en-GB" sz="800" b="0" i="0" u="none" strike="noStrike" kern="1200" cap="none" spc="0" normalizeH="0" baseline="0" noProof="0" dirty="0">
                <a:ln>
                  <a:noFill/>
                </a:ln>
                <a:effectLst/>
                <a:uLnTx/>
                <a:uFillTx/>
                <a:latin typeface="Calibri" panose="020F0502020204030204"/>
                <a:ea typeface="+mn-ea"/>
                <a:cs typeface="+mn-cs"/>
              </a:endParaRPr>
            </a:p>
          </p:txBody>
        </p:sp>
      </p:grpSp>
      <p:sp>
        <p:nvSpPr>
          <p:cNvPr id="6" name="TextBox 5">
            <a:extLst>
              <a:ext uri="{FF2B5EF4-FFF2-40B4-BE49-F238E27FC236}">
                <a16:creationId xmlns:a16="http://schemas.microsoft.com/office/drawing/2014/main" id="{0776D6A3-F75B-2421-9EAA-B472E6AFBB61}"/>
              </a:ext>
            </a:extLst>
          </p:cNvPr>
          <p:cNvSpPr txBox="1"/>
          <p:nvPr/>
        </p:nvSpPr>
        <p:spPr>
          <a:xfrm>
            <a:off x="207964" y="6509440"/>
            <a:ext cx="3485147" cy="246221"/>
          </a:xfrm>
          <a:prstGeom prst="rect">
            <a:avLst/>
          </a:prstGeom>
          <a:noFill/>
        </p:spPr>
        <p:txBody>
          <a:bodyPr wrap="square">
            <a:spAutoFit/>
          </a:bodyPr>
          <a:lstStyle/>
          <a:p>
            <a:r>
              <a:rPr lang="en-GB" sz="1000" b="1" dirty="0">
                <a:solidFill>
                  <a:srgbClr val="FFC000"/>
                </a:solidFill>
                <a:latin typeface="Didact Gothic" panose="00000500000000000000" pitchFamily="2" charset="0"/>
              </a:rPr>
              <a:t>Cryptocurrency Regulations in Africa : </a:t>
            </a:r>
            <a:r>
              <a:rPr lang="en-GB" sz="1000" b="1" dirty="0">
                <a:solidFill>
                  <a:schemeClr val="bg1"/>
                </a:solidFill>
                <a:latin typeface="Didact Gothic" panose="00000500000000000000" pitchFamily="2" charset="0"/>
              </a:rPr>
              <a:t>An In-Depth Study</a:t>
            </a:r>
          </a:p>
        </p:txBody>
      </p:sp>
      <p:sp>
        <p:nvSpPr>
          <p:cNvPr id="9" name="TextBox 8">
            <a:extLst>
              <a:ext uri="{FF2B5EF4-FFF2-40B4-BE49-F238E27FC236}">
                <a16:creationId xmlns:a16="http://schemas.microsoft.com/office/drawing/2014/main" id="{994F0136-CC66-AC39-1643-291A6D8A395F}"/>
              </a:ext>
            </a:extLst>
          </p:cNvPr>
          <p:cNvSpPr txBox="1"/>
          <p:nvPr/>
        </p:nvSpPr>
        <p:spPr>
          <a:xfrm>
            <a:off x="548509" y="1776446"/>
            <a:ext cx="5458032" cy="730841"/>
          </a:xfrm>
          <a:prstGeom prst="rect">
            <a:avLst/>
          </a:prstGeom>
          <a:noFill/>
        </p:spPr>
        <p:txBody>
          <a:bodyPr wrap="square">
            <a:spAutoFit/>
          </a:bodyPr>
          <a:lstStyle/>
          <a:p>
            <a:pPr marL="342900" indent="-342900">
              <a:lnSpc>
                <a:spcPct val="107000"/>
              </a:lnSpc>
              <a:spcAft>
                <a:spcPts val="800"/>
              </a:spcAft>
              <a:buClr>
                <a:srgbClr val="FFC000"/>
              </a:buClr>
              <a:buFont typeface="Wingdings" panose="05000000000000000000" pitchFamily="2" charset="2"/>
              <a:buChar char="ü"/>
            </a:pPr>
            <a:r>
              <a:rPr lang="en-GB" sz="2000" kern="100" dirty="0">
                <a:solidFill>
                  <a:schemeClr val="bg1"/>
                </a:solidFill>
                <a:effectLst/>
                <a:latin typeface="Didact Gothic" panose="00000500000000000000" pitchFamily="2" charset="0"/>
                <a:ea typeface="Calibri" panose="020F0502020204030204" pitchFamily="34" charset="0"/>
                <a:cs typeface="Times New Roman" panose="02020603050405020304" pitchFamily="18" charset="0"/>
              </a:rPr>
              <a:t>What cryptocurrencies are and their properties </a:t>
            </a:r>
          </a:p>
        </p:txBody>
      </p:sp>
      <p:sp>
        <p:nvSpPr>
          <p:cNvPr id="10" name="TextBox 9">
            <a:extLst>
              <a:ext uri="{FF2B5EF4-FFF2-40B4-BE49-F238E27FC236}">
                <a16:creationId xmlns:a16="http://schemas.microsoft.com/office/drawing/2014/main" id="{DC9A1F2E-9929-5F6F-4429-A37224EA3ABB}"/>
              </a:ext>
            </a:extLst>
          </p:cNvPr>
          <p:cNvSpPr txBox="1"/>
          <p:nvPr/>
        </p:nvSpPr>
        <p:spPr>
          <a:xfrm>
            <a:off x="548509" y="2824308"/>
            <a:ext cx="5458032" cy="401520"/>
          </a:xfrm>
          <a:prstGeom prst="rect">
            <a:avLst/>
          </a:prstGeom>
          <a:noFill/>
        </p:spPr>
        <p:txBody>
          <a:bodyPr wrap="square">
            <a:spAutoFit/>
          </a:bodyPr>
          <a:lstStyle/>
          <a:p>
            <a:pPr marL="342900" indent="-342900">
              <a:lnSpc>
                <a:spcPct val="107000"/>
              </a:lnSpc>
              <a:spcAft>
                <a:spcPts val="800"/>
              </a:spcAft>
              <a:buClr>
                <a:srgbClr val="FFC000"/>
              </a:buClr>
              <a:buFont typeface="Wingdings" panose="05000000000000000000" pitchFamily="2" charset="2"/>
              <a:buChar char="ü"/>
            </a:pPr>
            <a:r>
              <a:rPr lang="en-GB" sz="2000" kern="100" dirty="0">
                <a:solidFill>
                  <a:schemeClr val="bg1"/>
                </a:solidFill>
                <a:effectLst/>
                <a:latin typeface="Didact Gothic" panose="00000500000000000000" pitchFamily="2" charset="0"/>
                <a:ea typeface="Calibri" panose="020F0502020204030204" pitchFamily="34" charset="0"/>
                <a:cs typeface="Times New Roman" panose="02020603050405020304" pitchFamily="18" charset="0"/>
              </a:rPr>
              <a:t>How do we account for cryptocurrencies </a:t>
            </a:r>
          </a:p>
        </p:txBody>
      </p:sp>
      <p:sp>
        <p:nvSpPr>
          <p:cNvPr id="11" name="TextBox 10">
            <a:extLst>
              <a:ext uri="{FF2B5EF4-FFF2-40B4-BE49-F238E27FC236}">
                <a16:creationId xmlns:a16="http://schemas.microsoft.com/office/drawing/2014/main" id="{FD781F81-4853-0BB2-E851-E858E11ED554}"/>
              </a:ext>
            </a:extLst>
          </p:cNvPr>
          <p:cNvSpPr txBox="1"/>
          <p:nvPr/>
        </p:nvSpPr>
        <p:spPr>
          <a:xfrm>
            <a:off x="548509" y="3872170"/>
            <a:ext cx="5458032" cy="730841"/>
          </a:xfrm>
          <a:prstGeom prst="rect">
            <a:avLst/>
          </a:prstGeom>
          <a:noFill/>
        </p:spPr>
        <p:txBody>
          <a:bodyPr wrap="square">
            <a:spAutoFit/>
          </a:bodyPr>
          <a:lstStyle/>
          <a:p>
            <a:pPr marL="342900" indent="-342900">
              <a:lnSpc>
                <a:spcPct val="107000"/>
              </a:lnSpc>
              <a:spcAft>
                <a:spcPts val="800"/>
              </a:spcAft>
              <a:buClr>
                <a:srgbClr val="FFC000"/>
              </a:buClr>
              <a:buFont typeface="Wingdings" panose="05000000000000000000" pitchFamily="2" charset="2"/>
              <a:buChar char="ü"/>
            </a:pPr>
            <a:r>
              <a:rPr lang="en-GB" sz="2000" kern="100" dirty="0">
                <a:solidFill>
                  <a:schemeClr val="bg1"/>
                </a:solidFill>
                <a:effectLst/>
                <a:latin typeface="Didact Gothic" panose="00000500000000000000" pitchFamily="2" charset="0"/>
                <a:ea typeface="Calibri" panose="020F0502020204030204" pitchFamily="34" charset="0"/>
                <a:cs typeface="Times New Roman" panose="02020603050405020304" pitchFamily="18" charset="0"/>
              </a:rPr>
              <a:t>Key aspect of Cryptocurrency Accounting for Practitioners</a:t>
            </a:r>
          </a:p>
        </p:txBody>
      </p:sp>
      <p:sp>
        <p:nvSpPr>
          <p:cNvPr id="12" name="TextBox 11">
            <a:extLst>
              <a:ext uri="{FF2B5EF4-FFF2-40B4-BE49-F238E27FC236}">
                <a16:creationId xmlns:a16="http://schemas.microsoft.com/office/drawing/2014/main" id="{ACF3D41D-0EFD-0567-3D94-0E4F8839D929}"/>
              </a:ext>
            </a:extLst>
          </p:cNvPr>
          <p:cNvSpPr txBox="1"/>
          <p:nvPr/>
        </p:nvSpPr>
        <p:spPr>
          <a:xfrm>
            <a:off x="548509" y="4920033"/>
            <a:ext cx="5458032" cy="730841"/>
          </a:xfrm>
          <a:prstGeom prst="rect">
            <a:avLst/>
          </a:prstGeom>
          <a:noFill/>
        </p:spPr>
        <p:txBody>
          <a:bodyPr wrap="square">
            <a:spAutoFit/>
          </a:bodyPr>
          <a:lstStyle/>
          <a:p>
            <a:pPr marL="342900" indent="-342900">
              <a:lnSpc>
                <a:spcPct val="107000"/>
              </a:lnSpc>
              <a:spcAft>
                <a:spcPts val="800"/>
              </a:spcAft>
              <a:buClr>
                <a:srgbClr val="FFC000"/>
              </a:buClr>
              <a:buFont typeface="Wingdings" panose="05000000000000000000" pitchFamily="2" charset="2"/>
              <a:buChar char="ü"/>
            </a:pPr>
            <a:r>
              <a:rPr lang="en-GB" sz="2000" kern="100" dirty="0">
                <a:solidFill>
                  <a:schemeClr val="bg1"/>
                </a:solidFill>
                <a:effectLst/>
                <a:latin typeface="Didact Gothic" panose="00000500000000000000" pitchFamily="2" charset="0"/>
                <a:ea typeface="Calibri" panose="020F0502020204030204" pitchFamily="34" charset="0"/>
                <a:cs typeface="Times New Roman" panose="02020603050405020304" pitchFamily="18" charset="0"/>
              </a:rPr>
              <a:t>Cryptocurrency Financial Reporting Regulations </a:t>
            </a:r>
          </a:p>
        </p:txBody>
      </p:sp>
      <p:sp>
        <p:nvSpPr>
          <p:cNvPr id="14" name="TextBox 13">
            <a:extLst>
              <a:ext uri="{FF2B5EF4-FFF2-40B4-BE49-F238E27FC236}">
                <a16:creationId xmlns:a16="http://schemas.microsoft.com/office/drawing/2014/main" id="{1DC63CD1-F537-5104-7668-3390336734E0}"/>
              </a:ext>
            </a:extLst>
          </p:cNvPr>
          <p:cNvSpPr txBox="1"/>
          <p:nvPr/>
        </p:nvSpPr>
        <p:spPr>
          <a:xfrm>
            <a:off x="6424404" y="1776446"/>
            <a:ext cx="5458032" cy="730841"/>
          </a:xfrm>
          <a:prstGeom prst="rect">
            <a:avLst/>
          </a:prstGeom>
          <a:noFill/>
        </p:spPr>
        <p:txBody>
          <a:bodyPr wrap="square">
            <a:spAutoFit/>
          </a:bodyPr>
          <a:lstStyle/>
          <a:p>
            <a:pPr marL="342900" indent="-342900">
              <a:lnSpc>
                <a:spcPct val="107000"/>
              </a:lnSpc>
              <a:spcAft>
                <a:spcPts val="800"/>
              </a:spcAft>
              <a:buClr>
                <a:srgbClr val="FFC000"/>
              </a:buClr>
              <a:buFont typeface="Wingdings" panose="05000000000000000000" pitchFamily="2" charset="2"/>
              <a:buChar char="ü"/>
            </a:pPr>
            <a:r>
              <a:rPr lang="en-GB" sz="2000" kern="100" dirty="0">
                <a:solidFill>
                  <a:schemeClr val="bg1"/>
                </a:solidFill>
                <a:effectLst/>
                <a:latin typeface="Didact Gothic" panose="00000500000000000000" pitchFamily="2" charset="0"/>
                <a:ea typeface="Calibri" panose="020F0502020204030204" pitchFamily="34" charset="0"/>
                <a:cs typeface="Times New Roman" panose="02020603050405020304" pitchFamily="18" charset="0"/>
              </a:rPr>
              <a:t>Cryptocurrency Tax Compliance and Reporting Regulations</a:t>
            </a:r>
          </a:p>
        </p:txBody>
      </p:sp>
      <p:sp>
        <p:nvSpPr>
          <p:cNvPr id="15" name="TextBox 14">
            <a:extLst>
              <a:ext uri="{FF2B5EF4-FFF2-40B4-BE49-F238E27FC236}">
                <a16:creationId xmlns:a16="http://schemas.microsoft.com/office/drawing/2014/main" id="{32B9286C-6C14-7D5E-D0B2-5C323AE3A2F6}"/>
              </a:ext>
            </a:extLst>
          </p:cNvPr>
          <p:cNvSpPr txBox="1"/>
          <p:nvPr/>
        </p:nvSpPr>
        <p:spPr>
          <a:xfrm>
            <a:off x="6424404" y="2824308"/>
            <a:ext cx="5458032" cy="730841"/>
          </a:xfrm>
          <a:prstGeom prst="rect">
            <a:avLst/>
          </a:prstGeom>
          <a:noFill/>
        </p:spPr>
        <p:txBody>
          <a:bodyPr wrap="square">
            <a:spAutoFit/>
          </a:bodyPr>
          <a:lstStyle/>
          <a:p>
            <a:pPr marL="342900" indent="-342900">
              <a:lnSpc>
                <a:spcPct val="107000"/>
              </a:lnSpc>
              <a:spcAft>
                <a:spcPts val="800"/>
              </a:spcAft>
              <a:buClr>
                <a:srgbClr val="FFC000"/>
              </a:buClr>
              <a:buFont typeface="Wingdings" panose="05000000000000000000" pitchFamily="2" charset="2"/>
              <a:buChar char="ü"/>
            </a:pPr>
            <a:r>
              <a:rPr lang="en-GB" sz="2000" kern="100" dirty="0">
                <a:solidFill>
                  <a:schemeClr val="bg1"/>
                </a:solidFill>
                <a:effectLst/>
                <a:latin typeface="Didact Gothic" panose="00000500000000000000" pitchFamily="2" charset="0"/>
                <a:ea typeface="Calibri" panose="020F0502020204030204" pitchFamily="34" charset="0"/>
                <a:cs typeface="Times New Roman" panose="02020603050405020304" pitchFamily="18" charset="0"/>
              </a:rPr>
              <a:t>Crypto Tax risk/regulation &amp; </a:t>
            </a:r>
            <a:r>
              <a:rPr lang="en-GB" sz="2000" kern="100" dirty="0">
                <a:solidFill>
                  <a:schemeClr val="bg1"/>
                </a:solidFill>
                <a:latin typeface="Didact Gothic" panose="00000500000000000000" pitchFamily="2" charset="0"/>
                <a:ea typeface="Calibri" panose="020F0502020204030204" pitchFamily="34" charset="0"/>
                <a:cs typeface="Times New Roman" panose="02020603050405020304" pitchFamily="18" charset="0"/>
              </a:rPr>
              <a:t>OECD</a:t>
            </a:r>
            <a:r>
              <a:rPr lang="en-GB" sz="2000" kern="100" dirty="0">
                <a:solidFill>
                  <a:schemeClr val="bg1"/>
                </a:solidFill>
                <a:effectLst/>
                <a:latin typeface="Didact Gothic" panose="00000500000000000000" pitchFamily="2" charset="0"/>
                <a:ea typeface="Calibri" panose="020F0502020204030204" pitchFamily="34" charset="0"/>
                <a:cs typeface="Times New Roman" panose="02020603050405020304" pitchFamily="18" charset="0"/>
              </a:rPr>
              <a:t> Crypto Asset Reporting  Framework </a:t>
            </a:r>
          </a:p>
        </p:txBody>
      </p:sp>
      <p:sp>
        <p:nvSpPr>
          <p:cNvPr id="16" name="TextBox 15">
            <a:extLst>
              <a:ext uri="{FF2B5EF4-FFF2-40B4-BE49-F238E27FC236}">
                <a16:creationId xmlns:a16="http://schemas.microsoft.com/office/drawing/2014/main" id="{7B58163A-3C94-1E80-3EA9-A399752D275B}"/>
              </a:ext>
            </a:extLst>
          </p:cNvPr>
          <p:cNvSpPr txBox="1"/>
          <p:nvPr/>
        </p:nvSpPr>
        <p:spPr>
          <a:xfrm>
            <a:off x="6424404" y="3872170"/>
            <a:ext cx="5458032" cy="730841"/>
          </a:xfrm>
          <a:prstGeom prst="rect">
            <a:avLst/>
          </a:prstGeom>
          <a:noFill/>
        </p:spPr>
        <p:txBody>
          <a:bodyPr wrap="square">
            <a:spAutoFit/>
          </a:bodyPr>
          <a:lstStyle/>
          <a:p>
            <a:pPr marL="342900" indent="-342900">
              <a:lnSpc>
                <a:spcPct val="107000"/>
              </a:lnSpc>
              <a:spcAft>
                <a:spcPts val="800"/>
              </a:spcAft>
              <a:buClr>
                <a:srgbClr val="FFC000"/>
              </a:buClr>
              <a:buFont typeface="Wingdings" panose="05000000000000000000" pitchFamily="2" charset="2"/>
              <a:buChar char="ü"/>
            </a:pPr>
            <a:r>
              <a:rPr lang="en-GB" sz="2000" kern="100" dirty="0">
                <a:solidFill>
                  <a:schemeClr val="bg1"/>
                </a:solidFill>
                <a:effectLst/>
                <a:latin typeface="Didact Gothic" panose="00000500000000000000" pitchFamily="2" charset="0"/>
                <a:ea typeface="Calibri" panose="020F0502020204030204" pitchFamily="34" charset="0"/>
                <a:cs typeface="Times New Roman" panose="02020603050405020304" pitchFamily="18" charset="0"/>
              </a:rPr>
              <a:t>Cryptocurrencies Regulatory Framework in Developed economies  </a:t>
            </a:r>
            <a:r>
              <a:rPr lang="en-GB" sz="2000" kern="100" dirty="0">
                <a:solidFill>
                  <a:srgbClr val="FFC000"/>
                </a:solidFill>
                <a:effectLst/>
                <a:latin typeface="Didact Gothic" panose="00000500000000000000" pitchFamily="2" charset="0"/>
                <a:ea typeface="Calibri" panose="020F0502020204030204" pitchFamily="34" charset="0"/>
                <a:cs typeface="Times New Roman" panose="02020603050405020304" pitchFamily="18" charset="0"/>
              </a:rPr>
              <a:t>- EU, USA, CANADA</a:t>
            </a:r>
          </a:p>
        </p:txBody>
      </p:sp>
      <p:sp>
        <p:nvSpPr>
          <p:cNvPr id="17" name="TextBox 16">
            <a:extLst>
              <a:ext uri="{FF2B5EF4-FFF2-40B4-BE49-F238E27FC236}">
                <a16:creationId xmlns:a16="http://schemas.microsoft.com/office/drawing/2014/main" id="{542E1646-6996-B6C5-C4EE-63CF204C856A}"/>
              </a:ext>
            </a:extLst>
          </p:cNvPr>
          <p:cNvSpPr txBox="1"/>
          <p:nvPr/>
        </p:nvSpPr>
        <p:spPr>
          <a:xfrm>
            <a:off x="6424403" y="4920033"/>
            <a:ext cx="5622453" cy="1060162"/>
          </a:xfrm>
          <a:prstGeom prst="rect">
            <a:avLst/>
          </a:prstGeom>
          <a:noFill/>
        </p:spPr>
        <p:txBody>
          <a:bodyPr wrap="square">
            <a:spAutoFit/>
          </a:bodyPr>
          <a:lstStyle/>
          <a:p>
            <a:pPr marL="342900" indent="-342900">
              <a:lnSpc>
                <a:spcPct val="107000"/>
              </a:lnSpc>
              <a:spcAft>
                <a:spcPts val="800"/>
              </a:spcAft>
              <a:buClr>
                <a:srgbClr val="FFC000"/>
              </a:buClr>
              <a:buFont typeface="Wingdings" panose="05000000000000000000" pitchFamily="2" charset="2"/>
              <a:buChar char="ü"/>
            </a:pPr>
            <a:r>
              <a:rPr lang="en-GB" sz="2000" kern="100" dirty="0">
                <a:solidFill>
                  <a:schemeClr val="bg1"/>
                </a:solidFill>
                <a:latin typeface="Didact Gothic" panose="00000500000000000000" pitchFamily="2" charset="0"/>
                <a:ea typeface="Calibri" panose="020F0502020204030204" pitchFamily="34" charset="0"/>
                <a:cs typeface="Times New Roman" panose="02020603050405020304" pitchFamily="18" charset="0"/>
              </a:rPr>
              <a:t>Insight into </a:t>
            </a:r>
            <a:r>
              <a:rPr lang="en-GB" sz="2000" kern="100" dirty="0">
                <a:solidFill>
                  <a:schemeClr val="bg1"/>
                </a:solidFill>
                <a:effectLst/>
                <a:latin typeface="Didact Gothic" panose="00000500000000000000" pitchFamily="2" charset="0"/>
                <a:ea typeface="Calibri" panose="020F0502020204030204" pitchFamily="34" charset="0"/>
                <a:cs typeface="Times New Roman" panose="02020603050405020304" pitchFamily="18" charset="0"/>
              </a:rPr>
              <a:t>Cryptocurrency Adoption in Africa  and current Regulatory  landscape : </a:t>
            </a:r>
            <a:r>
              <a:rPr lang="en-GB" sz="2000" kern="100" dirty="0">
                <a:solidFill>
                  <a:srgbClr val="FFC000"/>
                </a:solidFill>
                <a:effectLst/>
                <a:latin typeface="Didact Gothic" panose="00000500000000000000" pitchFamily="2" charset="0"/>
                <a:ea typeface="Calibri" panose="020F0502020204030204" pitchFamily="34" charset="0"/>
                <a:cs typeface="Times New Roman" panose="02020603050405020304" pitchFamily="18" charset="0"/>
              </a:rPr>
              <a:t>Case studies </a:t>
            </a:r>
          </a:p>
        </p:txBody>
      </p:sp>
      <p:pic>
        <p:nvPicPr>
          <p:cNvPr id="21" name="Picture 20">
            <a:extLst>
              <a:ext uri="{FF2B5EF4-FFF2-40B4-BE49-F238E27FC236}">
                <a16:creationId xmlns:a16="http://schemas.microsoft.com/office/drawing/2014/main" id="{87207BA7-A228-C7C2-1D66-80AC30E9B8F4}"/>
              </a:ext>
            </a:extLst>
          </p:cNvPr>
          <p:cNvPicPr>
            <a:picLocks noChangeAspect="1"/>
          </p:cNvPicPr>
          <p:nvPr/>
        </p:nvPicPr>
        <p:blipFill>
          <a:blip r:embed="rId4">
            <a:duotone>
              <a:schemeClr val="accent4">
                <a:shade val="45000"/>
                <a:satMod val="135000"/>
              </a:schemeClr>
              <a:prstClr val="white"/>
            </a:duotone>
          </a:blip>
          <a:stretch>
            <a:fillRect/>
          </a:stretch>
        </p:blipFill>
        <p:spPr>
          <a:xfrm>
            <a:off x="3729941" y="492985"/>
            <a:ext cx="844776" cy="864328"/>
          </a:xfrm>
          <a:prstGeom prst="rect">
            <a:avLst/>
          </a:prstGeom>
          <a:ln w="38100" cap="sq">
            <a:solidFill>
              <a:srgbClr val="FFC000"/>
            </a:solidFill>
            <a:prstDash val="solid"/>
            <a:miter lim="800000"/>
          </a:ln>
          <a:effectLst/>
        </p:spPr>
      </p:pic>
    </p:spTree>
    <p:extLst>
      <p:ext uri="{BB962C8B-B14F-4D97-AF65-F5344CB8AC3E}">
        <p14:creationId xmlns:p14="http://schemas.microsoft.com/office/powerpoint/2010/main" val="113770128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Shape 5194"/>
        <p:cNvGrpSpPr/>
        <p:nvPr/>
      </p:nvGrpSpPr>
      <p:grpSpPr>
        <a:xfrm>
          <a:off x="0" y="0"/>
          <a:ext cx="0" cy="0"/>
          <a:chOff x="0" y="0"/>
          <a:chExt cx="0" cy="0"/>
        </a:xfrm>
      </p:grpSpPr>
      <p:pic>
        <p:nvPicPr>
          <p:cNvPr id="15362" name="Picture 2" descr="100+] African Landscapes Wallpapers | Wallpapers.com">
            <a:extLst>
              <a:ext uri="{FF2B5EF4-FFF2-40B4-BE49-F238E27FC236}">
                <a16:creationId xmlns:a16="http://schemas.microsoft.com/office/drawing/2014/main" id="{63D1CF1B-3508-2EEB-3468-C742E2CA090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grpSp>
        <p:nvGrpSpPr>
          <p:cNvPr id="2" name="Group 1">
            <a:extLst>
              <a:ext uri="{FF2B5EF4-FFF2-40B4-BE49-F238E27FC236}">
                <a16:creationId xmlns:a16="http://schemas.microsoft.com/office/drawing/2014/main" id="{04C8CDD8-9917-E8A1-5A18-E7ED9288CD93}"/>
              </a:ext>
            </a:extLst>
          </p:cNvPr>
          <p:cNvGrpSpPr/>
          <p:nvPr/>
        </p:nvGrpSpPr>
        <p:grpSpPr>
          <a:xfrm>
            <a:off x="11434761" y="6512309"/>
            <a:ext cx="447675" cy="243352"/>
            <a:chOff x="2105024" y="5749284"/>
            <a:chExt cx="447675" cy="243352"/>
          </a:xfrm>
        </p:grpSpPr>
        <p:sp>
          <p:nvSpPr>
            <p:cNvPr id="3" name="Oval 2">
              <a:extLst>
                <a:ext uri="{FF2B5EF4-FFF2-40B4-BE49-F238E27FC236}">
                  <a16:creationId xmlns:a16="http://schemas.microsoft.com/office/drawing/2014/main" id="{CF91C7E2-06DE-48E6-7711-5777AAD5BA38}"/>
                </a:ext>
              </a:extLst>
            </p:cNvPr>
            <p:cNvSpPr/>
            <p:nvPr/>
          </p:nvSpPr>
          <p:spPr>
            <a:xfrm>
              <a:off x="2207186" y="5749284"/>
              <a:ext cx="243352" cy="243352"/>
            </a:xfrm>
            <a:prstGeom prst="ellipse">
              <a:avLst/>
            </a:prstGeom>
            <a:solidFill>
              <a:srgbClr val="FFC000"/>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4" name="TextBox 3">
              <a:extLst>
                <a:ext uri="{FF2B5EF4-FFF2-40B4-BE49-F238E27FC236}">
                  <a16:creationId xmlns:a16="http://schemas.microsoft.com/office/drawing/2014/main" id="{2969709D-F1B9-1E5C-D805-909F571AD2C8}"/>
                </a:ext>
              </a:extLst>
            </p:cNvPr>
            <p:cNvSpPr txBox="1"/>
            <p:nvPr/>
          </p:nvSpPr>
          <p:spPr>
            <a:xfrm>
              <a:off x="2105024" y="5777192"/>
              <a:ext cx="447675" cy="21544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326A2452-42B8-4B4F-8F2F-A25CC86A1417}" type="slidenum">
                <a:rPr kumimoji="0" lang="en-GB" sz="800" b="0" i="0" u="none" strike="noStrike" kern="1200" cap="none" spc="0" normalizeH="0" baseline="0" noProof="0" smtClean="0">
                  <a:ln>
                    <a:noFill/>
                  </a:ln>
                  <a:effectLst/>
                  <a:uLnTx/>
                  <a:uFillTx/>
                  <a:latin typeface="Calibri" panose="020F0502020204030204"/>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40</a:t>
              </a:fld>
              <a:endParaRPr kumimoji="0" lang="en-GB" sz="800" b="0" i="0" u="none" strike="noStrike" kern="1200" cap="none" spc="0" normalizeH="0" baseline="0" noProof="0" dirty="0">
                <a:ln>
                  <a:noFill/>
                </a:ln>
                <a:effectLst/>
                <a:uLnTx/>
                <a:uFillTx/>
                <a:latin typeface="Calibri" panose="020F0502020204030204"/>
                <a:ea typeface="+mn-ea"/>
                <a:cs typeface="+mn-cs"/>
              </a:endParaRPr>
            </a:p>
          </p:txBody>
        </p:sp>
      </p:grpSp>
      <p:sp>
        <p:nvSpPr>
          <p:cNvPr id="6" name="TextBox 5">
            <a:extLst>
              <a:ext uri="{FF2B5EF4-FFF2-40B4-BE49-F238E27FC236}">
                <a16:creationId xmlns:a16="http://schemas.microsoft.com/office/drawing/2014/main" id="{B73E7BEC-0DD0-9829-CAFA-1C1B3E8D8412}"/>
              </a:ext>
            </a:extLst>
          </p:cNvPr>
          <p:cNvSpPr txBox="1"/>
          <p:nvPr/>
        </p:nvSpPr>
        <p:spPr>
          <a:xfrm>
            <a:off x="207964" y="6509440"/>
            <a:ext cx="3485147" cy="246221"/>
          </a:xfrm>
          <a:prstGeom prst="rect">
            <a:avLst/>
          </a:prstGeom>
          <a:noFill/>
        </p:spPr>
        <p:txBody>
          <a:bodyPr wrap="square">
            <a:spAutoFit/>
          </a:bodyPr>
          <a:lstStyle/>
          <a:p>
            <a:r>
              <a:rPr lang="en-GB" sz="1000" b="1" dirty="0">
                <a:solidFill>
                  <a:srgbClr val="FFC000"/>
                </a:solidFill>
                <a:latin typeface="Didact Gothic" panose="00000500000000000000" pitchFamily="2" charset="0"/>
              </a:rPr>
              <a:t>Cryptocurrency Regulations in Africa : </a:t>
            </a:r>
            <a:r>
              <a:rPr lang="en-GB" sz="1000" b="1" dirty="0">
                <a:solidFill>
                  <a:schemeClr val="bg1"/>
                </a:solidFill>
                <a:latin typeface="Didact Gothic" panose="00000500000000000000" pitchFamily="2" charset="0"/>
              </a:rPr>
              <a:t>An In-Depth Study</a:t>
            </a:r>
          </a:p>
        </p:txBody>
      </p:sp>
      <p:pic>
        <p:nvPicPr>
          <p:cNvPr id="1026" name="Picture 2" descr="Cryptocurrency adoption in Africa - Do4africa">
            <a:extLst>
              <a:ext uri="{FF2B5EF4-FFF2-40B4-BE49-F238E27FC236}">
                <a16:creationId xmlns:a16="http://schemas.microsoft.com/office/drawing/2014/main" id="{569F0F0D-0A73-24BB-8449-3969B66A954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16667" y="7620"/>
            <a:ext cx="9558954" cy="623316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7585376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Shape 5194"/>
        <p:cNvGrpSpPr/>
        <p:nvPr/>
      </p:nvGrpSpPr>
      <p:grpSpPr>
        <a:xfrm>
          <a:off x="0" y="0"/>
          <a:ext cx="0" cy="0"/>
          <a:chOff x="0" y="0"/>
          <a:chExt cx="0" cy="0"/>
        </a:xfrm>
      </p:grpSpPr>
      <p:pic>
        <p:nvPicPr>
          <p:cNvPr id="17410" name="Picture 2" descr="Nigeria Flag Images – Browse 31,191 Stock Photos, Vectors, and Video |  Adobe Stock">
            <a:extLst>
              <a:ext uri="{FF2B5EF4-FFF2-40B4-BE49-F238E27FC236}">
                <a16:creationId xmlns:a16="http://schemas.microsoft.com/office/drawing/2014/main" id="{A22346A8-90C9-586B-E51B-2C1077200E77}"/>
              </a:ext>
            </a:extLst>
          </p:cNvPr>
          <p:cNvPicPr>
            <a:picLocks noChangeAspect="1" noChangeArrowheads="1"/>
          </p:cNvPicPr>
          <p:nvPr/>
        </p:nvPicPr>
        <p:blipFill rotWithShape="1">
          <a:blip r:embed="rId3">
            <a:extLst>
              <a:ext uri="{BEBA8EAE-BF5A-486C-A8C5-ECC9F3942E4B}">
                <a14:imgProps xmlns:a14="http://schemas.microsoft.com/office/drawing/2010/main">
                  <a14:imgLayer r:embed="rId4">
                    <a14:imgEffect>
                      <a14:brightnessContrast bright="-40000" contrast="-20000"/>
                    </a14:imgEffect>
                  </a14:imgLayer>
                </a14:imgProps>
              </a:ext>
              <a:ext uri="{28A0092B-C50C-407E-A947-70E740481C1C}">
                <a14:useLocalDpi xmlns:a14="http://schemas.microsoft.com/office/drawing/2010/main" val="0"/>
              </a:ext>
            </a:extLst>
          </a:blip>
          <a:srcRect r="1"/>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Google Shape;5195;p343"/>
          <p:cNvSpPr/>
          <p:nvPr/>
        </p:nvSpPr>
        <p:spPr>
          <a:xfrm>
            <a:off x="1376598" y="2558858"/>
            <a:ext cx="9710502" cy="1740284"/>
          </a:xfrm>
          <a:prstGeom prst="rect">
            <a:avLst/>
          </a:prstGeom>
          <a:solidFill>
            <a:schemeClr val="dk1">
              <a:alpha val="48000"/>
            </a:schemeClr>
          </a:solidFill>
          <a:ln>
            <a:solidFill>
              <a:srgbClr val="FFC000"/>
            </a:solidFill>
          </a:ln>
        </p:spPr>
        <p:txBody>
          <a:bodyPr spcFirstLastPara="1" wrap="square" lIns="86804" tIns="43390" rIns="86804" bIns="43390" anchor="ctr" anchorCtr="0">
            <a:noAutofit/>
          </a:bodyPr>
          <a:lstStyle/>
          <a:p>
            <a:pPr algn="ctr" defTabSz="868223">
              <a:buClr>
                <a:srgbClr val="000000"/>
              </a:buClr>
            </a:pPr>
            <a:r>
              <a:rPr lang="en-GB" sz="5400" b="1" kern="0" dirty="0">
                <a:solidFill>
                  <a:srgbClr val="FFFFFF"/>
                </a:solidFill>
                <a:latin typeface="Didact Gothic" panose="00000500000000000000" pitchFamily="2" charset="0"/>
                <a:ea typeface="Calibri"/>
                <a:cs typeface="Calibri"/>
                <a:sym typeface="Calibri"/>
              </a:rPr>
              <a:t>Nigeria</a:t>
            </a:r>
          </a:p>
        </p:txBody>
      </p:sp>
      <p:grpSp>
        <p:nvGrpSpPr>
          <p:cNvPr id="3" name="Group 2">
            <a:extLst>
              <a:ext uri="{FF2B5EF4-FFF2-40B4-BE49-F238E27FC236}">
                <a16:creationId xmlns:a16="http://schemas.microsoft.com/office/drawing/2014/main" id="{0E67C30A-BF22-73D4-F602-20168C781C10}"/>
              </a:ext>
            </a:extLst>
          </p:cNvPr>
          <p:cNvGrpSpPr/>
          <p:nvPr/>
        </p:nvGrpSpPr>
        <p:grpSpPr>
          <a:xfrm>
            <a:off x="11434761" y="6512309"/>
            <a:ext cx="447675" cy="243352"/>
            <a:chOff x="2105024" y="5749284"/>
            <a:chExt cx="447675" cy="243352"/>
          </a:xfrm>
        </p:grpSpPr>
        <p:sp>
          <p:nvSpPr>
            <p:cNvPr id="4" name="Oval 3">
              <a:extLst>
                <a:ext uri="{FF2B5EF4-FFF2-40B4-BE49-F238E27FC236}">
                  <a16:creationId xmlns:a16="http://schemas.microsoft.com/office/drawing/2014/main" id="{0545363C-FE52-65DA-6C6D-F0BDE6AA126B}"/>
                </a:ext>
              </a:extLst>
            </p:cNvPr>
            <p:cNvSpPr/>
            <p:nvPr/>
          </p:nvSpPr>
          <p:spPr>
            <a:xfrm>
              <a:off x="2207186" y="5749284"/>
              <a:ext cx="243352" cy="243352"/>
            </a:xfrm>
            <a:prstGeom prst="ellipse">
              <a:avLst/>
            </a:prstGeom>
            <a:solidFill>
              <a:srgbClr val="FFC000"/>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5" name="TextBox 4">
              <a:extLst>
                <a:ext uri="{FF2B5EF4-FFF2-40B4-BE49-F238E27FC236}">
                  <a16:creationId xmlns:a16="http://schemas.microsoft.com/office/drawing/2014/main" id="{56057558-C8B9-7656-D5A3-2CB2D6C8390A}"/>
                </a:ext>
              </a:extLst>
            </p:cNvPr>
            <p:cNvSpPr txBox="1"/>
            <p:nvPr/>
          </p:nvSpPr>
          <p:spPr>
            <a:xfrm>
              <a:off x="2105024" y="5777192"/>
              <a:ext cx="447675" cy="21544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326A2452-42B8-4B4F-8F2F-A25CC86A1417}" type="slidenum">
                <a:rPr kumimoji="0" lang="en-GB" sz="800" b="0" i="0" u="none" strike="noStrike" kern="1200" cap="none" spc="0" normalizeH="0" baseline="0" noProof="0" smtClean="0">
                  <a:ln>
                    <a:noFill/>
                  </a:ln>
                  <a:effectLst/>
                  <a:uLnTx/>
                  <a:uFillTx/>
                  <a:latin typeface="Calibri" panose="020F0502020204030204"/>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41</a:t>
              </a:fld>
              <a:endParaRPr kumimoji="0" lang="en-GB" sz="800" b="0" i="0" u="none" strike="noStrike" kern="1200" cap="none" spc="0" normalizeH="0" baseline="0" noProof="0" dirty="0">
                <a:ln>
                  <a:noFill/>
                </a:ln>
                <a:effectLst/>
                <a:uLnTx/>
                <a:uFillTx/>
                <a:latin typeface="Calibri" panose="020F0502020204030204"/>
                <a:ea typeface="+mn-ea"/>
                <a:cs typeface="+mn-cs"/>
              </a:endParaRPr>
            </a:p>
          </p:txBody>
        </p:sp>
      </p:grpSp>
      <p:sp>
        <p:nvSpPr>
          <p:cNvPr id="7" name="TextBox 6">
            <a:extLst>
              <a:ext uri="{FF2B5EF4-FFF2-40B4-BE49-F238E27FC236}">
                <a16:creationId xmlns:a16="http://schemas.microsoft.com/office/drawing/2014/main" id="{AAB41AFA-594C-01E8-0BCE-9631F6BF6931}"/>
              </a:ext>
            </a:extLst>
          </p:cNvPr>
          <p:cNvSpPr txBox="1"/>
          <p:nvPr/>
        </p:nvSpPr>
        <p:spPr>
          <a:xfrm>
            <a:off x="207964" y="6509440"/>
            <a:ext cx="3485147" cy="246221"/>
          </a:xfrm>
          <a:prstGeom prst="rect">
            <a:avLst/>
          </a:prstGeom>
          <a:noFill/>
        </p:spPr>
        <p:txBody>
          <a:bodyPr wrap="square">
            <a:spAutoFit/>
          </a:bodyPr>
          <a:lstStyle/>
          <a:p>
            <a:r>
              <a:rPr lang="en-GB" sz="1000" b="1" dirty="0">
                <a:solidFill>
                  <a:srgbClr val="FFC000"/>
                </a:solidFill>
                <a:latin typeface="Didact Gothic" panose="00000500000000000000" pitchFamily="2" charset="0"/>
              </a:rPr>
              <a:t>Cryptocurrency Regulations in Africa : </a:t>
            </a:r>
            <a:r>
              <a:rPr lang="en-GB" sz="1000" b="1" dirty="0">
                <a:solidFill>
                  <a:schemeClr val="bg1"/>
                </a:solidFill>
                <a:latin typeface="Didact Gothic" panose="00000500000000000000" pitchFamily="2" charset="0"/>
              </a:rPr>
              <a:t>An In-Depth Study</a:t>
            </a: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Shape 5410"/>
        <p:cNvGrpSpPr/>
        <p:nvPr/>
      </p:nvGrpSpPr>
      <p:grpSpPr>
        <a:xfrm>
          <a:off x="0" y="0"/>
          <a:ext cx="0" cy="0"/>
          <a:chOff x="0" y="0"/>
          <a:chExt cx="0" cy="0"/>
        </a:xfrm>
      </p:grpSpPr>
      <p:pic>
        <p:nvPicPr>
          <p:cNvPr id="2" name="Google Shape;5202;p344">
            <a:extLst>
              <a:ext uri="{FF2B5EF4-FFF2-40B4-BE49-F238E27FC236}">
                <a16:creationId xmlns:a16="http://schemas.microsoft.com/office/drawing/2014/main" id="{AA992FBE-0122-79BB-A327-B69528C08668}"/>
              </a:ext>
            </a:extLst>
          </p:cNvPr>
          <p:cNvPicPr preferRelativeResize="0"/>
          <p:nvPr/>
        </p:nvPicPr>
        <p:blipFill rotWithShape="1">
          <a:blip r:embed="rId3">
            <a:alphaModFix/>
            <a:extLst>
              <a:ext uri="{BEBA8EAE-BF5A-486C-A8C5-ECC9F3942E4B}">
                <a14:imgProps xmlns:a14="http://schemas.microsoft.com/office/drawing/2010/main">
                  <a14:imgLayer r:embed="rId4">
                    <a14:imgEffect>
                      <a14:brightnessContrast bright="-40000" contrast="-40000"/>
                    </a14:imgEffect>
                  </a14:imgLayer>
                </a14:imgProps>
              </a:ext>
            </a:extLst>
          </a:blip>
          <a:srcRect l="125" r="125"/>
          <a:stretch/>
        </p:blipFill>
        <p:spPr>
          <a:xfrm>
            <a:off x="0" y="0"/>
            <a:ext cx="4953000" cy="6858000"/>
          </a:xfrm>
          <a:prstGeom prst="rect">
            <a:avLst/>
          </a:prstGeom>
          <a:noFill/>
          <a:ln>
            <a:noFill/>
          </a:ln>
        </p:spPr>
      </p:pic>
      <p:sp>
        <p:nvSpPr>
          <p:cNvPr id="5412" name="Google Shape;5412;p367"/>
          <p:cNvSpPr/>
          <p:nvPr/>
        </p:nvSpPr>
        <p:spPr>
          <a:xfrm>
            <a:off x="4182544" y="1"/>
            <a:ext cx="8009456" cy="6858000"/>
          </a:xfrm>
          <a:prstGeom prst="rect">
            <a:avLst/>
          </a:prstGeom>
          <a:solidFill>
            <a:schemeClr val="dk1"/>
          </a:solidFill>
          <a:ln>
            <a:noFill/>
          </a:ln>
        </p:spPr>
        <p:txBody>
          <a:bodyPr spcFirstLastPara="1" wrap="square" lIns="86804" tIns="43390" rIns="86804" bIns="43390" anchor="t" anchorCtr="0">
            <a:noAutofit/>
          </a:bodyPr>
          <a:lstStyle/>
          <a:p>
            <a:pPr marL="271320" indent="-162792" defTabSz="868223">
              <a:buClr>
                <a:srgbClr val="000000"/>
              </a:buClr>
              <a:buSzPts val="1800"/>
            </a:pPr>
            <a:endParaRPr sz="1709" kern="0">
              <a:solidFill>
                <a:srgbClr val="FFFFFF"/>
              </a:solidFill>
              <a:latin typeface="Calibri"/>
              <a:ea typeface="Calibri"/>
              <a:cs typeface="Calibri"/>
              <a:sym typeface="Calibri"/>
            </a:endParaRPr>
          </a:p>
        </p:txBody>
      </p:sp>
      <p:sp>
        <p:nvSpPr>
          <p:cNvPr id="5413" name="Google Shape;5413;p367"/>
          <p:cNvSpPr/>
          <p:nvPr/>
        </p:nvSpPr>
        <p:spPr>
          <a:xfrm>
            <a:off x="4405679" y="178874"/>
            <a:ext cx="6198821" cy="518515"/>
          </a:xfrm>
          <a:prstGeom prst="rect">
            <a:avLst/>
          </a:prstGeom>
          <a:noFill/>
          <a:ln>
            <a:noFill/>
          </a:ln>
        </p:spPr>
        <p:txBody>
          <a:bodyPr spcFirstLastPara="1" wrap="square" lIns="86804" tIns="43390" rIns="86804" bIns="43390" anchor="t" anchorCtr="0">
            <a:spAutoFit/>
          </a:bodyPr>
          <a:lstStyle/>
          <a:p>
            <a:pPr defTabSz="868223">
              <a:buClr>
                <a:srgbClr val="000000"/>
              </a:buClr>
            </a:pPr>
            <a:r>
              <a:rPr lang="en-US" sz="2800" b="1" kern="0" dirty="0">
                <a:solidFill>
                  <a:srgbClr val="FFC000"/>
                </a:solidFill>
                <a:latin typeface="Calibri"/>
                <a:cs typeface="Calibri"/>
                <a:sym typeface="Calibri"/>
              </a:rPr>
              <a:t>NIGERIA</a:t>
            </a:r>
            <a:endParaRPr sz="1050" kern="0" dirty="0">
              <a:solidFill>
                <a:srgbClr val="FFC000"/>
              </a:solidFill>
              <a:latin typeface="Arial"/>
              <a:cs typeface="Arial"/>
              <a:sym typeface="Arial"/>
            </a:endParaRPr>
          </a:p>
        </p:txBody>
      </p:sp>
      <p:sp>
        <p:nvSpPr>
          <p:cNvPr id="5414" name="Google Shape;5414;p367"/>
          <p:cNvSpPr/>
          <p:nvPr/>
        </p:nvSpPr>
        <p:spPr>
          <a:xfrm>
            <a:off x="4293835" y="658835"/>
            <a:ext cx="7038765" cy="6008479"/>
          </a:xfrm>
          <a:prstGeom prst="rect">
            <a:avLst/>
          </a:prstGeom>
          <a:noFill/>
          <a:ln>
            <a:noFill/>
          </a:ln>
        </p:spPr>
        <p:txBody>
          <a:bodyPr spcFirstLastPara="1" wrap="square" lIns="86804" tIns="43390" rIns="86804" bIns="43390" anchor="t" anchorCtr="0">
            <a:spAutoFit/>
          </a:bodyPr>
          <a:lstStyle/>
          <a:p>
            <a:pPr algn="just" defTabSz="868223">
              <a:lnSpc>
                <a:spcPct val="150000"/>
              </a:lnSpc>
              <a:buClr>
                <a:srgbClr val="FFFFFF"/>
              </a:buClr>
              <a:buSzPts val="1900"/>
            </a:pPr>
            <a:r>
              <a:rPr lang="en-GB" sz="1600" kern="0" dirty="0">
                <a:solidFill>
                  <a:srgbClr val="FFC000"/>
                </a:solidFill>
                <a:latin typeface="Didact Gothic" panose="00000500000000000000" pitchFamily="2" charset="0"/>
                <a:ea typeface="Calibri"/>
                <a:cs typeface="Calibri"/>
                <a:sym typeface="Calibri"/>
              </a:rPr>
              <a:t>Regulatory Status: Partial Ban</a:t>
            </a:r>
          </a:p>
          <a:p>
            <a:pPr marL="271320" indent="-271320" algn="just" defTabSz="868223">
              <a:lnSpc>
                <a:spcPct val="150000"/>
              </a:lnSpc>
              <a:buClr>
                <a:srgbClr val="FFFFFF"/>
              </a:buClr>
              <a:buSzPts val="1900"/>
              <a:buFont typeface="Arial"/>
              <a:buChar char="•"/>
            </a:pPr>
            <a:r>
              <a:rPr lang="en-GB" sz="1350" kern="0" dirty="0">
                <a:solidFill>
                  <a:srgbClr val="FFFFFF"/>
                </a:solidFill>
                <a:latin typeface="Didact Gothic" panose="00000500000000000000" pitchFamily="2" charset="0"/>
                <a:ea typeface="Calibri"/>
                <a:cs typeface="Calibri"/>
                <a:sym typeface="Calibri"/>
              </a:rPr>
              <a:t>The Central Bank of Nigeria (CBN) banned Nigerian banks and financial institutions from using, holding, or trading with crypto-assets. Nigeria ranks 2nd globally in crypto adoption and in 2022 launched its CBDC, the e-Naira.</a:t>
            </a:r>
          </a:p>
          <a:p>
            <a:pPr marL="271320" indent="-271320" algn="just" defTabSz="868223">
              <a:lnSpc>
                <a:spcPct val="150000"/>
              </a:lnSpc>
              <a:buClr>
                <a:srgbClr val="FFFFFF"/>
              </a:buClr>
              <a:buSzPts val="1900"/>
              <a:buFont typeface="Arial"/>
              <a:buChar char="•"/>
            </a:pPr>
            <a:r>
              <a:rPr lang="en-GB" sz="1350" kern="0" dirty="0">
                <a:solidFill>
                  <a:srgbClr val="FFC000"/>
                </a:solidFill>
                <a:latin typeface="Didact Gothic" panose="00000500000000000000" pitchFamily="2" charset="0"/>
                <a:ea typeface="Calibri"/>
                <a:cs typeface="Calibri"/>
                <a:sym typeface="Calibri"/>
              </a:rPr>
              <a:t>Timeline </a:t>
            </a:r>
            <a:r>
              <a:rPr lang="en-GB" sz="1350" kern="0" dirty="0">
                <a:solidFill>
                  <a:srgbClr val="FFFFFF"/>
                </a:solidFill>
                <a:latin typeface="Didact Gothic" panose="00000500000000000000" pitchFamily="2" charset="0"/>
                <a:ea typeface="Calibri"/>
                <a:cs typeface="Calibri"/>
                <a:sym typeface="Calibri"/>
              </a:rPr>
              <a:t>: In 2017, the </a:t>
            </a:r>
            <a:r>
              <a:rPr lang="en-GB" sz="1350" kern="0" dirty="0">
                <a:solidFill>
                  <a:srgbClr val="FFC000"/>
                </a:solidFill>
                <a:latin typeface="Didact Gothic" panose="00000500000000000000" pitchFamily="2" charset="0"/>
                <a:ea typeface="Calibri"/>
                <a:cs typeface="Calibri"/>
                <a:sym typeface="Calibri"/>
              </a:rPr>
              <a:t>CBN banned </a:t>
            </a:r>
            <a:r>
              <a:rPr lang="en-GB" sz="1350" kern="0" dirty="0">
                <a:solidFill>
                  <a:srgbClr val="FFFFFF"/>
                </a:solidFill>
                <a:latin typeface="Didact Gothic" panose="00000500000000000000" pitchFamily="2" charset="0"/>
                <a:ea typeface="Calibri"/>
                <a:cs typeface="Calibri"/>
                <a:sym typeface="Calibri"/>
              </a:rPr>
              <a:t>financial institutions from facilitating crypto-asset transactions. In 2021, the central bank ordered local financial institutions to shut down all bank accounts associated with cryptocurrency trading platforms, claiming that digital currency was used for money laundering and terrorism. However, the CBN governor clarified that the new regulations focused on the banking sector and that the CBN had not placed restrictions on the use of crypto assets and did not discourage trading. Nigeria ranks 11th globally in crypto adoption and in 2022 launched its CBDC, the e-Naira. In 2023, CBN announced its plans to develop a </a:t>
            </a:r>
            <a:r>
              <a:rPr lang="en-GB" sz="1350" kern="0" dirty="0">
                <a:solidFill>
                  <a:srgbClr val="FFC000"/>
                </a:solidFill>
                <a:latin typeface="Didact Gothic" panose="00000500000000000000" pitchFamily="2" charset="0"/>
                <a:ea typeface="Calibri"/>
                <a:cs typeface="Calibri"/>
                <a:sym typeface="Calibri"/>
              </a:rPr>
              <a:t>new regulatory framework and President-elect Bola Tinubu </a:t>
            </a:r>
            <a:r>
              <a:rPr lang="en-GB" sz="1350" kern="0" dirty="0">
                <a:solidFill>
                  <a:srgbClr val="FFFFFF"/>
                </a:solidFill>
                <a:latin typeface="Didact Gothic" panose="00000500000000000000" pitchFamily="2" charset="0"/>
                <a:ea typeface="Calibri"/>
                <a:cs typeface="Calibri"/>
                <a:sym typeface="Calibri"/>
              </a:rPr>
              <a:t>expressed an interest in updating the country's crypto regulatory laws.</a:t>
            </a:r>
          </a:p>
          <a:p>
            <a:pPr marL="271320" indent="-271320" algn="just" defTabSz="868223">
              <a:lnSpc>
                <a:spcPct val="150000"/>
              </a:lnSpc>
              <a:buClr>
                <a:srgbClr val="FFFFFF"/>
              </a:buClr>
              <a:buSzPts val="1900"/>
              <a:buFont typeface="Arial"/>
              <a:buChar char="•"/>
            </a:pPr>
            <a:r>
              <a:rPr lang="en-GB" sz="1350" kern="0" dirty="0">
                <a:solidFill>
                  <a:srgbClr val="FFC000"/>
                </a:solidFill>
                <a:latin typeface="Didact Gothic" panose="00000500000000000000" pitchFamily="2" charset="0"/>
                <a:ea typeface="Calibri"/>
                <a:cs typeface="Calibri"/>
                <a:sym typeface="Calibri"/>
              </a:rPr>
              <a:t>Relevant Authorities: </a:t>
            </a:r>
            <a:r>
              <a:rPr lang="en-GB" sz="1350" kern="0" dirty="0">
                <a:solidFill>
                  <a:srgbClr val="FFFFFF"/>
                </a:solidFill>
                <a:latin typeface="Didact Gothic" panose="00000500000000000000" pitchFamily="2" charset="0"/>
                <a:ea typeface="Calibri"/>
                <a:cs typeface="Calibri"/>
                <a:sym typeface="Calibri"/>
              </a:rPr>
              <a:t>Central Bank of Nigeria; Nigerian Securities and Exchange Commission</a:t>
            </a:r>
          </a:p>
          <a:p>
            <a:pPr marL="271320" indent="-271320" algn="just" defTabSz="868223">
              <a:lnSpc>
                <a:spcPct val="150000"/>
              </a:lnSpc>
              <a:buClr>
                <a:srgbClr val="FFFFFF"/>
              </a:buClr>
              <a:buSzPts val="1900"/>
              <a:buFont typeface="Arial"/>
              <a:buChar char="•"/>
            </a:pPr>
            <a:r>
              <a:rPr lang="en-GB" sz="1350" kern="0" dirty="0">
                <a:solidFill>
                  <a:srgbClr val="FFC000"/>
                </a:solidFill>
                <a:latin typeface="Didact Gothic" panose="00000500000000000000" pitchFamily="2" charset="0"/>
                <a:ea typeface="Calibri"/>
                <a:cs typeface="Calibri"/>
                <a:sym typeface="Calibri"/>
              </a:rPr>
              <a:t>Regulation Under Consideration </a:t>
            </a:r>
            <a:r>
              <a:rPr lang="en-GB" sz="1350" kern="0" dirty="0">
                <a:solidFill>
                  <a:srgbClr val="FFFFFF"/>
                </a:solidFill>
                <a:latin typeface="Didact Gothic" panose="00000500000000000000" pitchFamily="2" charset="0"/>
                <a:ea typeface="Calibri"/>
                <a:cs typeface="Calibri"/>
                <a:sym typeface="Calibri"/>
              </a:rPr>
              <a:t>: Yes</a:t>
            </a:r>
          </a:p>
          <a:p>
            <a:pPr marL="271320" indent="-271320" algn="just" defTabSz="868223">
              <a:lnSpc>
                <a:spcPct val="150000"/>
              </a:lnSpc>
              <a:buClr>
                <a:srgbClr val="FFFFFF"/>
              </a:buClr>
              <a:buSzPts val="1900"/>
              <a:buFont typeface="Arial"/>
              <a:buChar char="•"/>
            </a:pPr>
            <a:r>
              <a:rPr lang="en-GB" sz="1350" kern="0" dirty="0">
                <a:solidFill>
                  <a:srgbClr val="FFC000"/>
                </a:solidFill>
                <a:latin typeface="Didact Gothic" panose="00000500000000000000" pitchFamily="2" charset="0"/>
                <a:ea typeface="Calibri"/>
                <a:cs typeface="Calibri"/>
                <a:sym typeface="Calibri"/>
              </a:rPr>
              <a:t>Regulated Actors </a:t>
            </a:r>
            <a:r>
              <a:rPr lang="en-GB" sz="1350" kern="0" dirty="0">
                <a:solidFill>
                  <a:srgbClr val="FFFFFF"/>
                </a:solidFill>
                <a:latin typeface="Didact Gothic" panose="00000500000000000000" pitchFamily="2" charset="0"/>
                <a:ea typeface="Calibri"/>
                <a:cs typeface="Calibri"/>
                <a:sym typeface="Calibri"/>
              </a:rPr>
              <a:t>: Financial Institutions</a:t>
            </a:r>
          </a:p>
          <a:p>
            <a:pPr marL="271320" indent="-271320" algn="just" defTabSz="868223">
              <a:lnSpc>
                <a:spcPct val="150000"/>
              </a:lnSpc>
              <a:buClr>
                <a:srgbClr val="FFFFFF"/>
              </a:buClr>
              <a:buSzPts val="1900"/>
              <a:buFont typeface="Arial"/>
              <a:buChar char="•"/>
            </a:pPr>
            <a:r>
              <a:rPr lang="en-GB" sz="1350" kern="0" dirty="0">
                <a:solidFill>
                  <a:srgbClr val="FFC000"/>
                </a:solidFill>
                <a:latin typeface="Didact Gothic" panose="00000500000000000000" pitchFamily="2" charset="0"/>
                <a:ea typeface="Calibri"/>
                <a:cs typeface="Calibri"/>
                <a:sym typeface="Calibri"/>
              </a:rPr>
              <a:t>Taxation</a:t>
            </a:r>
            <a:r>
              <a:rPr lang="en-GB" sz="1350" kern="0" dirty="0">
                <a:solidFill>
                  <a:srgbClr val="FFFFFF"/>
                </a:solidFill>
                <a:latin typeface="Didact Gothic" panose="00000500000000000000" pitchFamily="2" charset="0"/>
                <a:ea typeface="Calibri"/>
                <a:cs typeface="Calibri"/>
                <a:sym typeface="Calibri"/>
              </a:rPr>
              <a:t> : Yes		-	</a:t>
            </a:r>
            <a:r>
              <a:rPr lang="en-GB" sz="1350" kern="0" dirty="0">
                <a:solidFill>
                  <a:srgbClr val="FFC000"/>
                </a:solidFill>
                <a:latin typeface="Didact Gothic" panose="00000500000000000000" pitchFamily="2" charset="0"/>
                <a:ea typeface="Calibri"/>
                <a:cs typeface="Calibri"/>
                <a:sym typeface="Calibri"/>
              </a:rPr>
              <a:t>AML/CFT  </a:t>
            </a:r>
            <a:r>
              <a:rPr lang="en-GB" sz="1350" kern="0" dirty="0">
                <a:solidFill>
                  <a:srgbClr val="FFFFFF"/>
                </a:solidFill>
                <a:latin typeface="Didact Gothic" panose="00000500000000000000" pitchFamily="2" charset="0"/>
                <a:ea typeface="Calibri"/>
                <a:cs typeface="Calibri"/>
                <a:sym typeface="Calibri"/>
              </a:rPr>
              <a:t>: No</a:t>
            </a:r>
          </a:p>
          <a:p>
            <a:pPr marL="271320" indent="-271320" algn="just" defTabSz="868223">
              <a:lnSpc>
                <a:spcPct val="150000"/>
              </a:lnSpc>
              <a:buClr>
                <a:srgbClr val="FFFFFF"/>
              </a:buClr>
              <a:buSzPts val="1900"/>
              <a:buFont typeface="Arial"/>
              <a:buChar char="•"/>
            </a:pPr>
            <a:r>
              <a:rPr lang="en-GB" sz="1350" kern="0" dirty="0">
                <a:solidFill>
                  <a:srgbClr val="FFC000"/>
                </a:solidFill>
                <a:latin typeface="Didact Gothic" panose="00000500000000000000" pitchFamily="2" charset="0"/>
                <a:ea typeface="Calibri"/>
                <a:cs typeface="Calibri"/>
                <a:sym typeface="Calibri"/>
              </a:rPr>
              <a:t>Consumer Protection  </a:t>
            </a:r>
            <a:r>
              <a:rPr lang="en-GB" sz="1350" kern="0" dirty="0">
                <a:solidFill>
                  <a:srgbClr val="FFFFFF"/>
                </a:solidFill>
                <a:latin typeface="Didact Gothic" panose="00000500000000000000" pitchFamily="2" charset="0"/>
                <a:ea typeface="Calibri"/>
                <a:cs typeface="Calibri"/>
                <a:sym typeface="Calibri"/>
              </a:rPr>
              <a:t>: No	-	</a:t>
            </a:r>
            <a:r>
              <a:rPr lang="en-GB" sz="1350" kern="0" dirty="0">
                <a:solidFill>
                  <a:srgbClr val="FFC000"/>
                </a:solidFill>
                <a:latin typeface="Didact Gothic" panose="00000500000000000000" pitchFamily="2" charset="0"/>
                <a:ea typeface="Calibri"/>
                <a:cs typeface="Calibri"/>
                <a:sym typeface="Calibri"/>
              </a:rPr>
              <a:t>Licensing</a:t>
            </a:r>
            <a:r>
              <a:rPr lang="en-GB" sz="1350" kern="0" dirty="0">
                <a:solidFill>
                  <a:srgbClr val="FFFFFF"/>
                </a:solidFill>
                <a:latin typeface="Didact Gothic" panose="00000500000000000000" pitchFamily="2" charset="0"/>
                <a:ea typeface="Calibri"/>
                <a:cs typeface="Calibri"/>
                <a:sym typeface="Calibri"/>
              </a:rPr>
              <a:t>  : Yes</a:t>
            </a:r>
          </a:p>
        </p:txBody>
      </p:sp>
      <p:grpSp>
        <p:nvGrpSpPr>
          <p:cNvPr id="3" name="Group 2">
            <a:extLst>
              <a:ext uri="{FF2B5EF4-FFF2-40B4-BE49-F238E27FC236}">
                <a16:creationId xmlns:a16="http://schemas.microsoft.com/office/drawing/2014/main" id="{F6D4852C-2141-329F-11C5-1AFBB2726E6D}"/>
              </a:ext>
            </a:extLst>
          </p:cNvPr>
          <p:cNvGrpSpPr/>
          <p:nvPr/>
        </p:nvGrpSpPr>
        <p:grpSpPr>
          <a:xfrm>
            <a:off x="11434761" y="6512309"/>
            <a:ext cx="447675" cy="243352"/>
            <a:chOff x="2105024" y="5749284"/>
            <a:chExt cx="447675" cy="243352"/>
          </a:xfrm>
        </p:grpSpPr>
        <p:sp>
          <p:nvSpPr>
            <p:cNvPr id="4" name="Oval 3">
              <a:extLst>
                <a:ext uri="{FF2B5EF4-FFF2-40B4-BE49-F238E27FC236}">
                  <a16:creationId xmlns:a16="http://schemas.microsoft.com/office/drawing/2014/main" id="{BC52550D-1FA7-C2AF-A617-168D3FCF69EF}"/>
                </a:ext>
              </a:extLst>
            </p:cNvPr>
            <p:cNvSpPr/>
            <p:nvPr/>
          </p:nvSpPr>
          <p:spPr>
            <a:xfrm>
              <a:off x="2207186" y="5749284"/>
              <a:ext cx="243352" cy="243352"/>
            </a:xfrm>
            <a:prstGeom prst="ellipse">
              <a:avLst/>
            </a:prstGeom>
            <a:solidFill>
              <a:srgbClr val="FFC000"/>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6" name="TextBox 5">
              <a:extLst>
                <a:ext uri="{FF2B5EF4-FFF2-40B4-BE49-F238E27FC236}">
                  <a16:creationId xmlns:a16="http://schemas.microsoft.com/office/drawing/2014/main" id="{561AF615-9181-F8A7-3AAF-0344AB492E54}"/>
                </a:ext>
              </a:extLst>
            </p:cNvPr>
            <p:cNvSpPr txBox="1"/>
            <p:nvPr/>
          </p:nvSpPr>
          <p:spPr>
            <a:xfrm>
              <a:off x="2105024" y="5777192"/>
              <a:ext cx="447675" cy="21544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326A2452-42B8-4B4F-8F2F-A25CC86A1417}" type="slidenum">
                <a:rPr kumimoji="0" lang="en-GB" sz="800" b="0" i="0" u="none" strike="noStrike" kern="1200" cap="none" spc="0" normalizeH="0" baseline="0" noProof="0" smtClean="0">
                  <a:ln>
                    <a:noFill/>
                  </a:ln>
                  <a:effectLst/>
                  <a:uLnTx/>
                  <a:uFillTx/>
                  <a:latin typeface="Calibri" panose="020F0502020204030204"/>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42</a:t>
              </a:fld>
              <a:endParaRPr kumimoji="0" lang="en-GB" sz="800" b="0" i="0" u="none" strike="noStrike" kern="1200" cap="none" spc="0" normalizeH="0" baseline="0" noProof="0" dirty="0">
                <a:ln>
                  <a:noFill/>
                </a:ln>
                <a:effectLst/>
                <a:uLnTx/>
                <a:uFillTx/>
                <a:latin typeface="Calibri" panose="020F0502020204030204"/>
                <a:ea typeface="+mn-ea"/>
                <a:cs typeface="+mn-cs"/>
              </a:endParaRPr>
            </a:p>
          </p:txBody>
        </p:sp>
      </p:grpSp>
      <p:sp>
        <p:nvSpPr>
          <p:cNvPr id="9" name="TextBox 8">
            <a:extLst>
              <a:ext uri="{FF2B5EF4-FFF2-40B4-BE49-F238E27FC236}">
                <a16:creationId xmlns:a16="http://schemas.microsoft.com/office/drawing/2014/main" id="{C500E77D-99FD-628F-FBCC-146EF144B9E2}"/>
              </a:ext>
            </a:extLst>
          </p:cNvPr>
          <p:cNvSpPr txBox="1"/>
          <p:nvPr/>
        </p:nvSpPr>
        <p:spPr>
          <a:xfrm>
            <a:off x="199489" y="6145237"/>
            <a:ext cx="3343811" cy="610424"/>
          </a:xfrm>
          <a:prstGeom prst="rect">
            <a:avLst/>
          </a:prstGeom>
          <a:noFill/>
        </p:spPr>
        <p:txBody>
          <a:bodyPr wrap="square">
            <a:spAutoFit/>
          </a:bodyPr>
          <a:lstStyle/>
          <a:p>
            <a:pPr algn="just" rtl="0">
              <a:spcBef>
                <a:spcPts val="1200"/>
              </a:spcBef>
              <a:spcAft>
                <a:spcPts val="200"/>
              </a:spcAft>
            </a:pPr>
            <a:r>
              <a:rPr lang="en-GB" sz="800" b="0" i="0" u="none" strike="noStrike" dirty="0">
                <a:solidFill>
                  <a:schemeClr val="bg1"/>
                </a:solidFill>
                <a:effectLst/>
                <a:latin typeface="Didact Gothic" panose="00000500000000000000" pitchFamily="2" charset="0"/>
              </a:rPr>
              <a:t>Sources</a:t>
            </a:r>
            <a:endParaRPr lang="en-GB" sz="800" b="1" dirty="0">
              <a:solidFill>
                <a:schemeClr val="bg1"/>
              </a:solidFill>
              <a:effectLst/>
              <a:latin typeface="Didact Gothic" panose="00000500000000000000" pitchFamily="2" charset="0"/>
            </a:endParaRPr>
          </a:p>
          <a:p>
            <a:pPr rtl="0" fontAlgn="base">
              <a:spcBef>
                <a:spcPts val="0"/>
              </a:spcBef>
              <a:spcAft>
                <a:spcPts val="0"/>
              </a:spcAft>
            </a:pPr>
            <a:r>
              <a:rPr lang="en-GB" sz="800" b="0" i="0" u="sng" strike="noStrike" dirty="0">
                <a:solidFill>
                  <a:schemeClr val="bg1"/>
                </a:solidFill>
                <a:effectLst/>
                <a:latin typeface="Didact Gothic" panose="00000500000000000000" pitchFamily="2" charset="0"/>
                <a:hlinkClick r:id="rId5">
                  <a:extLst>
                    <a:ext uri="{A12FA001-AC4F-418D-AE19-62706E023703}">
                      <ahyp:hlinkClr xmlns:ahyp="http://schemas.microsoft.com/office/drawing/2018/hyperlinkcolor" val="tx"/>
                    </a:ext>
                  </a:extLst>
                </a:hlinkClick>
              </a:rPr>
              <a:t>CBN Letter on Crypto</a:t>
            </a:r>
            <a:endParaRPr lang="en-GB" sz="800" b="0" i="0" u="none" strike="noStrike" dirty="0">
              <a:solidFill>
                <a:schemeClr val="bg1"/>
              </a:solidFill>
              <a:effectLst/>
              <a:latin typeface="Didact Gothic" panose="00000500000000000000" pitchFamily="2" charset="0"/>
            </a:endParaRPr>
          </a:p>
          <a:p>
            <a:pPr rtl="0" fontAlgn="base">
              <a:spcBef>
                <a:spcPts val="0"/>
              </a:spcBef>
              <a:spcAft>
                <a:spcPts val="0"/>
              </a:spcAft>
            </a:pPr>
            <a:r>
              <a:rPr lang="en-GB" sz="800" b="0" i="0" u="sng" strike="noStrike" dirty="0">
                <a:solidFill>
                  <a:schemeClr val="bg1"/>
                </a:solidFill>
                <a:effectLst/>
                <a:latin typeface="Didact Gothic" panose="00000500000000000000" pitchFamily="2" charset="0"/>
                <a:hlinkClick r:id="rId6">
                  <a:extLst>
                    <a:ext uri="{A12FA001-AC4F-418D-AE19-62706E023703}">
                      <ahyp:hlinkClr xmlns:ahyp="http://schemas.microsoft.com/office/drawing/2018/hyperlinkcolor" val="tx"/>
                    </a:ext>
                  </a:extLst>
                </a:hlinkClick>
              </a:rPr>
              <a:t>CBN Update</a:t>
            </a:r>
            <a:endParaRPr lang="en-GB" sz="800" b="0" i="0" u="none" strike="noStrike" dirty="0">
              <a:solidFill>
                <a:schemeClr val="bg1"/>
              </a:solidFill>
              <a:effectLst/>
              <a:latin typeface="Didact Gothic" panose="00000500000000000000" pitchFamily="2" charset="0"/>
            </a:endParaRPr>
          </a:p>
          <a:p>
            <a:pPr rtl="0" fontAlgn="base">
              <a:spcBef>
                <a:spcPts val="0"/>
              </a:spcBef>
              <a:spcAft>
                <a:spcPts val="0"/>
              </a:spcAft>
            </a:pPr>
            <a:r>
              <a:rPr lang="en-GB" sz="800" b="0" i="0" u="sng" strike="noStrike" dirty="0">
                <a:solidFill>
                  <a:schemeClr val="bg1"/>
                </a:solidFill>
                <a:effectLst/>
                <a:latin typeface="Didact Gothic" panose="00000500000000000000" pitchFamily="2" charset="0"/>
                <a:hlinkClick r:id="rId7">
                  <a:extLst>
                    <a:ext uri="{A12FA001-AC4F-418D-AE19-62706E023703}">
                      <ahyp:hlinkClr xmlns:ahyp="http://schemas.microsoft.com/office/drawing/2018/hyperlinkcolor" val="tx"/>
                    </a:ext>
                  </a:extLst>
                </a:hlinkClick>
              </a:rPr>
              <a:t>Nigeria Payments System: Vision 2025</a:t>
            </a:r>
            <a:endParaRPr lang="en-GB" sz="800" b="0" i="0" u="none" strike="noStrike" dirty="0">
              <a:solidFill>
                <a:schemeClr val="bg1"/>
              </a:solidFill>
              <a:effectLst/>
              <a:latin typeface="Didact Gothic" panose="00000500000000000000" pitchFamily="2" charset="0"/>
            </a:endParaRPr>
          </a:p>
        </p:txBody>
      </p:sp>
    </p:spTree>
    <p:extLst>
      <p:ext uri="{BB962C8B-B14F-4D97-AF65-F5344CB8AC3E}">
        <p14:creationId xmlns:p14="http://schemas.microsoft.com/office/powerpoint/2010/main" val="290445811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Shape 5194"/>
        <p:cNvGrpSpPr/>
        <p:nvPr/>
      </p:nvGrpSpPr>
      <p:grpSpPr>
        <a:xfrm>
          <a:off x="0" y="0"/>
          <a:ext cx="0" cy="0"/>
          <a:chOff x="0" y="0"/>
          <a:chExt cx="0" cy="0"/>
        </a:xfrm>
      </p:grpSpPr>
      <p:pic>
        <p:nvPicPr>
          <p:cNvPr id="16386" name="Picture 2" descr="Buy Mauritius Flags | Mauritius Flags for sale at Flag and Bunting Store">
            <a:extLst>
              <a:ext uri="{FF2B5EF4-FFF2-40B4-BE49-F238E27FC236}">
                <a16:creationId xmlns:a16="http://schemas.microsoft.com/office/drawing/2014/main" id="{D7B62F77-C64F-7053-2A96-06A063F717A9}"/>
              </a:ext>
            </a:extLst>
          </p:cNvPr>
          <p:cNvPicPr>
            <a:picLocks noChangeAspect="1" noChangeArrowheads="1"/>
          </p:cNvPicPr>
          <p:nvPr/>
        </p:nvPicPr>
        <p:blipFill rotWithShape="1">
          <a:blip r:embed="rId3">
            <a:extLst>
              <a:ext uri="{BEBA8EAE-BF5A-486C-A8C5-ECC9F3942E4B}">
                <a14:imgProps xmlns:a14="http://schemas.microsoft.com/office/drawing/2010/main">
                  <a14:imgLayer r:embed="rId4">
                    <a14:imgEffect>
                      <a14:brightnessContrast bright="-40000" contrast="-20000"/>
                    </a14:imgEffect>
                  </a14:imgLayer>
                </a14:imgProps>
              </a:ext>
              <a:ext uri="{28A0092B-C50C-407E-A947-70E740481C1C}">
                <a14:useLocalDpi xmlns:a14="http://schemas.microsoft.com/office/drawing/2010/main" val="0"/>
              </a:ext>
            </a:extLst>
          </a:blip>
          <a:srcRect l="54" t="53" b="138"/>
          <a:stretch/>
        </p:blipFill>
        <p:spPr bwMode="auto">
          <a:xfrm>
            <a:off x="-2823" y="0"/>
            <a:ext cx="12197646" cy="6858000"/>
          </a:xfrm>
          <a:prstGeom prst="rect">
            <a:avLst/>
          </a:prstGeom>
          <a:noFill/>
          <a:extLst>
            <a:ext uri="{909E8E84-426E-40DD-AFC4-6F175D3DCCD1}">
              <a14:hiddenFill xmlns:a14="http://schemas.microsoft.com/office/drawing/2010/main">
                <a:solidFill>
                  <a:srgbClr val="FFFFFF"/>
                </a:solidFill>
              </a14:hiddenFill>
            </a:ext>
          </a:extLst>
        </p:spPr>
      </p:pic>
      <p:sp>
        <p:nvSpPr>
          <p:cNvPr id="5195" name="Google Shape;5195;p343"/>
          <p:cNvSpPr/>
          <p:nvPr/>
        </p:nvSpPr>
        <p:spPr>
          <a:xfrm>
            <a:off x="1376598" y="2558858"/>
            <a:ext cx="9710502" cy="1740284"/>
          </a:xfrm>
          <a:prstGeom prst="rect">
            <a:avLst/>
          </a:prstGeom>
          <a:solidFill>
            <a:schemeClr val="dk1">
              <a:alpha val="48000"/>
            </a:schemeClr>
          </a:solidFill>
          <a:ln>
            <a:solidFill>
              <a:srgbClr val="FFC000"/>
            </a:solidFill>
          </a:ln>
        </p:spPr>
        <p:txBody>
          <a:bodyPr spcFirstLastPara="1" wrap="square" lIns="86804" tIns="43390" rIns="86804" bIns="43390" anchor="ctr" anchorCtr="0">
            <a:noAutofit/>
          </a:bodyPr>
          <a:lstStyle/>
          <a:p>
            <a:pPr algn="ctr" defTabSz="868223">
              <a:buClr>
                <a:srgbClr val="000000"/>
              </a:buClr>
            </a:pPr>
            <a:r>
              <a:rPr lang="en-GB" sz="5400" b="1" kern="0" dirty="0">
                <a:solidFill>
                  <a:srgbClr val="FFFFFF"/>
                </a:solidFill>
                <a:latin typeface="Didact Gothic" panose="00000500000000000000" pitchFamily="2" charset="0"/>
                <a:ea typeface="Calibri"/>
                <a:cs typeface="Calibri"/>
                <a:sym typeface="Calibri"/>
              </a:rPr>
              <a:t>MAURITIUS</a:t>
            </a:r>
          </a:p>
        </p:txBody>
      </p:sp>
      <p:grpSp>
        <p:nvGrpSpPr>
          <p:cNvPr id="2" name="Group 1">
            <a:extLst>
              <a:ext uri="{FF2B5EF4-FFF2-40B4-BE49-F238E27FC236}">
                <a16:creationId xmlns:a16="http://schemas.microsoft.com/office/drawing/2014/main" id="{B79F0498-89E0-9130-3DC9-17232B5090D6}"/>
              </a:ext>
            </a:extLst>
          </p:cNvPr>
          <p:cNvGrpSpPr/>
          <p:nvPr/>
        </p:nvGrpSpPr>
        <p:grpSpPr>
          <a:xfrm>
            <a:off x="11434761" y="6512309"/>
            <a:ext cx="447675" cy="243352"/>
            <a:chOff x="2105024" y="5749284"/>
            <a:chExt cx="447675" cy="243352"/>
          </a:xfrm>
        </p:grpSpPr>
        <p:sp>
          <p:nvSpPr>
            <p:cNvPr id="3" name="Oval 2">
              <a:extLst>
                <a:ext uri="{FF2B5EF4-FFF2-40B4-BE49-F238E27FC236}">
                  <a16:creationId xmlns:a16="http://schemas.microsoft.com/office/drawing/2014/main" id="{61A5C87D-1C17-B7B2-4DE8-514BD5FC67BF}"/>
                </a:ext>
              </a:extLst>
            </p:cNvPr>
            <p:cNvSpPr/>
            <p:nvPr/>
          </p:nvSpPr>
          <p:spPr>
            <a:xfrm>
              <a:off x="2207186" y="5749284"/>
              <a:ext cx="243352" cy="243352"/>
            </a:xfrm>
            <a:prstGeom prst="ellipse">
              <a:avLst/>
            </a:prstGeom>
            <a:solidFill>
              <a:srgbClr val="FFC000"/>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4" name="TextBox 3">
              <a:extLst>
                <a:ext uri="{FF2B5EF4-FFF2-40B4-BE49-F238E27FC236}">
                  <a16:creationId xmlns:a16="http://schemas.microsoft.com/office/drawing/2014/main" id="{80C79E5C-1809-C048-ADBA-A1CF848B61B3}"/>
                </a:ext>
              </a:extLst>
            </p:cNvPr>
            <p:cNvSpPr txBox="1"/>
            <p:nvPr/>
          </p:nvSpPr>
          <p:spPr>
            <a:xfrm>
              <a:off x="2105024" y="5777192"/>
              <a:ext cx="447675" cy="21544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326A2452-42B8-4B4F-8F2F-A25CC86A1417}" type="slidenum">
                <a:rPr kumimoji="0" lang="en-GB" sz="800" b="0" i="0" u="none" strike="noStrike" kern="1200" cap="none" spc="0" normalizeH="0" baseline="0" noProof="0" smtClean="0">
                  <a:ln>
                    <a:noFill/>
                  </a:ln>
                  <a:effectLst/>
                  <a:uLnTx/>
                  <a:uFillTx/>
                  <a:latin typeface="Calibri" panose="020F0502020204030204"/>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43</a:t>
              </a:fld>
              <a:endParaRPr kumimoji="0" lang="en-GB" sz="800" b="0" i="0" u="none" strike="noStrike" kern="1200" cap="none" spc="0" normalizeH="0" baseline="0" noProof="0" dirty="0">
                <a:ln>
                  <a:noFill/>
                </a:ln>
                <a:effectLst/>
                <a:uLnTx/>
                <a:uFillTx/>
                <a:latin typeface="Calibri" panose="020F0502020204030204"/>
                <a:ea typeface="+mn-ea"/>
                <a:cs typeface="+mn-cs"/>
              </a:endParaRPr>
            </a:p>
          </p:txBody>
        </p:sp>
      </p:grpSp>
      <p:sp>
        <p:nvSpPr>
          <p:cNvPr id="6" name="TextBox 5">
            <a:extLst>
              <a:ext uri="{FF2B5EF4-FFF2-40B4-BE49-F238E27FC236}">
                <a16:creationId xmlns:a16="http://schemas.microsoft.com/office/drawing/2014/main" id="{D537EBB6-7001-ED5A-1E78-BF939574981A}"/>
              </a:ext>
            </a:extLst>
          </p:cNvPr>
          <p:cNvSpPr txBox="1"/>
          <p:nvPr/>
        </p:nvSpPr>
        <p:spPr>
          <a:xfrm>
            <a:off x="207964" y="6509440"/>
            <a:ext cx="3485147" cy="246221"/>
          </a:xfrm>
          <a:prstGeom prst="rect">
            <a:avLst/>
          </a:prstGeom>
          <a:noFill/>
        </p:spPr>
        <p:txBody>
          <a:bodyPr wrap="square">
            <a:spAutoFit/>
          </a:bodyPr>
          <a:lstStyle/>
          <a:p>
            <a:r>
              <a:rPr lang="en-GB" sz="1000" b="1" dirty="0">
                <a:solidFill>
                  <a:srgbClr val="FFC000"/>
                </a:solidFill>
                <a:latin typeface="Didact Gothic" panose="00000500000000000000" pitchFamily="2" charset="0"/>
              </a:rPr>
              <a:t>Cryptocurrency Regulations in Africa : </a:t>
            </a:r>
            <a:r>
              <a:rPr lang="en-GB" sz="1000" b="1" dirty="0">
                <a:solidFill>
                  <a:schemeClr val="bg1"/>
                </a:solidFill>
                <a:latin typeface="Didact Gothic" panose="00000500000000000000" pitchFamily="2" charset="0"/>
              </a:rPr>
              <a:t>An In-Depth Study</a:t>
            </a:r>
          </a:p>
        </p:txBody>
      </p:sp>
    </p:spTree>
    <p:extLst>
      <p:ext uri="{BB962C8B-B14F-4D97-AF65-F5344CB8AC3E}">
        <p14:creationId xmlns:p14="http://schemas.microsoft.com/office/powerpoint/2010/main" val="240308288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Shape 5410"/>
        <p:cNvGrpSpPr/>
        <p:nvPr/>
      </p:nvGrpSpPr>
      <p:grpSpPr>
        <a:xfrm>
          <a:off x="0" y="0"/>
          <a:ext cx="0" cy="0"/>
          <a:chOff x="0" y="0"/>
          <a:chExt cx="0" cy="0"/>
        </a:xfrm>
      </p:grpSpPr>
      <p:pic>
        <p:nvPicPr>
          <p:cNvPr id="18434" name="Picture 2" descr="Port Louis Cityscape Mauritius Stock Photo - Download Image Now - Mauritius,  Port Louis, Business - iStock">
            <a:extLst>
              <a:ext uri="{FF2B5EF4-FFF2-40B4-BE49-F238E27FC236}">
                <a16:creationId xmlns:a16="http://schemas.microsoft.com/office/drawing/2014/main" id="{5F7283D1-560E-B987-9843-DBB56A77B7C2}"/>
              </a:ext>
            </a:extLst>
          </p:cNvPr>
          <p:cNvPicPr>
            <a:picLocks noChangeAspect="1" noChangeArrowheads="1"/>
          </p:cNvPicPr>
          <p:nvPr/>
        </p:nvPicPr>
        <p:blipFill rotWithShape="1">
          <a:blip r:embed="rId3">
            <a:extLst>
              <a:ext uri="{BEBA8EAE-BF5A-486C-A8C5-ECC9F3942E4B}">
                <a14:imgProps xmlns:a14="http://schemas.microsoft.com/office/drawing/2010/main">
                  <a14:imgLayer r:embed="rId4">
                    <a14:imgEffect>
                      <a14:brightnessContrast bright="-40000" contrast="-20000"/>
                    </a14:imgEffect>
                  </a14:imgLayer>
                </a14:imgProps>
              </a:ext>
              <a:ext uri="{28A0092B-C50C-407E-A947-70E740481C1C}">
                <a14:useLocalDpi xmlns:a14="http://schemas.microsoft.com/office/drawing/2010/main" val="0"/>
              </a:ext>
            </a:extLst>
          </a:blip>
          <a:srcRect r="97"/>
          <a:stretch/>
        </p:blipFill>
        <p:spPr bwMode="auto">
          <a:xfrm>
            <a:off x="0" y="0"/>
            <a:ext cx="4405679" cy="6858000"/>
          </a:xfrm>
          <a:prstGeom prst="rect">
            <a:avLst/>
          </a:prstGeom>
          <a:noFill/>
          <a:extLst>
            <a:ext uri="{909E8E84-426E-40DD-AFC4-6F175D3DCCD1}">
              <a14:hiddenFill xmlns:a14="http://schemas.microsoft.com/office/drawing/2010/main">
                <a:solidFill>
                  <a:srgbClr val="FFFFFF"/>
                </a:solidFill>
              </a14:hiddenFill>
            </a:ext>
          </a:extLst>
        </p:spPr>
      </p:pic>
      <p:sp>
        <p:nvSpPr>
          <p:cNvPr id="5412" name="Google Shape;5412;p367"/>
          <p:cNvSpPr/>
          <p:nvPr/>
        </p:nvSpPr>
        <p:spPr>
          <a:xfrm>
            <a:off x="4182544" y="1"/>
            <a:ext cx="8009456" cy="6858000"/>
          </a:xfrm>
          <a:prstGeom prst="rect">
            <a:avLst/>
          </a:prstGeom>
          <a:solidFill>
            <a:schemeClr val="dk1"/>
          </a:solidFill>
          <a:ln>
            <a:noFill/>
          </a:ln>
        </p:spPr>
        <p:txBody>
          <a:bodyPr spcFirstLastPara="1" wrap="square" lIns="86804" tIns="43390" rIns="86804" bIns="43390" anchor="t" anchorCtr="0">
            <a:noAutofit/>
          </a:bodyPr>
          <a:lstStyle/>
          <a:p>
            <a:pPr marL="271320" indent="-162792" defTabSz="868223">
              <a:buClr>
                <a:srgbClr val="000000"/>
              </a:buClr>
              <a:buSzPts val="1800"/>
            </a:pPr>
            <a:endParaRPr sz="1709" kern="0">
              <a:solidFill>
                <a:srgbClr val="FFFFFF"/>
              </a:solidFill>
              <a:latin typeface="Calibri"/>
              <a:ea typeface="Calibri"/>
              <a:cs typeface="Calibri"/>
              <a:sym typeface="Calibri"/>
            </a:endParaRPr>
          </a:p>
        </p:txBody>
      </p:sp>
      <p:sp>
        <p:nvSpPr>
          <p:cNvPr id="5413" name="Google Shape;5413;p367"/>
          <p:cNvSpPr/>
          <p:nvPr/>
        </p:nvSpPr>
        <p:spPr>
          <a:xfrm>
            <a:off x="4405679" y="178874"/>
            <a:ext cx="6198821" cy="518515"/>
          </a:xfrm>
          <a:prstGeom prst="rect">
            <a:avLst/>
          </a:prstGeom>
          <a:noFill/>
          <a:ln>
            <a:noFill/>
          </a:ln>
        </p:spPr>
        <p:txBody>
          <a:bodyPr spcFirstLastPara="1" wrap="square" lIns="86804" tIns="43390" rIns="86804" bIns="43390" anchor="t" anchorCtr="0">
            <a:spAutoFit/>
          </a:bodyPr>
          <a:lstStyle/>
          <a:p>
            <a:pPr defTabSz="868223">
              <a:buClr>
                <a:srgbClr val="000000"/>
              </a:buClr>
            </a:pPr>
            <a:r>
              <a:rPr lang="en-US" sz="2800" b="1" kern="0" dirty="0">
                <a:solidFill>
                  <a:srgbClr val="FFC000"/>
                </a:solidFill>
                <a:latin typeface="Calibri"/>
                <a:cs typeface="Calibri"/>
                <a:sym typeface="Calibri"/>
              </a:rPr>
              <a:t>MAURITIUS</a:t>
            </a:r>
            <a:endParaRPr lang="en-US" sz="1050" kern="0" dirty="0">
              <a:solidFill>
                <a:srgbClr val="FFC000"/>
              </a:solidFill>
              <a:latin typeface="Arial"/>
              <a:cs typeface="Arial"/>
              <a:sym typeface="Arial"/>
            </a:endParaRPr>
          </a:p>
        </p:txBody>
      </p:sp>
      <p:sp>
        <p:nvSpPr>
          <p:cNvPr id="5414" name="Google Shape;5414;p367"/>
          <p:cNvSpPr/>
          <p:nvPr/>
        </p:nvSpPr>
        <p:spPr>
          <a:xfrm>
            <a:off x="4569035" y="779490"/>
            <a:ext cx="7038765" cy="3550114"/>
          </a:xfrm>
          <a:prstGeom prst="rect">
            <a:avLst/>
          </a:prstGeom>
          <a:noFill/>
          <a:ln>
            <a:noFill/>
          </a:ln>
        </p:spPr>
        <p:txBody>
          <a:bodyPr spcFirstLastPara="1" wrap="square" lIns="86804" tIns="43390" rIns="86804" bIns="43390" anchor="t" anchorCtr="0">
            <a:spAutoFit/>
          </a:bodyPr>
          <a:lstStyle/>
          <a:p>
            <a:pPr marL="271320" indent="-271320" algn="just" defTabSz="868223">
              <a:lnSpc>
                <a:spcPct val="150000"/>
              </a:lnSpc>
              <a:buClr>
                <a:srgbClr val="FFFFFF"/>
              </a:buClr>
              <a:buSzPts val="1900"/>
              <a:buFont typeface="Arial"/>
              <a:buChar char="•"/>
            </a:pPr>
            <a:r>
              <a:rPr lang="en-GB" sz="1500" kern="0" dirty="0">
                <a:solidFill>
                  <a:srgbClr val="FFFFFF"/>
                </a:solidFill>
                <a:latin typeface="Didact Gothic" panose="00000500000000000000" pitchFamily="2" charset="0"/>
                <a:ea typeface="Calibri"/>
                <a:cs typeface="Calibri"/>
                <a:sym typeface="Calibri"/>
              </a:rPr>
              <a:t>The country is one of the most forward-looking in terms of crypto regulation and adoption in Africa. As of 2022, Mauritius ranked 131st out of 157 countries adopting crypto.</a:t>
            </a:r>
          </a:p>
          <a:p>
            <a:pPr marL="271320" indent="-271320" algn="just" defTabSz="868223">
              <a:lnSpc>
                <a:spcPct val="150000"/>
              </a:lnSpc>
              <a:buClr>
                <a:srgbClr val="FFFFFF"/>
              </a:buClr>
              <a:buSzPts val="1900"/>
              <a:buFont typeface="Arial"/>
              <a:buChar char="•"/>
            </a:pPr>
            <a:endParaRPr lang="en-GB" sz="1500" kern="0" dirty="0">
              <a:solidFill>
                <a:srgbClr val="FFFFFF"/>
              </a:solidFill>
              <a:latin typeface="Didact Gothic" panose="00000500000000000000" pitchFamily="2" charset="0"/>
              <a:ea typeface="Calibri"/>
              <a:cs typeface="Calibri"/>
              <a:sym typeface="Calibri"/>
            </a:endParaRPr>
          </a:p>
          <a:p>
            <a:pPr marL="271320" indent="-271320" algn="just" defTabSz="868223">
              <a:lnSpc>
                <a:spcPct val="150000"/>
              </a:lnSpc>
              <a:buClr>
                <a:srgbClr val="FFFFFF"/>
              </a:buClr>
              <a:buSzPts val="1900"/>
              <a:buFont typeface="Arial"/>
              <a:buChar char="•"/>
            </a:pPr>
            <a:r>
              <a:rPr lang="en-GB" sz="1500" kern="0" dirty="0">
                <a:solidFill>
                  <a:srgbClr val="FFFFFF"/>
                </a:solidFill>
                <a:latin typeface="Didact Gothic" panose="00000500000000000000" pitchFamily="2" charset="0"/>
                <a:ea typeface="Calibri"/>
                <a:cs typeface="Calibri"/>
                <a:sym typeface="Calibri"/>
              </a:rPr>
              <a:t>In 2021, Mauritius released the first crypto license framework in Africa, the Virtual Asset and Initial Token Offering Services Act (VAITOS Act). </a:t>
            </a:r>
          </a:p>
          <a:p>
            <a:pPr marL="271320" indent="-271320" algn="just" defTabSz="868223">
              <a:lnSpc>
                <a:spcPct val="150000"/>
              </a:lnSpc>
              <a:buClr>
                <a:srgbClr val="FFFFFF"/>
              </a:buClr>
              <a:buSzPts val="1900"/>
              <a:buFont typeface="Arial"/>
              <a:buChar char="•"/>
            </a:pPr>
            <a:endParaRPr lang="en-GB" sz="1500" kern="0" dirty="0">
              <a:solidFill>
                <a:srgbClr val="FFFFFF"/>
              </a:solidFill>
              <a:latin typeface="Didact Gothic" panose="00000500000000000000" pitchFamily="2" charset="0"/>
              <a:ea typeface="Calibri"/>
              <a:cs typeface="Calibri"/>
              <a:sym typeface="Calibri"/>
            </a:endParaRPr>
          </a:p>
          <a:p>
            <a:pPr marL="271320" indent="-271320" algn="just" defTabSz="868223">
              <a:lnSpc>
                <a:spcPct val="150000"/>
              </a:lnSpc>
              <a:buClr>
                <a:srgbClr val="FFFFFF"/>
              </a:buClr>
              <a:buSzPts val="1900"/>
              <a:buFont typeface="Arial"/>
              <a:buChar char="•"/>
            </a:pPr>
            <a:r>
              <a:rPr lang="en-GB" sz="1500" kern="0" dirty="0">
                <a:solidFill>
                  <a:srgbClr val="FFFFFF"/>
                </a:solidFill>
                <a:latin typeface="Didact Gothic" panose="00000500000000000000" pitchFamily="2" charset="0"/>
                <a:ea typeface="Calibri"/>
                <a:cs typeface="Calibri"/>
                <a:sym typeface="Calibri"/>
              </a:rPr>
              <a:t>The Act offered laws that provided guidelines for international compliance and harmony with the Financial Action Task Force (FATF) in terms of mitigating and averting money-laundering risks connected with cryptocurrencies.</a:t>
            </a:r>
          </a:p>
        </p:txBody>
      </p:sp>
      <p:grpSp>
        <p:nvGrpSpPr>
          <p:cNvPr id="2" name="Group 1">
            <a:extLst>
              <a:ext uri="{FF2B5EF4-FFF2-40B4-BE49-F238E27FC236}">
                <a16:creationId xmlns:a16="http://schemas.microsoft.com/office/drawing/2014/main" id="{B4EBBAF5-270D-C467-9D73-42FFCD1A128F}"/>
              </a:ext>
            </a:extLst>
          </p:cNvPr>
          <p:cNvGrpSpPr/>
          <p:nvPr/>
        </p:nvGrpSpPr>
        <p:grpSpPr>
          <a:xfrm>
            <a:off x="11434761" y="6512309"/>
            <a:ext cx="447675" cy="243352"/>
            <a:chOff x="2105024" y="5749284"/>
            <a:chExt cx="447675" cy="243352"/>
          </a:xfrm>
        </p:grpSpPr>
        <p:sp>
          <p:nvSpPr>
            <p:cNvPr id="3" name="Oval 2">
              <a:extLst>
                <a:ext uri="{FF2B5EF4-FFF2-40B4-BE49-F238E27FC236}">
                  <a16:creationId xmlns:a16="http://schemas.microsoft.com/office/drawing/2014/main" id="{886B81BD-816E-9CC8-A92C-E3CC47F18E93}"/>
                </a:ext>
              </a:extLst>
            </p:cNvPr>
            <p:cNvSpPr/>
            <p:nvPr/>
          </p:nvSpPr>
          <p:spPr>
            <a:xfrm>
              <a:off x="2207186" y="5749284"/>
              <a:ext cx="243352" cy="243352"/>
            </a:xfrm>
            <a:prstGeom prst="ellipse">
              <a:avLst/>
            </a:prstGeom>
            <a:solidFill>
              <a:srgbClr val="FFC000"/>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4" name="TextBox 3">
              <a:extLst>
                <a:ext uri="{FF2B5EF4-FFF2-40B4-BE49-F238E27FC236}">
                  <a16:creationId xmlns:a16="http://schemas.microsoft.com/office/drawing/2014/main" id="{E8B11D33-3C3B-08AF-481C-52275EF2A71C}"/>
                </a:ext>
              </a:extLst>
            </p:cNvPr>
            <p:cNvSpPr txBox="1"/>
            <p:nvPr/>
          </p:nvSpPr>
          <p:spPr>
            <a:xfrm>
              <a:off x="2105024" y="5777192"/>
              <a:ext cx="447675" cy="21544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326A2452-42B8-4B4F-8F2F-A25CC86A1417}" type="slidenum">
                <a:rPr kumimoji="0" lang="en-GB" sz="800" b="0" i="0" u="none" strike="noStrike" kern="1200" cap="none" spc="0" normalizeH="0" baseline="0" noProof="0" smtClean="0">
                  <a:ln>
                    <a:noFill/>
                  </a:ln>
                  <a:effectLst/>
                  <a:uLnTx/>
                  <a:uFillTx/>
                  <a:latin typeface="Calibri" panose="020F0502020204030204"/>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44</a:t>
              </a:fld>
              <a:endParaRPr kumimoji="0" lang="en-GB" sz="800" b="0" i="0" u="none" strike="noStrike" kern="1200" cap="none" spc="0" normalizeH="0" baseline="0" noProof="0" dirty="0">
                <a:ln>
                  <a:noFill/>
                </a:ln>
                <a:effectLst/>
                <a:uLnTx/>
                <a:uFillTx/>
                <a:latin typeface="Calibri" panose="020F0502020204030204"/>
                <a:ea typeface="+mn-ea"/>
                <a:cs typeface="+mn-cs"/>
              </a:endParaRPr>
            </a:p>
          </p:txBody>
        </p:sp>
      </p:grpSp>
    </p:spTree>
    <p:extLst>
      <p:ext uri="{BB962C8B-B14F-4D97-AF65-F5344CB8AC3E}">
        <p14:creationId xmlns:p14="http://schemas.microsoft.com/office/powerpoint/2010/main" val="318955021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Shape 5194"/>
        <p:cNvGrpSpPr/>
        <p:nvPr/>
      </p:nvGrpSpPr>
      <p:grpSpPr>
        <a:xfrm>
          <a:off x="0" y="0"/>
          <a:ext cx="0" cy="0"/>
          <a:chOff x="0" y="0"/>
          <a:chExt cx="0" cy="0"/>
        </a:xfrm>
      </p:grpSpPr>
      <p:pic>
        <p:nvPicPr>
          <p:cNvPr id="19458" name="Picture 2" descr="Moroccan Flag, Morocco, North Africa">
            <a:extLst>
              <a:ext uri="{FF2B5EF4-FFF2-40B4-BE49-F238E27FC236}">
                <a16:creationId xmlns:a16="http://schemas.microsoft.com/office/drawing/2014/main" id="{08BD77E0-91E2-2350-85FC-D3BAF932E4D4}"/>
              </a:ext>
            </a:extLst>
          </p:cNvPr>
          <p:cNvPicPr>
            <a:picLocks noChangeAspect="1" noChangeArrowheads="1"/>
          </p:cNvPicPr>
          <p:nvPr/>
        </p:nvPicPr>
        <p:blipFill rotWithShape="1">
          <a:blip r:embed="rId3">
            <a:extLst>
              <a:ext uri="{BEBA8EAE-BF5A-486C-A8C5-ECC9F3942E4B}">
                <a14:imgProps xmlns:a14="http://schemas.microsoft.com/office/drawing/2010/main">
                  <a14:imgLayer r:embed="rId4">
                    <a14:imgEffect>
                      <a14:brightnessContrast bright="-40000" contrast="-40000"/>
                    </a14:imgEffect>
                  </a14:imgLayer>
                </a14:imgProps>
              </a:ext>
              <a:ext uri="{28A0092B-C50C-407E-A947-70E740481C1C}">
                <a14:useLocalDpi xmlns:a14="http://schemas.microsoft.com/office/drawing/2010/main" val="0"/>
              </a:ext>
            </a:extLst>
          </a:blip>
          <a:srcRect t="81" b="81"/>
          <a:stretch/>
        </p:blipFill>
        <p:spPr bwMode="auto">
          <a:xfrm>
            <a:off x="0" y="0"/>
            <a:ext cx="12557760" cy="6858000"/>
          </a:xfrm>
          <a:prstGeom prst="rect">
            <a:avLst/>
          </a:prstGeom>
          <a:noFill/>
          <a:extLst>
            <a:ext uri="{909E8E84-426E-40DD-AFC4-6F175D3DCCD1}">
              <a14:hiddenFill xmlns:a14="http://schemas.microsoft.com/office/drawing/2010/main">
                <a:solidFill>
                  <a:srgbClr val="FFFFFF"/>
                </a:solidFill>
              </a14:hiddenFill>
            </a:ext>
          </a:extLst>
        </p:spPr>
      </p:pic>
      <p:sp>
        <p:nvSpPr>
          <p:cNvPr id="5195" name="Google Shape;5195;p343"/>
          <p:cNvSpPr/>
          <p:nvPr/>
        </p:nvSpPr>
        <p:spPr>
          <a:xfrm>
            <a:off x="1376598" y="2558858"/>
            <a:ext cx="9710502" cy="1740284"/>
          </a:xfrm>
          <a:prstGeom prst="rect">
            <a:avLst/>
          </a:prstGeom>
          <a:solidFill>
            <a:schemeClr val="dk1">
              <a:alpha val="48000"/>
            </a:schemeClr>
          </a:solidFill>
          <a:ln>
            <a:solidFill>
              <a:srgbClr val="FFC000"/>
            </a:solidFill>
          </a:ln>
        </p:spPr>
        <p:txBody>
          <a:bodyPr spcFirstLastPara="1" wrap="square" lIns="86804" tIns="43390" rIns="86804" bIns="43390" anchor="ctr" anchorCtr="0">
            <a:noAutofit/>
          </a:bodyPr>
          <a:lstStyle/>
          <a:p>
            <a:pPr algn="ctr" defTabSz="868223">
              <a:buClr>
                <a:srgbClr val="000000"/>
              </a:buClr>
            </a:pPr>
            <a:r>
              <a:rPr lang="en-GB" sz="5400" b="1" kern="0" dirty="0">
                <a:solidFill>
                  <a:srgbClr val="FFFFFF"/>
                </a:solidFill>
                <a:latin typeface="Didact Gothic" panose="00000500000000000000" pitchFamily="2" charset="0"/>
                <a:ea typeface="Calibri"/>
                <a:cs typeface="Calibri"/>
                <a:sym typeface="Calibri"/>
              </a:rPr>
              <a:t>MOROCCO</a:t>
            </a:r>
          </a:p>
        </p:txBody>
      </p:sp>
      <p:grpSp>
        <p:nvGrpSpPr>
          <p:cNvPr id="2" name="Group 1">
            <a:extLst>
              <a:ext uri="{FF2B5EF4-FFF2-40B4-BE49-F238E27FC236}">
                <a16:creationId xmlns:a16="http://schemas.microsoft.com/office/drawing/2014/main" id="{B07E7580-CFAC-DC66-A29F-E70C7700F927}"/>
              </a:ext>
            </a:extLst>
          </p:cNvPr>
          <p:cNvGrpSpPr/>
          <p:nvPr/>
        </p:nvGrpSpPr>
        <p:grpSpPr>
          <a:xfrm>
            <a:off x="11434761" y="6512309"/>
            <a:ext cx="447675" cy="243352"/>
            <a:chOff x="2105024" y="5749284"/>
            <a:chExt cx="447675" cy="243352"/>
          </a:xfrm>
        </p:grpSpPr>
        <p:sp>
          <p:nvSpPr>
            <p:cNvPr id="3" name="Oval 2">
              <a:extLst>
                <a:ext uri="{FF2B5EF4-FFF2-40B4-BE49-F238E27FC236}">
                  <a16:creationId xmlns:a16="http://schemas.microsoft.com/office/drawing/2014/main" id="{0995C900-BCFB-48DB-1DB4-673311BC8A85}"/>
                </a:ext>
              </a:extLst>
            </p:cNvPr>
            <p:cNvSpPr/>
            <p:nvPr/>
          </p:nvSpPr>
          <p:spPr>
            <a:xfrm>
              <a:off x="2207186" y="5749284"/>
              <a:ext cx="243352" cy="243352"/>
            </a:xfrm>
            <a:prstGeom prst="ellipse">
              <a:avLst/>
            </a:prstGeom>
            <a:solidFill>
              <a:srgbClr val="FFC000"/>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4" name="TextBox 3">
              <a:extLst>
                <a:ext uri="{FF2B5EF4-FFF2-40B4-BE49-F238E27FC236}">
                  <a16:creationId xmlns:a16="http://schemas.microsoft.com/office/drawing/2014/main" id="{BFE86A58-D4F5-0490-AD2E-170CB9E388B4}"/>
                </a:ext>
              </a:extLst>
            </p:cNvPr>
            <p:cNvSpPr txBox="1"/>
            <p:nvPr/>
          </p:nvSpPr>
          <p:spPr>
            <a:xfrm>
              <a:off x="2105024" y="5777192"/>
              <a:ext cx="447675" cy="21544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326A2452-42B8-4B4F-8F2F-A25CC86A1417}" type="slidenum">
                <a:rPr kumimoji="0" lang="en-GB" sz="800" b="0" i="0" u="none" strike="noStrike" kern="1200" cap="none" spc="0" normalizeH="0" baseline="0" noProof="0" smtClean="0">
                  <a:ln>
                    <a:noFill/>
                  </a:ln>
                  <a:effectLst/>
                  <a:uLnTx/>
                  <a:uFillTx/>
                  <a:latin typeface="Calibri" panose="020F0502020204030204"/>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45</a:t>
              </a:fld>
              <a:endParaRPr kumimoji="0" lang="en-GB" sz="800" b="0" i="0" u="none" strike="noStrike" kern="1200" cap="none" spc="0" normalizeH="0" baseline="0" noProof="0" dirty="0">
                <a:ln>
                  <a:noFill/>
                </a:ln>
                <a:effectLst/>
                <a:uLnTx/>
                <a:uFillTx/>
                <a:latin typeface="Calibri" panose="020F0502020204030204"/>
                <a:ea typeface="+mn-ea"/>
                <a:cs typeface="+mn-cs"/>
              </a:endParaRPr>
            </a:p>
          </p:txBody>
        </p:sp>
      </p:grpSp>
      <p:sp>
        <p:nvSpPr>
          <p:cNvPr id="6" name="TextBox 5">
            <a:extLst>
              <a:ext uri="{FF2B5EF4-FFF2-40B4-BE49-F238E27FC236}">
                <a16:creationId xmlns:a16="http://schemas.microsoft.com/office/drawing/2014/main" id="{6A991795-3557-A867-87A7-C9293E5471E7}"/>
              </a:ext>
            </a:extLst>
          </p:cNvPr>
          <p:cNvSpPr txBox="1"/>
          <p:nvPr/>
        </p:nvSpPr>
        <p:spPr>
          <a:xfrm>
            <a:off x="207964" y="6509440"/>
            <a:ext cx="3485147" cy="246221"/>
          </a:xfrm>
          <a:prstGeom prst="rect">
            <a:avLst/>
          </a:prstGeom>
          <a:noFill/>
        </p:spPr>
        <p:txBody>
          <a:bodyPr wrap="square">
            <a:spAutoFit/>
          </a:bodyPr>
          <a:lstStyle/>
          <a:p>
            <a:r>
              <a:rPr lang="en-GB" sz="1000" b="1" dirty="0">
                <a:solidFill>
                  <a:srgbClr val="FFC000"/>
                </a:solidFill>
                <a:latin typeface="Didact Gothic" panose="00000500000000000000" pitchFamily="2" charset="0"/>
              </a:rPr>
              <a:t>Cryptocurrency Regulations in Africa : </a:t>
            </a:r>
            <a:r>
              <a:rPr lang="en-GB" sz="1000" b="1" dirty="0">
                <a:solidFill>
                  <a:schemeClr val="bg1"/>
                </a:solidFill>
                <a:latin typeface="Didact Gothic" panose="00000500000000000000" pitchFamily="2" charset="0"/>
              </a:rPr>
              <a:t>An In-Depth Study</a:t>
            </a:r>
          </a:p>
        </p:txBody>
      </p:sp>
    </p:spTree>
    <p:extLst>
      <p:ext uri="{BB962C8B-B14F-4D97-AF65-F5344CB8AC3E}">
        <p14:creationId xmlns:p14="http://schemas.microsoft.com/office/powerpoint/2010/main" val="362706720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Shape 5410"/>
        <p:cNvGrpSpPr/>
        <p:nvPr/>
      </p:nvGrpSpPr>
      <p:grpSpPr>
        <a:xfrm>
          <a:off x="0" y="0"/>
          <a:ext cx="0" cy="0"/>
          <a:chOff x="0" y="0"/>
          <a:chExt cx="0" cy="0"/>
        </a:xfrm>
      </p:grpSpPr>
      <p:pic>
        <p:nvPicPr>
          <p:cNvPr id="20482" name="Picture 2" descr="Morocco History And Timeline | Rough Guides">
            <a:extLst>
              <a:ext uri="{FF2B5EF4-FFF2-40B4-BE49-F238E27FC236}">
                <a16:creationId xmlns:a16="http://schemas.microsoft.com/office/drawing/2014/main" id="{190C09DF-42E9-0A30-98EC-BB3306D50DAA}"/>
              </a:ext>
            </a:extLst>
          </p:cNvPr>
          <p:cNvPicPr>
            <a:picLocks noChangeAspect="1" noChangeArrowheads="1"/>
          </p:cNvPicPr>
          <p:nvPr/>
        </p:nvPicPr>
        <p:blipFill rotWithShape="1">
          <a:blip r:embed="rId3">
            <a:extLst>
              <a:ext uri="{BEBA8EAE-BF5A-486C-A8C5-ECC9F3942E4B}">
                <a14:imgProps xmlns:a14="http://schemas.microsoft.com/office/drawing/2010/main">
                  <a14:imgLayer r:embed="rId4">
                    <a14:imgEffect>
                      <a14:brightnessContrast bright="-40000" contrast="-40000"/>
                    </a14:imgEffect>
                  </a14:imgLayer>
                </a14:imgProps>
              </a:ext>
              <a:ext uri="{28A0092B-C50C-407E-A947-70E740481C1C}">
                <a14:useLocalDpi xmlns:a14="http://schemas.microsoft.com/office/drawing/2010/main" val="0"/>
              </a:ext>
            </a:extLst>
          </a:blip>
          <a:srcRect l="87" r="87"/>
          <a:stretch/>
        </p:blipFill>
        <p:spPr bwMode="auto">
          <a:xfrm>
            <a:off x="-101600" y="-1"/>
            <a:ext cx="4978400" cy="6858000"/>
          </a:xfrm>
          <a:prstGeom prst="rect">
            <a:avLst/>
          </a:prstGeom>
          <a:noFill/>
          <a:extLst>
            <a:ext uri="{909E8E84-426E-40DD-AFC4-6F175D3DCCD1}">
              <a14:hiddenFill xmlns:a14="http://schemas.microsoft.com/office/drawing/2010/main">
                <a:solidFill>
                  <a:srgbClr val="FFFFFF"/>
                </a:solidFill>
              </a14:hiddenFill>
            </a:ext>
          </a:extLst>
        </p:spPr>
      </p:pic>
      <p:sp>
        <p:nvSpPr>
          <p:cNvPr id="5412" name="Google Shape;5412;p367"/>
          <p:cNvSpPr/>
          <p:nvPr/>
        </p:nvSpPr>
        <p:spPr>
          <a:xfrm>
            <a:off x="4182544" y="1"/>
            <a:ext cx="8009456" cy="6858000"/>
          </a:xfrm>
          <a:prstGeom prst="rect">
            <a:avLst/>
          </a:prstGeom>
          <a:solidFill>
            <a:schemeClr val="dk1"/>
          </a:solidFill>
          <a:ln>
            <a:noFill/>
          </a:ln>
        </p:spPr>
        <p:txBody>
          <a:bodyPr spcFirstLastPara="1" wrap="square" lIns="86804" tIns="43390" rIns="86804" bIns="43390" anchor="t" anchorCtr="0">
            <a:noAutofit/>
          </a:bodyPr>
          <a:lstStyle/>
          <a:p>
            <a:pPr marL="271320" indent="-162792" defTabSz="868223">
              <a:buClr>
                <a:srgbClr val="000000"/>
              </a:buClr>
              <a:buSzPts val="1800"/>
            </a:pPr>
            <a:endParaRPr sz="1709" kern="0">
              <a:solidFill>
                <a:srgbClr val="FFFFFF"/>
              </a:solidFill>
              <a:latin typeface="Calibri"/>
              <a:ea typeface="Calibri"/>
              <a:cs typeface="Calibri"/>
              <a:sym typeface="Calibri"/>
            </a:endParaRPr>
          </a:p>
        </p:txBody>
      </p:sp>
      <p:sp>
        <p:nvSpPr>
          <p:cNvPr id="5413" name="Google Shape;5413;p367"/>
          <p:cNvSpPr/>
          <p:nvPr/>
        </p:nvSpPr>
        <p:spPr>
          <a:xfrm>
            <a:off x="4405679" y="178874"/>
            <a:ext cx="6198821" cy="518515"/>
          </a:xfrm>
          <a:prstGeom prst="rect">
            <a:avLst/>
          </a:prstGeom>
          <a:noFill/>
          <a:ln>
            <a:noFill/>
          </a:ln>
        </p:spPr>
        <p:txBody>
          <a:bodyPr spcFirstLastPara="1" wrap="square" lIns="86804" tIns="43390" rIns="86804" bIns="43390" anchor="t" anchorCtr="0">
            <a:spAutoFit/>
          </a:bodyPr>
          <a:lstStyle/>
          <a:p>
            <a:pPr defTabSz="868223">
              <a:buClr>
                <a:srgbClr val="000000"/>
              </a:buClr>
            </a:pPr>
            <a:r>
              <a:rPr lang="en-US" sz="2800" b="1" kern="0" dirty="0">
                <a:solidFill>
                  <a:srgbClr val="FFC000"/>
                </a:solidFill>
                <a:latin typeface="Calibri"/>
                <a:cs typeface="Calibri"/>
                <a:sym typeface="Calibri"/>
              </a:rPr>
              <a:t>MOROCCO</a:t>
            </a:r>
            <a:endParaRPr lang="en-US" sz="1050" kern="0" dirty="0">
              <a:solidFill>
                <a:srgbClr val="FFC000"/>
              </a:solidFill>
              <a:latin typeface="Arial"/>
              <a:cs typeface="Arial"/>
              <a:sym typeface="Arial"/>
            </a:endParaRPr>
          </a:p>
        </p:txBody>
      </p:sp>
      <p:sp>
        <p:nvSpPr>
          <p:cNvPr id="5414" name="Google Shape;5414;p367"/>
          <p:cNvSpPr/>
          <p:nvPr/>
        </p:nvSpPr>
        <p:spPr>
          <a:xfrm>
            <a:off x="4569035" y="779490"/>
            <a:ext cx="7038765" cy="5973854"/>
          </a:xfrm>
          <a:prstGeom prst="rect">
            <a:avLst/>
          </a:prstGeom>
          <a:noFill/>
          <a:ln>
            <a:noFill/>
          </a:ln>
        </p:spPr>
        <p:txBody>
          <a:bodyPr spcFirstLastPara="1" wrap="square" lIns="86804" tIns="43390" rIns="86804" bIns="43390" anchor="t" anchorCtr="0">
            <a:spAutoFit/>
          </a:bodyPr>
          <a:lstStyle/>
          <a:p>
            <a:pPr marL="271320" indent="-271320" algn="just" defTabSz="868223">
              <a:lnSpc>
                <a:spcPct val="150000"/>
              </a:lnSpc>
              <a:buClr>
                <a:srgbClr val="FFFFFF"/>
              </a:buClr>
              <a:buSzPts val="1900"/>
              <a:buFont typeface="Arial"/>
              <a:buChar char="•"/>
            </a:pPr>
            <a:r>
              <a:rPr lang="en-GB" sz="1500" kern="0" dirty="0">
                <a:solidFill>
                  <a:srgbClr val="FFC000"/>
                </a:solidFill>
                <a:latin typeface="Didact Gothic" panose="00000500000000000000" pitchFamily="2" charset="0"/>
                <a:ea typeface="Calibri"/>
                <a:cs typeface="Calibri"/>
                <a:sym typeface="Calibri"/>
              </a:rPr>
              <a:t>Regulatory Status: General Ban</a:t>
            </a:r>
          </a:p>
          <a:p>
            <a:pPr marL="271320" indent="-271320" algn="just" defTabSz="868223">
              <a:lnSpc>
                <a:spcPct val="150000"/>
              </a:lnSpc>
              <a:buClr>
                <a:srgbClr val="FFFFFF"/>
              </a:buClr>
              <a:buSzPts val="1900"/>
              <a:buFont typeface="Arial"/>
              <a:buChar char="•"/>
            </a:pPr>
            <a:r>
              <a:rPr lang="en-GB" sz="1500" kern="0" dirty="0">
                <a:solidFill>
                  <a:srgbClr val="FFFFFF"/>
                </a:solidFill>
                <a:latin typeface="Didact Gothic" panose="00000500000000000000" pitchFamily="2" charset="0"/>
                <a:ea typeface="Calibri"/>
                <a:cs typeface="Calibri"/>
                <a:sym typeface="Calibri"/>
              </a:rPr>
              <a:t>Morocco's Ministry of Economy and Finance in 2017 banned all crypto-asset transactions.</a:t>
            </a:r>
          </a:p>
          <a:p>
            <a:pPr marL="271320" indent="-271320" algn="just" defTabSz="868223">
              <a:lnSpc>
                <a:spcPct val="150000"/>
              </a:lnSpc>
              <a:buClr>
                <a:srgbClr val="FFFFFF"/>
              </a:buClr>
              <a:buSzPts val="1900"/>
              <a:buFont typeface="Arial"/>
              <a:buChar char="•"/>
            </a:pPr>
            <a:r>
              <a:rPr lang="en-GB" sz="1500" kern="0" dirty="0">
                <a:solidFill>
                  <a:srgbClr val="FFC000"/>
                </a:solidFill>
                <a:latin typeface="Didact Gothic" panose="00000500000000000000" pitchFamily="2" charset="0"/>
                <a:ea typeface="Calibri"/>
                <a:cs typeface="Calibri"/>
                <a:sym typeface="Calibri"/>
              </a:rPr>
              <a:t>Timeline</a:t>
            </a:r>
            <a:r>
              <a:rPr lang="en-GB" sz="1500" kern="0" dirty="0">
                <a:solidFill>
                  <a:srgbClr val="FFFFFF"/>
                </a:solidFill>
                <a:latin typeface="Didact Gothic" panose="00000500000000000000" pitchFamily="2" charset="0"/>
                <a:ea typeface="Calibri"/>
                <a:cs typeface="Calibri"/>
                <a:sym typeface="Calibri"/>
              </a:rPr>
              <a:t>: In November 2017, the Exchange Office of Morocco's Ministry of Economy and Finance banned the use of Bitcoin and other forms of crypto-assets, which were found to be violations of exchange regulations. In January 2023, Bank Al-Maghrib announced that it had held consultations with the private sector and intends to release a crypto regulation bill early in the year. Morocco ranks 20th globally in crypto adoption.</a:t>
            </a:r>
          </a:p>
          <a:p>
            <a:pPr marL="271320" indent="-271320" algn="just" defTabSz="868223">
              <a:lnSpc>
                <a:spcPct val="150000"/>
              </a:lnSpc>
              <a:buClr>
                <a:srgbClr val="FFFFFF"/>
              </a:buClr>
              <a:buSzPts val="1900"/>
              <a:buFont typeface="Arial"/>
              <a:buChar char="•"/>
            </a:pPr>
            <a:r>
              <a:rPr lang="en-GB" sz="1500" kern="0" dirty="0">
                <a:solidFill>
                  <a:srgbClr val="FFC000"/>
                </a:solidFill>
                <a:latin typeface="Didact Gothic" panose="00000500000000000000" pitchFamily="2" charset="0"/>
                <a:ea typeface="Calibri"/>
                <a:cs typeface="Calibri"/>
                <a:sym typeface="Calibri"/>
              </a:rPr>
              <a:t>Relevant Authorities </a:t>
            </a:r>
            <a:r>
              <a:rPr lang="en-GB" sz="1500" kern="0" dirty="0">
                <a:solidFill>
                  <a:srgbClr val="FFFFFF"/>
                </a:solidFill>
                <a:latin typeface="Didact Gothic" panose="00000500000000000000" pitchFamily="2" charset="0"/>
                <a:ea typeface="Calibri"/>
                <a:cs typeface="Calibri"/>
                <a:sym typeface="Calibri"/>
              </a:rPr>
              <a:t>Bank Al-Maghrib; Ministry of Economy and Finance; Foreign Exchange Office</a:t>
            </a:r>
          </a:p>
          <a:p>
            <a:pPr marL="271320" indent="-271320" algn="just" defTabSz="868223">
              <a:lnSpc>
                <a:spcPct val="150000"/>
              </a:lnSpc>
              <a:buClr>
                <a:srgbClr val="FFFFFF"/>
              </a:buClr>
              <a:buSzPts val="1900"/>
              <a:buFont typeface="Arial"/>
              <a:buChar char="•"/>
            </a:pPr>
            <a:r>
              <a:rPr lang="en-GB" sz="1500" kern="0" dirty="0">
                <a:solidFill>
                  <a:srgbClr val="FFC000"/>
                </a:solidFill>
                <a:latin typeface="Didact Gothic" panose="00000500000000000000" pitchFamily="2" charset="0"/>
                <a:ea typeface="Calibri"/>
                <a:cs typeface="Calibri"/>
                <a:sym typeface="Calibri"/>
              </a:rPr>
              <a:t>Regulation Under Consideration	-	Yes</a:t>
            </a:r>
          </a:p>
          <a:p>
            <a:pPr marL="271320" indent="-271320" algn="just" defTabSz="868223">
              <a:lnSpc>
                <a:spcPct val="150000"/>
              </a:lnSpc>
              <a:buClr>
                <a:srgbClr val="FFFFFF"/>
              </a:buClr>
              <a:buSzPts val="1900"/>
              <a:buFont typeface="Arial"/>
              <a:buChar char="•"/>
            </a:pPr>
            <a:r>
              <a:rPr lang="en-GB" sz="1500" kern="0" dirty="0">
                <a:solidFill>
                  <a:srgbClr val="FFC000"/>
                </a:solidFill>
                <a:latin typeface="Didact Gothic" panose="00000500000000000000" pitchFamily="2" charset="0"/>
                <a:ea typeface="Calibri"/>
                <a:cs typeface="Calibri"/>
                <a:sym typeface="Calibri"/>
              </a:rPr>
              <a:t>Taxation			-	No</a:t>
            </a:r>
          </a:p>
          <a:p>
            <a:pPr marL="271320" indent="-271320" algn="just" defTabSz="868223">
              <a:lnSpc>
                <a:spcPct val="150000"/>
              </a:lnSpc>
              <a:buClr>
                <a:srgbClr val="FFFFFF"/>
              </a:buClr>
              <a:buSzPts val="1900"/>
              <a:buFont typeface="Arial"/>
              <a:buChar char="•"/>
            </a:pPr>
            <a:r>
              <a:rPr lang="en-GB" sz="1500" kern="0" dirty="0">
                <a:solidFill>
                  <a:srgbClr val="FFC000"/>
                </a:solidFill>
                <a:latin typeface="Didact Gothic" panose="00000500000000000000" pitchFamily="2" charset="0"/>
                <a:ea typeface="Calibri"/>
                <a:cs typeface="Calibri"/>
                <a:sym typeface="Calibri"/>
              </a:rPr>
              <a:t>AML/CFT 			-	No</a:t>
            </a:r>
          </a:p>
          <a:p>
            <a:pPr marL="271320" indent="-271320" algn="just" defTabSz="868223">
              <a:lnSpc>
                <a:spcPct val="150000"/>
              </a:lnSpc>
              <a:buClr>
                <a:srgbClr val="FFFFFF"/>
              </a:buClr>
              <a:buSzPts val="1900"/>
              <a:buFont typeface="Arial"/>
              <a:buChar char="•"/>
            </a:pPr>
            <a:r>
              <a:rPr lang="en-GB" sz="1500" kern="0" dirty="0">
                <a:solidFill>
                  <a:srgbClr val="FFC000"/>
                </a:solidFill>
                <a:latin typeface="Didact Gothic" panose="00000500000000000000" pitchFamily="2" charset="0"/>
                <a:ea typeface="Calibri"/>
                <a:cs typeface="Calibri"/>
                <a:sym typeface="Calibri"/>
              </a:rPr>
              <a:t>Consumer Protection		-	No</a:t>
            </a:r>
          </a:p>
          <a:p>
            <a:pPr marL="271320" indent="-271320" algn="just" defTabSz="868223">
              <a:lnSpc>
                <a:spcPct val="150000"/>
              </a:lnSpc>
              <a:buClr>
                <a:srgbClr val="FFFFFF"/>
              </a:buClr>
              <a:buSzPts val="1900"/>
              <a:buFont typeface="Arial"/>
              <a:buChar char="•"/>
            </a:pPr>
            <a:r>
              <a:rPr lang="en-GB" sz="1500" kern="0" dirty="0">
                <a:solidFill>
                  <a:srgbClr val="FFC000"/>
                </a:solidFill>
                <a:latin typeface="Didact Gothic" panose="00000500000000000000" pitchFamily="2" charset="0"/>
                <a:ea typeface="Calibri"/>
                <a:cs typeface="Calibri"/>
                <a:sym typeface="Calibri"/>
              </a:rPr>
              <a:t>Licensing			-	No</a:t>
            </a:r>
          </a:p>
          <a:p>
            <a:pPr marL="271320" indent="-271320" algn="just" defTabSz="868223">
              <a:lnSpc>
                <a:spcPct val="150000"/>
              </a:lnSpc>
              <a:buClr>
                <a:srgbClr val="FFFFFF"/>
              </a:buClr>
              <a:buSzPts val="1900"/>
              <a:buFont typeface="Arial"/>
              <a:buChar char="•"/>
            </a:pPr>
            <a:endParaRPr lang="en-GB" sz="1500" kern="0" dirty="0">
              <a:solidFill>
                <a:srgbClr val="FFFFFF"/>
              </a:solidFill>
              <a:latin typeface="Didact Gothic" panose="00000500000000000000" pitchFamily="2" charset="0"/>
              <a:ea typeface="Calibri"/>
              <a:cs typeface="Calibri"/>
              <a:sym typeface="Calibri"/>
            </a:endParaRPr>
          </a:p>
        </p:txBody>
      </p:sp>
      <p:grpSp>
        <p:nvGrpSpPr>
          <p:cNvPr id="2" name="Group 1">
            <a:extLst>
              <a:ext uri="{FF2B5EF4-FFF2-40B4-BE49-F238E27FC236}">
                <a16:creationId xmlns:a16="http://schemas.microsoft.com/office/drawing/2014/main" id="{0C7F9156-7731-E00E-FA8A-A9BEE8169093}"/>
              </a:ext>
            </a:extLst>
          </p:cNvPr>
          <p:cNvGrpSpPr/>
          <p:nvPr/>
        </p:nvGrpSpPr>
        <p:grpSpPr>
          <a:xfrm>
            <a:off x="11434761" y="6512309"/>
            <a:ext cx="447675" cy="243352"/>
            <a:chOff x="2105024" y="5749284"/>
            <a:chExt cx="447675" cy="243352"/>
          </a:xfrm>
        </p:grpSpPr>
        <p:sp>
          <p:nvSpPr>
            <p:cNvPr id="3" name="Oval 2">
              <a:extLst>
                <a:ext uri="{FF2B5EF4-FFF2-40B4-BE49-F238E27FC236}">
                  <a16:creationId xmlns:a16="http://schemas.microsoft.com/office/drawing/2014/main" id="{7E726397-FF49-7DE4-E760-4982B0F7A676}"/>
                </a:ext>
              </a:extLst>
            </p:cNvPr>
            <p:cNvSpPr/>
            <p:nvPr/>
          </p:nvSpPr>
          <p:spPr>
            <a:xfrm>
              <a:off x="2207186" y="5749284"/>
              <a:ext cx="243352" cy="243352"/>
            </a:xfrm>
            <a:prstGeom prst="ellipse">
              <a:avLst/>
            </a:prstGeom>
            <a:solidFill>
              <a:srgbClr val="FFC000"/>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4" name="TextBox 3">
              <a:extLst>
                <a:ext uri="{FF2B5EF4-FFF2-40B4-BE49-F238E27FC236}">
                  <a16:creationId xmlns:a16="http://schemas.microsoft.com/office/drawing/2014/main" id="{FD7BF79F-8108-0914-DCA6-D1B68BAF4513}"/>
                </a:ext>
              </a:extLst>
            </p:cNvPr>
            <p:cNvSpPr txBox="1"/>
            <p:nvPr/>
          </p:nvSpPr>
          <p:spPr>
            <a:xfrm>
              <a:off x="2105024" y="5777192"/>
              <a:ext cx="447675" cy="21544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326A2452-42B8-4B4F-8F2F-A25CC86A1417}" type="slidenum">
                <a:rPr kumimoji="0" lang="en-GB" sz="800" b="0" i="0" u="none" strike="noStrike" kern="1200" cap="none" spc="0" normalizeH="0" baseline="0" noProof="0" smtClean="0">
                  <a:ln>
                    <a:noFill/>
                  </a:ln>
                  <a:effectLst/>
                  <a:uLnTx/>
                  <a:uFillTx/>
                  <a:latin typeface="Calibri" panose="020F0502020204030204"/>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46</a:t>
              </a:fld>
              <a:endParaRPr kumimoji="0" lang="en-GB" sz="800" b="0" i="0" u="none" strike="noStrike" kern="1200" cap="none" spc="0" normalizeH="0" baseline="0" noProof="0" dirty="0">
                <a:ln>
                  <a:noFill/>
                </a:ln>
                <a:effectLst/>
                <a:uLnTx/>
                <a:uFillTx/>
                <a:latin typeface="Calibri" panose="020F0502020204030204"/>
                <a:ea typeface="+mn-ea"/>
                <a:cs typeface="+mn-cs"/>
              </a:endParaRPr>
            </a:p>
          </p:txBody>
        </p:sp>
      </p:grpSp>
      <p:sp>
        <p:nvSpPr>
          <p:cNvPr id="7" name="TextBox 6">
            <a:extLst>
              <a:ext uri="{FF2B5EF4-FFF2-40B4-BE49-F238E27FC236}">
                <a16:creationId xmlns:a16="http://schemas.microsoft.com/office/drawing/2014/main" id="{E1BF920E-0266-BE4D-1857-0AD5A502B134}"/>
              </a:ext>
            </a:extLst>
          </p:cNvPr>
          <p:cNvSpPr txBox="1"/>
          <p:nvPr/>
        </p:nvSpPr>
        <p:spPr>
          <a:xfrm>
            <a:off x="66048" y="6122401"/>
            <a:ext cx="3704771" cy="461665"/>
          </a:xfrm>
          <a:prstGeom prst="rect">
            <a:avLst/>
          </a:prstGeom>
          <a:noFill/>
        </p:spPr>
        <p:txBody>
          <a:bodyPr wrap="square">
            <a:spAutoFit/>
          </a:bodyPr>
          <a:lstStyle/>
          <a:p>
            <a:pPr rtl="0">
              <a:spcBef>
                <a:spcPts val="500"/>
              </a:spcBef>
              <a:spcAft>
                <a:spcPts val="400"/>
              </a:spcAft>
            </a:pPr>
            <a:r>
              <a:rPr lang="fr-FR" sz="800" b="0" i="0" u="none" strike="noStrike" dirty="0">
                <a:solidFill>
                  <a:schemeClr val="bg1"/>
                </a:solidFill>
                <a:effectLst/>
                <a:latin typeface="Didact Gothic" panose="00000500000000000000" pitchFamily="2" charset="0"/>
              </a:rPr>
              <a:t>SOURCE:</a:t>
            </a:r>
            <a:br>
              <a:rPr lang="fr-FR" sz="800" b="0" i="0" u="none" strike="noStrike" dirty="0">
                <a:solidFill>
                  <a:schemeClr val="bg1"/>
                </a:solidFill>
                <a:effectLst/>
                <a:latin typeface="Didact Gothic" panose="00000500000000000000" pitchFamily="2" charset="0"/>
              </a:rPr>
            </a:br>
            <a:r>
              <a:rPr lang="fr-FR" sz="800" b="0" i="0" u="sng" strike="noStrike" dirty="0">
                <a:solidFill>
                  <a:schemeClr val="bg1"/>
                </a:solidFill>
                <a:effectLst/>
                <a:latin typeface="Didact Gothic" panose="00000500000000000000" pitchFamily="2" charset="0"/>
                <a:hlinkClick r:id="rId5">
                  <a:extLst>
                    <a:ext uri="{A12FA001-AC4F-418D-AE19-62706E023703}">
                      <ahyp:hlinkClr xmlns:ahyp="http://schemas.microsoft.com/office/drawing/2018/hyperlinkcolor" val="tx"/>
                    </a:ext>
                  </a:extLst>
                </a:hlinkClick>
              </a:rPr>
              <a:t>https://www.oc.gov.ma/sites/default/files/2018-05/communique%CC%81%20monnaies%20virtuelles%20fr.pdf</a:t>
            </a:r>
            <a:endParaRPr lang="fr-FR" sz="800" b="0" dirty="0">
              <a:solidFill>
                <a:schemeClr val="bg1"/>
              </a:solidFill>
              <a:effectLst/>
              <a:latin typeface="Didact Gothic" panose="00000500000000000000" pitchFamily="2" charset="0"/>
            </a:endParaRPr>
          </a:p>
        </p:txBody>
      </p:sp>
    </p:spTree>
    <p:extLst>
      <p:ext uri="{BB962C8B-B14F-4D97-AF65-F5344CB8AC3E}">
        <p14:creationId xmlns:p14="http://schemas.microsoft.com/office/powerpoint/2010/main" val="255615049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Shape 5194"/>
        <p:cNvGrpSpPr/>
        <p:nvPr/>
      </p:nvGrpSpPr>
      <p:grpSpPr>
        <a:xfrm>
          <a:off x="0" y="0"/>
          <a:ext cx="0" cy="0"/>
          <a:chOff x="0" y="0"/>
          <a:chExt cx="0" cy="0"/>
        </a:xfrm>
      </p:grpSpPr>
      <p:pic>
        <p:nvPicPr>
          <p:cNvPr id="21506" name="Picture 2" descr="3,600+ Tunisia Flag Stock Photos, Pictures &amp; Royalty-Free Images - iStock | Tunisia  flag vector">
            <a:extLst>
              <a:ext uri="{FF2B5EF4-FFF2-40B4-BE49-F238E27FC236}">
                <a16:creationId xmlns:a16="http://schemas.microsoft.com/office/drawing/2014/main" id="{37749CBE-9FC6-3BD4-3400-DA0D8B7C0E02}"/>
              </a:ext>
            </a:extLst>
          </p:cNvPr>
          <p:cNvPicPr>
            <a:picLocks noChangeAspect="1" noChangeArrowheads="1"/>
          </p:cNvPicPr>
          <p:nvPr/>
        </p:nvPicPr>
        <p:blipFill rotWithShape="1">
          <a:blip r:embed="rId3">
            <a:extLst>
              <a:ext uri="{BEBA8EAE-BF5A-486C-A8C5-ECC9F3942E4B}">
                <a14:imgProps xmlns:a14="http://schemas.microsoft.com/office/drawing/2010/main">
                  <a14:imgLayer r:embed="rId4">
                    <a14:imgEffect>
                      <a14:brightnessContrast bright="-40000" contrast="-40000"/>
                    </a14:imgEffect>
                  </a14:imgLayer>
                </a14:imgProps>
              </a:ext>
              <a:ext uri="{28A0092B-C50C-407E-A947-70E740481C1C}">
                <a14:useLocalDpi xmlns:a14="http://schemas.microsoft.com/office/drawing/2010/main" val="0"/>
              </a:ext>
            </a:extLst>
          </a:blip>
          <a:srcRect t="274" b="231"/>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5195" name="Google Shape;5195;p343"/>
          <p:cNvSpPr/>
          <p:nvPr/>
        </p:nvSpPr>
        <p:spPr>
          <a:xfrm>
            <a:off x="1376598" y="2558858"/>
            <a:ext cx="9710502" cy="1740284"/>
          </a:xfrm>
          <a:prstGeom prst="rect">
            <a:avLst/>
          </a:prstGeom>
          <a:solidFill>
            <a:schemeClr val="dk1">
              <a:alpha val="48000"/>
            </a:schemeClr>
          </a:solidFill>
          <a:ln>
            <a:solidFill>
              <a:srgbClr val="FFC000"/>
            </a:solidFill>
          </a:ln>
        </p:spPr>
        <p:txBody>
          <a:bodyPr spcFirstLastPara="1" wrap="square" lIns="86804" tIns="43390" rIns="86804" bIns="43390" anchor="ctr" anchorCtr="0">
            <a:noAutofit/>
          </a:bodyPr>
          <a:lstStyle/>
          <a:p>
            <a:pPr algn="ctr" defTabSz="868223">
              <a:buClr>
                <a:srgbClr val="000000"/>
              </a:buClr>
            </a:pPr>
            <a:r>
              <a:rPr lang="en-GB" sz="5400" b="1" kern="0" dirty="0">
                <a:solidFill>
                  <a:srgbClr val="FFFFFF"/>
                </a:solidFill>
                <a:latin typeface="Didact Gothic" panose="00000500000000000000" pitchFamily="2" charset="0"/>
                <a:ea typeface="Calibri"/>
                <a:cs typeface="Calibri"/>
                <a:sym typeface="Calibri"/>
              </a:rPr>
              <a:t>TUNISIA</a:t>
            </a:r>
          </a:p>
        </p:txBody>
      </p:sp>
      <p:grpSp>
        <p:nvGrpSpPr>
          <p:cNvPr id="2" name="Group 1">
            <a:extLst>
              <a:ext uri="{FF2B5EF4-FFF2-40B4-BE49-F238E27FC236}">
                <a16:creationId xmlns:a16="http://schemas.microsoft.com/office/drawing/2014/main" id="{B30CE8D1-5F13-706A-C718-CB5D5305F029}"/>
              </a:ext>
            </a:extLst>
          </p:cNvPr>
          <p:cNvGrpSpPr/>
          <p:nvPr/>
        </p:nvGrpSpPr>
        <p:grpSpPr>
          <a:xfrm>
            <a:off x="11434761" y="6512309"/>
            <a:ext cx="447675" cy="243352"/>
            <a:chOff x="2105024" y="5749284"/>
            <a:chExt cx="447675" cy="243352"/>
          </a:xfrm>
        </p:grpSpPr>
        <p:sp>
          <p:nvSpPr>
            <p:cNvPr id="3" name="Oval 2">
              <a:extLst>
                <a:ext uri="{FF2B5EF4-FFF2-40B4-BE49-F238E27FC236}">
                  <a16:creationId xmlns:a16="http://schemas.microsoft.com/office/drawing/2014/main" id="{D1CAEB51-63CF-EB19-789C-76656D68A91F}"/>
                </a:ext>
              </a:extLst>
            </p:cNvPr>
            <p:cNvSpPr/>
            <p:nvPr/>
          </p:nvSpPr>
          <p:spPr>
            <a:xfrm>
              <a:off x="2207186" y="5749284"/>
              <a:ext cx="243352" cy="243352"/>
            </a:xfrm>
            <a:prstGeom prst="ellipse">
              <a:avLst/>
            </a:prstGeom>
            <a:solidFill>
              <a:srgbClr val="FFC000"/>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4" name="TextBox 3">
              <a:extLst>
                <a:ext uri="{FF2B5EF4-FFF2-40B4-BE49-F238E27FC236}">
                  <a16:creationId xmlns:a16="http://schemas.microsoft.com/office/drawing/2014/main" id="{5BD13DEF-CB23-42AD-8BF3-BA1E75F77F75}"/>
                </a:ext>
              </a:extLst>
            </p:cNvPr>
            <p:cNvSpPr txBox="1"/>
            <p:nvPr/>
          </p:nvSpPr>
          <p:spPr>
            <a:xfrm>
              <a:off x="2105024" y="5777192"/>
              <a:ext cx="447675" cy="21544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326A2452-42B8-4B4F-8F2F-A25CC86A1417}" type="slidenum">
                <a:rPr kumimoji="0" lang="en-GB" sz="800" b="0" i="0" u="none" strike="noStrike" kern="1200" cap="none" spc="0" normalizeH="0" baseline="0" noProof="0" smtClean="0">
                  <a:ln>
                    <a:noFill/>
                  </a:ln>
                  <a:effectLst/>
                  <a:uLnTx/>
                  <a:uFillTx/>
                  <a:latin typeface="Calibri" panose="020F0502020204030204"/>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47</a:t>
              </a:fld>
              <a:endParaRPr kumimoji="0" lang="en-GB" sz="800" b="0" i="0" u="none" strike="noStrike" kern="1200" cap="none" spc="0" normalizeH="0" baseline="0" noProof="0" dirty="0">
                <a:ln>
                  <a:noFill/>
                </a:ln>
                <a:effectLst/>
                <a:uLnTx/>
                <a:uFillTx/>
                <a:latin typeface="Calibri" panose="020F0502020204030204"/>
                <a:ea typeface="+mn-ea"/>
                <a:cs typeface="+mn-cs"/>
              </a:endParaRPr>
            </a:p>
          </p:txBody>
        </p:sp>
      </p:grpSp>
      <p:sp>
        <p:nvSpPr>
          <p:cNvPr id="6" name="TextBox 5">
            <a:extLst>
              <a:ext uri="{FF2B5EF4-FFF2-40B4-BE49-F238E27FC236}">
                <a16:creationId xmlns:a16="http://schemas.microsoft.com/office/drawing/2014/main" id="{608819A1-A9E3-8045-9025-CD9FB556B78D}"/>
              </a:ext>
            </a:extLst>
          </p:cNvPr>
          <p:cNvSpPr txBox="1"/>
          <p:nvPr/>
        </p:nvSpPr>
        <p:spPr>
          <a:xfrm>
            <a:off x="207964" y="6509440"/>
            <a:ext cx="3485147" cy="246221"/>
          </a:xfrm>
          <a:prstGeom prst="rect">
            <a:avLst/>
          </a:prstGeom>
          <a:noFill/>
        </p:spPr>
        <p:txBody>
          <a:bodyPr wrap="square">
            <a:spAutoFit/>
          </a:bodyPr>
          <a:lstStyle/>
          <a:p>
            <a:r>
              <a:rPr lang="en-GB" sz="1000" b="1" dirty="0">
                <a:solidFill>
                  <a:srgbClr val="FFC000"/>
                </a:solidFill>
                <a:latin typeface="Didact Gothic" panose="00000500000000000000" pitchFamily="2" charset="0"/>
              </a:rPr>
              <a:t>Cryptocurrency Regulations in Africa : </a:t>
            </a:r>
            <a:r>
              <a:rPr lang="en-GB" sz="1000" b="1" dirty="0">
                <a:solidFill>
                  <a:schemeClr val="bg1"/>
                </a:solidFill>
                <a:latin typeface="Didact Gothic" panose="00000500000000000000" pitchFamily="2" charset="0"/>
              </a:rPr>
              <a:t>An In-Depth Study</a:t>
            </a:r>
          </a:p>
        </p:txBody>
      </p:sp>
    </p:spTree>
    <p:extLst>
      <p:ext uri="{BB962C8B-B14F-4D97-AF65-F5344CB8AC3E}">
        <p14:creationId xmlns:p14="http://schemas.microsoft.com/office/powerpoint/2010/main" val="106099715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Shape 5410"/>
        <p:cNvGrpSpPr/>
        <p:nvPr/>
      </p:nvGrpSpPr>
      <p:grpSpPr>
        <a:xfrm>
          <a:off x="0" y="0"/>
          <a:ext cx="0" cy="0"/>
          <a:chOff x="0" y="0"/>
          <a:chExt cx="0" cy="0"/>
        </a:xfrm>
      </p:grpSpPr>
      <p:pic>
        <p:nvPicPr>
          <p:cNvPr id="22530" name="Picture 2" descr="New trends in destinations or prospects for recreation in Tunisia -  «TurpoisK»">
            <a:extLst>
              <a:ext uri="{FF2B5EF4-FFF2-40B4-BE49-F238E27FC236}">
                <a16:creationId xmlns:a16="http://schemas.microsoft.com/office/drawing/2014/main" id="{45E77308-2589-30CD-274A-B9A40F3BFDB7}"/>
              </a:ext>
            </a:extLst>
          </p:cNvPr>
          <p:cNvPicPr>
            <a:picLocks noChangeAspect="1" noChangeArrowheads="1"/>
          </p:cNvPicPr>
          <p:nvPr/>
        </p:nvPicPr>
        <p:blipFill rotWithShape="1">
          <a:blip r:embed="rId3">
            <a:extLst>
              <a:ext uri="{BEBA8EAE-BF5A-486C-A8C5-ECC9F3942E4B}">
                <a14:imgProps xmlns:a14="http://schemas.microsoft.com/office/drawing/2010/main">
                  <a14:imgLayer r:embed="rId4">
                    <a14:imgEffect>
                      <a14:brightnessContrast bright="-40000" contrast="-40000"/>
                    </a14:imgEffect>
                  </a14:imgLayer>
                </a14:imgProps>
              </a:ext>
              <a:ext uri="{28A0092B-C50C-407E-A947-70E740481C1C}">
                <a14:useLocalDpi xmlns:a14="http://schemas.microsoft.com/office/drawing/2010/main" val="0"/>
              </a:ext>
            </a:extLst>
          </a:blip>
          <a:srcRect l="132" r="38"/>
          <a:stretch/>
        </p:blipFill>
        <p:spPr bwMode="auto">
          <a:xfrm>
            <a:off x="0" y="-15576"/>
            <a:ext cx="4405679" cy="6873576"/>
          </a:xfrm>
          <a:prstGeom prst="rect">
            <a:avLst/>
          </a:prstGeom>
          <a:noFill/>
          <a:extLst>
            <a:ext uri="{909E8E84-426E-40DD-AFC4-6F175D3DCCD1}">
              <a14:hiddenFill xmlns:a14="http://schemas.microsoft.com/office/drawing/2010/main">
                <a:solidFill>
                  <a:srgbClr val="FFFFFF"/>
                </a:solidFill>
              </a14:hiddenFill>
            </a:ext>
          </a:extLst>
        </p:spPr>
      </p:pic>
      <p:sp>
        <p:nvSpPr>
          <p:cNvPr id="5412" name="Google Shape;5412;p367"/>
          <p:cNvSpPr/>
          <p:nvPr/>
        </p:nvSpPr>
        <p:spPr>
          <a:xfrm>
            <a:off x="4182544" y="1"/>
            <a:ext cx="8009456" cy="6858000"/>
          </a:xfrm>
          <a:prstGeom prst="rect">
            <a:avLst/>
          </a:prstGeom>
          <a:solidFill>
            <a:schemeClr val="dk1"/>
          </a:solidFill>
          <a:ln>
            <a:noFill/>
          </a:ln>
        </p:spPr>
        <p:txBody>
          <a:bodyPr spcFirstLastPara="1" wrap="square" lIns="86804" tIns="43390" rIns="86804" bIns="43390" anchor="t" anchorCtr="0">
            <a:noAutofit/>
          </a:bodyPr>
          <a:lstStyle/>
          <a:p>
            <a:pPr marL="271320" indent="-162792" defTabSz="868223">
              <a:buClr>
                <a:srgbClr val="000000"/>
              </a:buClr>
              <a:buSzPts val="1800"/>
            </a:pPr>
            <a:endParaRPr sz="1709" kern="0">
              <a:solidFill>
                <a:srgbClr val="FFFFFF"/>
              </a:solidFill>
              <a:latin typeface="Calibri"/>
              <a:ea typeface="Calibri"/>
              <a:cs typeface="Calibri"/>
              <a:sym typeface="Calibri"/>
            </a:endParaRPr>
          </a:p>
        </p:txBody>
      </p:sp>
      <p:sp>
        <p:nvSpPr>
          <p:cNvPr id="5413" name="Google Shape;5413;p367"/>
          <p:cNvSpPr/>
          <p:nvPr/>
        </p:nvSpPr>
        <p:spPr>
          <a:xfrm>
            <a:off x="4405679" y="178874"/>
            <a:ext cx="6198821" cy="518515"/>
          </a:xfrm>
          <a:prstGeom prst="rect">
            <a:avLst/>
          </a:prstGeom>
          <a:noFill/>
          <a:ln>
            <a:noFill/>
          </a:ln>
        </p:spPr>
        <p:txBody>
          <a:bodyPr spcFirstLastPara="1" wrap="square" lIns="86804" tIns="43390" rIns="86804" bIns="43390" anchor="t" anchorCtr="0">
            <a:spAutoFit/>
          </a:bodyPr>
          <a:lstStyle/>
          <a:p>
            <a:pPr defTabSz="868223">
              <a:buClr>
                <a:srgbClr val="000000"/>
              </a:buClr>
            </a:pPr>
            <a:r>
              <a:rPr lang="en-US" sz="2800" b="1" kern="0" dirty="0">
                <a:solidFill>
                  <a:srgbClr val="FFC000"/>
                </a:solidFill>
                <a:latin typeface="Calibri"/>
                <a:cs typeface="Calibri"/>
                <a:sym typeface="Calibri"/>
              </a:rPr>
              <a:t>TUNISIA</a:t>
            </a:r>
            <a:endParaRPr lang="en-US" sz="1050" kern="0" dirty="0">
              <a:solidFill>
                <a:srgbClr val="FFC000"/>
              </a:solidFill>
              <a:latin typeface="Arial"/>
              <a:cs typeface="Arial"/>
              <a:sym typeface="Arial"/>
            </a:endParaRPr>
          </a:p>
        </p:txBody>
      </p:sp>
      <p:sp>
        <p:nvSpPr>
          <p:cNvPr id="5414" name="Google Shape;5414;p367"/>
          <p:cNvSpPr/>
          <p:nvPr/>
        </p:nvSpPr>
        <p:spPr>
          <a:xfrm>
            <a:off x="4569035" y="758944"/>
            <a:ext cx="7038765" cy="5627606"/>
          </a:xfrm>
          <a:prstGeom prst="rect">
            <a:avLst/>
          </a:prstGeom>
          <a:noFill/>
          <a:ln>
            <a:noFill/>
          </a:ln>
        </p:spPr>
        <p:txBody>
          <a:bodyPr spcFirstLastPara="1" wrap="square" lIns="86804" tIns="43390" rIns="86804" bIns="43390" anchor="t" anchorCtr="0">
            <a:spAutoFit/>
          </a:bodyPr>
          <a:lstStyle/>
          <a:p>
            <a:pPr marL="271320" indent="-271320" algn="just" defTabSz="868223">
              <a:lnSpc>
                <a:spcPct val="150000"/>
              </a:lnSpc>
              <a:buClr>
                <a:srgbClr val="FFFFFF"/>
              </a:buClr>
              <a:buSzPts val="1900"/>
              <a:buFont typeface="Arial"/>
              <a:buChar char="•"/>
            </a:pPr>
            <a:r>
              <a:rPr lang="en-GB" sz="1500" kern="0" dirty="0">
                <a:solidFill>
                  <a:srgbClr val="FFC000"/>
                </a:solidFill>
                <a:latin typeface="Didact Gothic" panose="00000500000000000000" pitchFamily="2" charset="0"/>
                <a:ea typeface="Calibri"/>
                <a:cs typeface="Calibri"/>
                <a:sym typeface="Calibri"/>
              </a:rPr>
              <a:t>Regulatory Status: General Ban</a:t>
            </a:r>
          </a:p>
          <a:p>
            <a:pPr marL="271320" indent="-271320" algn="just" defTabSz="868223">
              <a:lnSpc>
                <a:spcPct val="150000"/>
              </a:lnSpc>
              <a:buClr>
                <a:srgbClr val="FFFFFF"/>
              </a:buClr>
              <a:buSzPts val="1900"/>
              <a:buFont typeface="Arial"/>
              <a:buChar char="•"/>
            </a:pPr>
            <a:r>
              <a:rPr lang="en-GB" sz="1500" kern="0" dirty="0">
                <a:solidFill>
                  <a:srgbClr val="FFFFFF"/>
                </a:solidFill>
                <a:latin typeface="Didact Gothic" panose="00000500000000000000" pitchFamily="2" charset="0"/>
                <a:ea typeface="Calibri"/>
                <a:cs typeface="Calibri"/>
                <a:sym typeface="Calibri"/>
              </a:rPr>
              <a:t>Tunisia does not have a framework for crypto regulations in place. While bitcoin therefore is not outright banned, the April 2021 arrest of a teenager for owning bitcoin casts doubt on whether bitcoin and other cryptocurrencies are considered legal. Tunisia is ranked 55th in crypto adoption globally.</a:t>
            </a:r>
          </a:p>
          <a:p>
            <a:pPr marL="271320" indent="-271320" algn="just" defTabSz="868223">
              <a:lnSpc>
                <a:spcPct val="150000"/>
              </a:lnSpc>
              <a:buClr>
                <a:srgbClr val="FFFFFF"/>
              </a:buClr>
              <a:buSzPts val="1900"/>
              <a:buFont typeface="Arial"/>
              <a:buChar char="•"/>
            </a:pPr>
            <a:r>
              <a:rPr lang="en-GB" sz="1500" kern="0" dirty="0">
                <a:solidFill>
                  <a:srgbClr val="FFC000"/>
                </a:solidFill>
                <a:latin typeface="Didact Gothic" panose="00000500000000000000" pitchFamily="2" charset="0"/>
                <a:ea typeface="Calibri"/>
                <a:cs typeface="Calibri"/>
                <a:sym typeface="Calibri"/>
              </a:rPr>
              <a:t>Timeline</a:t>
            </a:r>
            <a:r>
              <a:rPr lang="en-GB" sz="1500" kern="0" dirty="0">
                <a:solidFill>
                  <a:srgbClr val="FFFFFF"/>
                </a:solidFill>
                <a:latin typeface="Didact Gothic" panose="00000500000000000000" pitchFamily="2" charset="0"/>
                <a:ea typeface="Calibri"/>
                <a:cs typeface="Calibri"/>
                <a:sym typeface="Calibri"/>
              </a:rPr>
              <a:t>: In April 2021, a 17-year-old Tunisian boy was arrested for using cryptocurrency in an online transaction. This raised calls for the decriminalization of bitcoin ownership. However, no progress has been made since then. As of Jan. 2022, Tunisia has strictly banned the use of crypto.</a:t>
            </a:r>
          </a:p>
          <a:p>
            <a:pPr marL="271320" indent="-271320" algn="just" defTabSz="868223">
              <a:lnSpc>
                <a:spcPct val="150000"/>
              </a:lnSpc>
              <a:buClr>
                <a:srgbClr val="FFFFFF"/>
              </a:buClr>
              <a:buSzPts val="1900"/>
              <a:buFont typeface="Arial"/>
              <a:buChar char="•"/>
            </a:pPr>
            <a:r>
              <a:rPr lang="en-GB" sz="1500" kern="0" dirty="0">
                <a:solidFill>
                  <a:srgbClr val="FFC000"/>
                </a:solidFill>
                <a:latin typeface="Didact Gothic" panose="00000500000000000000" pitchFamily="2" charset="0"/>
                <a:ea typeface="Calibri"/>
                <a:cs typeface="Calibri"/>
                <a:sym typeface="Calibri"/>
              </a:rPr>
              <a:t>Regulation Under Consideration	-	Yes</a:t>
            </a:r>
          </a:p>
          <a:p>
            <a:pPr marL="271320" indent="-271320" algn="just" defTabSz="868223">
              <a:lnSpc>
                <a:spcPct val="150000"/>
              </a:lnSpc>
              <a:buClr>
                <a:srgbClr val="FFFFFF"/>
              </a:buClr>
              <a:buSzPts val="1900"/>
              <a:buFont typeface="Arial"/>
              <a:buChar char="•"/>
            </a:pPr>
            <a:r>
              <a:rPr lang="en-GB" sz="1500" kern="0" dirty="0">
                <a:solidFill>
                  <a:srgbClr val="FFC000"/>
                </a:solidFill>
                <a:latin typeface="Didact Gothic" panose="00000500000000000000" pitchFamily="2" charset="0"/>
                <a:ea typeface="Calibri"/>
                <a:cs typeface="Calibri"/>
                <a:sym typeface="Calibri"/>
              </a:rPr>
              <a:t>Relevant Authorities: Ministry of Finance; Parliament of Algeria</a:t>
            </a:r>
          </a:p>
          <a:p>
            <a:pPr marL="271320" indent="-271320" algn="just" defTabSz="868223">
              <a:lnSpc>
                <a:spcPct val="150000"/>
              </a:lnSpc>
              <a:buClr>
                <a:srgbClr val="FFFFFF"/>
              </a:buClr>
              <a:buSzPts val="1900"/>
              <a:buFont typeface="Arial"/>
              <a:buChar char="•"/>
            </a:pPr>
            <a:r>
              <a:rPr lang="en-GB" sz="1500" kern="0" dirty="0">
                <a:solidFill>
                  <a:srgbClr val="FFC000"/>
                </a:solidFill>
                <a:latin typeface="Didact Gothic" panose="00000500000000000000" pitchFamily="2" charset="0"/>
                <a:ea typeface="Calibri"/>
                <a:cs typeface="Calibri"/>
                <a:sym typeface="Calibri"/>
              </a:rPr>
              <a:t>Regulation Under Consideration	-	No</a:t>
            </a:r>
          </a:p>
          <a:p>
            <a:pPr marL="271320" indent="-271320" algn="just" defTabSz="868223">
              <a:lnSpc>
                <a:spcPct val="150000"/>
              </a:lnSpc>
              <a:buClr>
                <a:srgbClr val="FFFFFF"/>
              </a:buClr>
              <a:buSzPts val="1900"/>
              <a:buFont typeface="Arial"/>
              <a:buChar char="•"/>
            </a:pPr>
            <a:r>
              <a:rPr lang="en-GB" sz="1500" kern="0" dirty="0">
                <a:solidFill>
                  <a:srgbClr val="FFC000"/>
                </a:solidFill>
                <a:latin typeface="Didact Gothic" panose="00000500000000000000" pitchFamily="2" charset="0"/>
                <a:ea typeface="Calibri"/>
                <a:cs typeface="Calibri"/>
                <a:sym typeface="Calibri"/>
              </a:rPr>
              <a:t>Taxation			-	No</a:t>
            </a:r>
          </a:p>
          <a:p>
            <a:pPr marL="271320" indent="-271320" algn="just" defTabSz="868223">
              <a:lnSpc>
                <a:spcPct val="150000"/>
              </a:lnSpc>
              <a:buClr>
                <a:srgbClr val="FFFFFF"/>
              </a:buClr>
              <a:buSzPts val="1900"/>
              <a:buFont typeface="Arial"/>
              <a:buChar char="•"/>
            </a:pPr>
            <a:r>
              <a:rPr lang="en-GB" sz="1500" kern="0" dirty="0">
                <a:solidFill>
                  <a:srgbClr val="FFC000"/>
                </a:solidFill>
                <a:latin typeface="Didact Gothic" panose="00000500000000000000" pitchFamily="2" charset="0"/>
                <a:ea typeface="Calibri"/>
                <a:cs typeface="Calibri"/>
                <a:sym typeface="Calibri"/>
              </a:rPr>
              <a:t>AML/CFT			-	No</a:t>
            </a:r>
          </a:p>
          <a:p>
            <a:pPr marL="271320" indent="-271320" algn="just" defTabSz="868223">
              <a:lnSpc>
                <a:spcPct val="150000"/>
              </a:lnSpc>
              <a:buClr>
                <a:srgbClr val="FFFFFF"/>
              </a:buClr>
              <a:buSzPts val="1900"/>
              <a:buFont typeface="Arial"/>
              <a:buChar char="•"/>
            </a:pPr>
            <a:r>
              <a:rPr lang="en-GB" sz="1500" kern="0" dirty="0">
                <a:solidFill>
                  <a:srgbClr val="FFC000"/>
                </a:solidFill>
                <a:latin typeface="Didact Gothic" panose="00000500000000000000" pitchFamily="2" charset="0"/>
                <a:ea typeface="Calibri"/>
                <a:cs typeface="Calibri"/>
                <a:sym typeface="Calibri"/>
              </a:rPr>
              <a:t>Consumer Protection		-	No</a:t>
            </a:r>
          </a:p>
          <a:p>
            <a:pPr marL="271320" indent="-271320" algn="just" defTabSz="868223">
              <a:lnSpc>
                <a:spcPct val="150000"/>
              </a:lnSpc>
              <a:buClr>
                <a:srgbClr val="FFFFFF"/>
              </a:buClr>
              <a:buSzPts val="1900"/>
              <a:buFont typeface="Arial"/>
              <a:buChar char="•"/>
            </a:pPr>
            <a:r>
              <a:rPr lang="en-GB" sz="1500" kern="0" dirty="0">
                <a:solidFill>
                  <a:srgbClr val="FFC000"/>
                </a:solidFill>
                <a:latin typeface="Didact Gothic" panose="00000500000000000000" pitchFamily="2" charset="0"/>
                <a:ea typeface="Calibri"/>
                <a:cs typeface="Calibri"/>
                <a:sym typeface="Calibri"/>
              </a:rPr>
              <a:t>Licensing			-	No</a:t>
            </a:r>
          </a:p>
        </p:txBody>
      </p:sp>
      <p:grpSp>
        <p:nvGrpSpPr>
          <p:cNvPr id="2" name="Group 1">
            <a:extLst>
              <a:ext uri="{FF2B5EF4-FFF2-40B4-BE49-F238E27FC236}">
                <a16:creationId xmlns:a16="http://schemas.microsoft.com/office/drawing/2014/main" id="{88A5CF25-81AD-2649-7D91-CA8466123F54}"/>
              </a:ext>
            </a:extLst>
          </p:cNvPr>
          <p:cNvGrpSpPr/>
          <p:nvPr/>
        </p:nvGrpSpPr>
        <p:grpSpPr>
          <a:xfrm>
            <a:off x="11434761" y="6512309"/>
            <a:ext cx="447675" cy="243352"/>
            <a:chOff x="2105024" y="5749284"/>
            <a:chExt cx="447675" cy="243352"/>
          </a:xfrm>
        </p:grpSpPr>
        <p:sp>
          <p:nvSpPr>
            <p:cNvPr id="3" name="Oval 2">
              <a:extLst>
                <a:ext uri="{FF2B5EF4-FFF2-40B4-BE49-F238E27FC236}">
                  <a16:creationId xmlns:a16="http://schemas.microsoft.com/office/drawing/2014/main" id="{AFF99535-C18A-BD5F-D474-CA619820513B}"/>
                </a:ext>
              </a:extLst>
            </p:cNvPr>
            <p:cNvSpPr/>
            <p:nvPr/>
          </p:nvSpPr>
          <p:spPr>
            <a:xfrm>
              <a:off x="2207186" y="5749284"/>
              <a:ext cx="243352" cy="243352"/>
            </a:xfrm>
            <a:prstGeom prst="ellipse">
              <a:avLst/>
            </a:prstGeom>
            <a:solidFill>
              <a:srgbClr val="FFC000"/>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4" name="TextBox 3">
              <a:extLst>
                <a:ext uri="{FF2B5EF4-FFF2-40B4-BE49-F238E27FC236}">
                  <a16:creationId xmlns:a16="http://schemas.microsoft.com/office/drawing/2014/main" id="{24BB9FF2-BA2C-C588-6B31-3492727006F2}"/>
                </a:ext>
              </a:extLst>
            </p:cNvPr>
            <p:cNvSpPr txBox="1"/>
            <p:nvPr/>
          </p:nvSpPr>
          <p:spPr>
            <a:xfrm>
              <a:off x="2105024" y="5777192"/>
              <a:ext cx="447675" cy="21544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326A2452-42B8-4B4F-8F2F-A25CC86A1417}" type="slidenum">
                <a:rPr kumimoji="0" lang="en-GB" sz="800" b="0" i="0" u="none" strike="noStrike" kern="1200" cap="none" spc="0" normalizeH="0" baseline="0" noProof="0" smtClean="0">
                  <a:ln>
                    <a:noFill/>
                  </a:ln>
                  <a:effectLst/>
                  <a:uLnTx/>
                  <a:uFillTx/>
                  <a:latin typeface="Calibri" panose="020F0502020204030204"/>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48</a:t>
              </a:fld>
              <a:endParaRPr kumimoji="0" lang="en-GB" sz="800" b="0" i="0" u="none" strike="noStrike" kern="1200" cap="none" spc="0" normalizeH="0" baseline="0" noProof="0" dirty="0">
                <a:ln>
                  <a:noFill/>
                </a:ln>
                <a:effectLst/>
                <a:uLnTx/>
                <a:uFillTx/>
                <a:latin typeface="Calibri" panose="020F0502020204030204"/>
                <a:ea typeface="+mn-ea"/>
                <a:cs typeface="+mn-cs"/>
              </a:endParaRPr>
            </a:p>
          </p:txBody>
        </p:sp>
      </p:grpSp>
      <p:sp>
        <p:nvSpPr>
          <p:cNvPr id="9" name="TextBox 8">
            <a:extLst>
              <a:ext uri="{FF2B5EF4-FFF2-40B4-BE49-F238E27FC236}">
                <a16:creationId xmlns:a16="http://schemas.microsoft.com/office/drawing/2014/main" id="{00EF9441-98AD-047B-666A-656E41403F72}"/>
              </a:ext>
            </a:extLst>
          </p:cNvPr>
          <p:cNvSpPr txBox="1"/>
          <p:nvPr/>
        </p:nvSpPr>
        <p:spPr>
          <a:xfrm>
            <a:off x="-5930" y="5940458"/>
            <a:ext cx="3418748" cy="994375"/>
          </a:xfrm>
          <a:prstGeom prst="rect">
            <a:avLst/>
          </a:prstGeom>
          <a:noFill/>
        </p:spPr>
        <p:txBody>
          <a:bodyPr wrap="square">
            <a:spAutoFit/>
          </a:bodyPr>
          <a:lstStyle/>
          <a:p>
            <a:pPr algn="just" rtl="0">
              <a:lnSpc>
                <a:spcPct val="150000"/>
              </a:lnSpc>
              <a:spcBef>
                <a:spcPts val="0"/>
              </a:spcBef>
              <a:spcAft>
                <a:spcPts val="0"/>
              </a:spcAft>
            </a:pPr>
            <a:r>
              <a:rPr lang="en-GB" sz="800" b="0" i="0" u="none" strike="noStrike" dirty="0">
                <a:solidFill>
                  <a:schemeClr val="bg1"/>
                </a:solidFill>
                <a:effectLst/>
                <a:latin typeface="Didact Gothic" panose="00000500000000000000" pitchFamily="2" charset="0"/>
              </a:rPr>
              <a:t>SOURCE: </a:t>
            </a:r>
            <a:endParaRPr lang="en-GB" sz="800" b="0" dirty="0">
              <a:solidFill>
                <a:schemeClr val="bg1"/>
              </a:solidFill>
              <a:effectLst/>
              <a:latin typeface="Didact Gothic" panose="00000500000000000000" pitchFamily="2" charset="0"/>
            </a:endParaRPr>
          </a:p>
          <a:p>
            <a:pPr algn="just" rtl="0">
              <a:lnSpc>
                <a:spcPct val="150000"/>
              </a:lnSpc>
              <a:spcBef>
                <a:spcPts val="0"/>
              </a:spcBef>
              <a:spcAft>
                <a:spcPts val="0"/>
              </a:spcAft>
            </a:pPr>
            <a:r>
              <a:rPr lang="en-GB" sz="800" b="0" i="0" u="sng" strike="noStrike" dirty="0">
                <a:solidFill>
                  <a:schemeClr val="bg1"/>
                </a:solidFill>
                <a:effectLst/>
                <a:latin typeface="Didact Gothic" panose="00000500000000000000" pitchFamily="2" charset="0"/>
                <a:hlinkClick r:id="rId5">
                  <a:extLst>
                    <a:ext uri="{A12FA001-AC4F-418D-AE19-62706E023703}">
                      <ahyp:hlinkClr xmlns:ahyp="http://schemas.microsoft.com/office/drawing/2018/hyperlinkcolor" val="tx"/>
                    </a:ext>
                  </a:extLst>
                </a:hlinkClick>
              </a:rPr>
              <a:t>Tunisian finance minister says bitcoin ownership should be decriminalized</a:t>
            </a:r>
            <a:endParaRPr lang="en-GB" sz="800" b="0" dirty="0">
              <a:solidFill>
                <a:schemeClr val="bg1"/>
              </a:solidFill>
              <a:effectLst/>
              <a:latin typeface="Didact Gothic" panose="00000500000000000000" pitchFamily="2" charset="0"/>
            </a:endParaRPr>
          </a:p>
          <a:p>
            <a:pPr rtl="0">
              <a:lnSpc>
                <a:spcPct val="150000"/>
              </a:lnSpc>
              <a:spcBef>
                <a:spcPts val="0"/>
              </a:spcBef>
              <a:spcAft>
                <a:spcPts val="0"/>
              </a:spcAft>
            </a:pPr>
            <a:r>
              <a:rPr lang="en-GB" sz="800" b="0" i="0" u="sng" strike="noStrike" dirty="0">
                <a:solidFill>
                  <a:schemeClr val="bg1"/>
                </a:solidFill>
                <a:effectLst/>
                <a:latin typeface="Didact Gothic" panose="00000500000000000000" pitchFamily="2" charset="0"/>
                <a:hlinkClick r:id="rId6">
                  <a:extLst>
                    <a:ext uri="{A12FA001-AC4F-418D-AE19-62706E023703}">
                      <ahyp:hlinkClr xmlns:ahyp="http://schemas.microsoft.com/office/drawing/2018/hyperlinkcolor" val="tx"/>
                    </a:ext>
                  </a:extLst>
                </a:hlinkClick>
              </a:rPr>
              <a:t>Cryptocurrency regulations around the world</a:t>
            </a:r>
            <a:endParaRPr lang="en-GB" sz="800" b="0" dirty="0">
              <a:solidFill>
                <a:schemeClr val="bg1"/>
              </a:solidFill>
              <a:effectLst/>
              <a:latin typeface="Didact Gothic" panose="00000500000000000000" pitchFamily="2" charset="0"/>
            </a:endParaRPr>
          </a:p>
          <a:p>
            <a:pPr rtl="0">
              <a:lnSpc>
                <a:spcPct val="150000"/>
              </a:lnSpc>
              <a:spcBef>
                <a:spcPts val="0"/>
              </a:spcBef>
              <a:spcAft>
                <a:spcPts val="0"/>
              </a:spcAft>
            </a:pPr>
            <a:r>
              <a:rPr lang="en-GB" sz="800" b="0" i="0" u="sng" strike="noStrike" dirty="0">
                <a:solidFill>
                  <a:schemeClr val="bg1"/>
                </a:solidFill>
                <a:effectLst/>
                <a:latin typeface="Didact Gothic" panose="00000500000000000000" pitchFamily="2" charset="0"/>
                <a:hlinkClick r:id="rId7">
                  <a:extLst>
                    <a:ext uri="{A12FA001-AC4F-418D-AE19-62706E023703}">
                      <ahyp:hlinkClr xmlns:ahyp="http://schemas.microsoft.com/office/drawing/2018/hyperlinkcolor" val="tx"/>
                    </a:ext>
                  </a:extLst>
                </a:hlinkClick>
              </a:rPr>
              <a:t>Tunisians are buying bitcoin despite prohibitive currency regulations</a:t>
            </a:r>
            <a:endParaRPr lang="en-GB" sz="800" b="0" dirty="0">
              <a:solidFill>
                <a:schemeClr val="bg1"/>
              </a:solidFill>
              <a:effectLst/>
              <a:latin typeface="Didact Gothic" panose="00000500000000000000" pitchFamily="2" charset="0"/>
            </a:endParaRPr>
          </a:p>
          <a:p>
            <a:pPr>
              <a:lnSpc>
                <a:spcPct val="150000"/>
              </a:lnSpc>
            </a:pPr>
            <a:endParaRPr lang="en-GB" sz="800" dirty="0">
              <a:solidFill>
                <a:schemeClr val="bg1"/>
              </a:solidFill>
              <a:latin typeface="Didact Gothic" panose="00000500000000000000" pitchFamily="2" charset="0"/>
            </a:endParaRPr>
          </a:p>
        </p:txBody>
      </p:sp>
    </p:spTree>
    <p:extLst>
      <p:ext uri="{BB962C8B-B14F-4D97-AF65-F5344CB8AC3E}">
        <p14:creationId xmlns:p14="http://schemas.microsoft.com/office/powerpoint/2010/main" val="418692790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Shape 5194"/>
        <p:cNvGrpSpPr/>
        <p:nvPr/>
      </p:nvGrpSpPr>
      <p:grpSpPr>
        <a:xfrm>
          <a:off x="0" y="0"/>
          <a:ext cx="0" cy="0"/>
          <a:chOff x="0" y="0"/>
          <a:chExt cx="0" cy="0"/>
        </a:xfrm>
      </p:grpSpPr>
      <p:pic>
        <p:nvPicPr>
          <p:cNvPr id="23554" name="Picture 2" descr="Egypt Flag Images – Browse 37,382 Stock Photos, Vectors, and Video | Adobe  Stock">
            <a:extLst>
              <a:ext uri="{FF2B5EF4-FFF2-40B4-BE49-F238E27FC236}">
                <a16:creationId xmlns:a16="http://schemas.microsoft.com/office/drawing/2014/main" id="{0DA5E7A1-6447-0FB7-8691-987FA3EDC71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2700"/>
            <a:ext cx="12182476" cy="6845300"/>
          </a:xfrm>
          <a:prstGeom prst="rect">
            <a:avLst/>
          </a:prstGeom>
          <a:noFill/>
          <a:extLst>
            <a:ext uri="{909E8E84-426E-40DD-AFC4-6F175D3DCCD1}">
              <a14:hiddenFill xmlns:a14="http://schemas.microsoft.com/office/drawing/2010/main">
                <a:solidFill>
                  <a:srgbClr val="FFFFFF"/>
                </a:solidFill>
              </a14:hiddenFill>
            </a:ext>
          </a:extLst>
        </p:spPr>
      </p:pic>
      <p:sp>
        <p:nvSpPr>
          <p:cNvPr id="5195" name="Google Shape;5195;p343"/>
          <p:cNvSpPr/>
          <p:nvPr/>
        </p:nvSpPr>
        <p:spPr>
          <a:xfrm>
            <a:off x="1376598" y="2558858"/>
            <a:ext cx="9710502" cy="1740284"/>
          </a:xfrm>
          <a:prstGeom prst="rect">
            <a:avLst/>
          </a:prstGeom>
          <a:solidFill>
            <a:schemeClr val="dk1">
              <a:alpha val="48000"/>
            </a:schemeClr>
          </a:solidFill>
          <a:ln>
            <a:solidFill>
              <a:srgbClr val="FFC000"/>
            </a:solidFill>
          </a:ln>
        </p:spPr>
        <p:txBody>
          <a:bodyPr spcFirstLastPara="1" wrap="square" lIns="86804" tIns="43390" rIns="86804" bIns="43390" anchor="ctr" anchorCtr="0">
            <a:noAutofit/>
          </a:bodyPr>
          <a:lstStyle/>
          <a:p>
            <a:pPr algn="ctr" defTabSz="868223">
              <a:buClr>
                <a:srgbClr val="000000"/>
              </a:buClr>
            </a:pPr>
            <a:r>
              <a:rPr lang="en-GB" sz="5400" b="1" kern="0" dirty="0">
                <a:solidFill>
                  <a:srgbClr val="FFFFFF"/>
                </a:solidFill>
                <a:latin typeface="Didact Gothic" panose="00000500000000000000" pitchFamily="2" charset="0"/>
                <a:ea typeface="Calibri"/>
                <a:cs typeface="Calibri"/>
                <a:sym typeface="Calibri"/>
              </a:rPr>
              <a:t>EGYPT</a:t>
            </a:r>
          </a:p>
        </p:txBody>
      </p:sp>
      <p:grpSp>
        <p:nvGrpSpPr>
          <p:cNvPr id="2" name="Group 1">
            <a:extLst>
              <a:ext uri="{FF2B5EF4-FFF2-40B4-BE49-F238E27FC236}">
                <a16:creationId xmlns:a16="http://schemas.microsoft.com/office/drawing/2014/main" id="{91164E5A-A1EE-F416-EF98-2B5F8AF9861C}"/>
              </a:ext>
            </a:extLst>
          </p:cNvPr>
          <p:cNvGrpSpPr/>
          <p:nvPr/>
        </p:nvGrpSpPr>
        <p:grpSpPr>
          <a:xfrm>
            <a:off x="11434761" y="6512309"/>
            <a:ext cx="447675" cy="243352"/>
            <a:chOff x="2105024" y="5749284"/>
            <a:chExt cx="447675" cy="243352"/>
          </a:xfrm>
        </p:grpSpPr>
        <p:sp>
          <p:nvSpPr>
            <p:cNvPr id="3" name="Oval 2">
              <a:extLst>
                <a:ext uri="{FF2B5EF4-FFF2-40B4-BE49-F238E27FC236}">
                  <a16:creationId xmlns:a16="http://schemas.microsoft.com/office/drawing/2014/main" id="{A4076D30-BD02-05FA-271E-2E3CDCF6B7F1}"/>
                </a:ext>
              </a:extLst>
            </p:cNvPr>
            <p:cNvSpPr/>
            <p:nvPr/>
          </p:nvSpPr>
          <p:spPr>
            <a:xfrm>
              <a:off x="2207186" y="5749284"/>
              <a:ext cx="243352" cy="243352"/>
            </a:xfrm>
            <a:prstGeom prst="ellipse">
              <a:avLst/>
            </a:prstGeom>
            <a:solidFill>
              <a:srgbClr val="FFC000"/>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4" name="TextBox 3">
              <a:extLst>
                <a:ext uri="{FF2B5EF4-FFF2-40B4-BE49-F238E27FC236}">
                  <a16:creationId xmlns:a16="http://schemas.microsoft.com/office/drawing/2014/main" id="{3F21936E-C91D-6081-5FFB-0C77DE849697}"/>
                </a:ext>
              </a:extLst>
            </p:cNvPr>
            <p:cNvSpPr txBox="1"/>
            <p:nvPr/>
          </p:nvSpPr>
          <p:spPr>
            <a:xfrm>
              <a:off x="2105024" y="5777192"/>
              <a:ext cx="447675" cy="21544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326A2452-42B8-4B4F-8F2F-A25CC86A1417}" type="slidenum">
                <a:rPr kumimoji="0" lang="en-GB" sz="800" b="0" i="0" u="none" strike="noStrike" kern="1200" cap="none" spc="0" normalizeH="0" baseline="0" noProof="0" smtClean="0">
                  <a:ln>
                    <a:noFill/>
                  </a:ln>
                  <a:effectLst/>
                  <a:uLnTx/>
                  <a:uFillTx/>
                  <a:latin typeface="Calibri" panose="020F0502020204030204"/>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49</a:t>
              </a:fld>
              <a:endParaRPr kumimoji="0" lang="en-GB" sz="800" b="0" i="0" u="none" strike="noStrike" kern="1200" cap="none" spc="0" normalizeH="0" baseline="0" noProof="0" dirty="0">
                <a:ln>
                  <a:noFill/>
                </a:ln>
                <a:effectLst/>
                <a:uLnTx/>
                <a:uFillTx/>
                <a:latin typeface="Calibri" panose="020F0502020204030204"/>
                <a:ea typeface="+mn-ea"/>
                <a:cs typeface="+mn-cs"/>
              </a:endParaRPr>
            </a:p>
          </p:txBody>
        </p:sp>
      </p:grpSp>
      <p:sp>
        <p:nvSpPr>
          <p:cNvPr id="6" name="TextBox 5">
            <a:extLst>
              <a:ext uri="{FF2B5EF4-FFF2-40B4-BE49-F238E27FC236}">
                <a16:creationId xmlns:a16="http://schemas.microsoft.com/office/drawing/2014/main" id="{6DF22B42-93E9-77BC-30CC-BA3EA8BA31FB}"/>
              </a:ext>
            </a:extLst>
          </p:cNvPr>
          <p:cNvSpPr txBox="1"/>
          <p:nvPr/>
        </p:nvSpPr>
        <p:spPr>
          <a:xfrm>
            <a:off x="207964" y="6509440"/>
            <a:ext cx="3485147" cy="246221"/>
          </a:xfrm>
          <a:prstGeom prst="rect">
            <a:avLst/>
          </a:prstGeom>
          <a:noFill/>
        </p:spPr>
        <p:txBody>
          <a:bodyPr wrap="square">
            <a:spAutoFit/>
          </a:bodyPr>
          <a:lstStyle/>
          <a:p>
            <a:r>
              <a:rPr lang="en-GB" sz="1000" b="1" dirty="0">
                <a:solidFill>
                  <a:srgbClr val="FFC000"/>
                </a:solidFill>
                <a:latin typeface="Didact Gothic" panose="00000500000000000000" pitchFamily="2" charset="0"/>
              </a:rPr>
              <a:t>Cryptocurrency Regulations in Africa : </a:t>
            </a:r>
            <a:r>
              <a:rPr lang="en-GB" sz="1000" b="1" dirty="0">
                <a:solidFill>
                  <a:schemeClr val="bg1"/>
                </a:solidFill>
                <a:latin typeface="Didact Gothic" panose="00000500000000000000" pitchFamily="2" charset="0"/>
              </a:rPr>
              <a:t>An In-Depth Study</a:t>
            </a:r>
          </a:p>
        </p:txBody>
      </p:sp>
    </p:spTree>
    <p:extLst>
      <p:ext uri="{BB962C8B-B14F-4D97-AF65-F5344CB8AC3E}">
        <p14:creationId xmlns:p14="http://schemas.microsoft.com/office/powerpoint/2010/main" val="23238223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Shape 5194"/>
        <p:cNvGrpSpPr/>
        <p:nvPr/>
      </p:nvGrpSpPr>
      <p:grpSpPr>
        <a:xfrm>
          <a:off x="0" y="0"/>
          <a:ext cx="0" cy="0"/>
          <a:chOff x="0" y="0"/>
          <a:chExt cx="0" cy="0"/>
        </a:xfrm>
      </p:grpSpPr>
      <p:pic>
        <p:nvPicPr>
          <p:cNvPr id="2052" name="Picture 4" descr="Cryptocurrency Regulations and Laws Shaping 2024">
            <a:extLst>
              <a:ext uri="{FF2B5EF4-FFF2-40B4-BE49-F238E27FC236}">
                <a16:creationId xmlns:a16="http://schemas.microsoft.com/office/drawing/2014/main" id="{8C1E4BB8-543D-3A79-6861-85E0B6B35A97}"/>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66" r="72"/>
          <a:stretch/>
        </p:blipFill>
        <p:spPr bwMode="auto">
          <a:xfrm>
            <a:off x="0" y="0"/>
            <a:ext cx="12210142" cy="6858000"/>
          </a:xfrm>
          <a:prstGeom prst="rect">
            <a:avLst/>
          </a:prstGeom>
          <a:noFill/>
          <a:extLst>
            <a:ext uri="{909E8E84-426E-40DD-AFC4-6F175D3DCCD1}">
              <a14:hiddenFill xmlns:a14="http://schemas.microsoft.com/office/drawing/2010/main">
                <a:solidFill>
                  <a:srgbClr val="FFFFFF"/>
                </a:solidFill>
              </a14:hiddenFill>
            </a:ext>
          </a:extLst>
        </p:spPr>
      </p:pic>
      <p:sp>
        <p:nvSpPr>
          <p:cNvPr id="5195" name="Google Shape;5195;p343"/>
          <p:cNvSpPr/>
          <p:nvPr/>
        </p:nvSpPr>
        <p:spPr>
          <a:xfrm>
            <a:off x="1313098" y="1905000"/>
            <a:ext cx="9710502" cy="3084174"/>
          </a:xfrm>
          <a:prstGeom prst="rect">
            <a:avLst/>
          </a:prstGeom>
          <a:solidFill>
            <a:schemeClr val="dk1">
              <a:alpha val="48000"/>
            </a:schemeClr>
          </a:solidFill>
          <a:ln>
            <a:solidFill>
              <a:srgbClr val="FFC000"/>
            </a:solidFill>
          </a:ln>
        </p:spPr>
        <p:txBody>
          <a:bodyPr spcFirstLastPara="1" wrap="square" lIns="86804" tIns="43390" rIns="86804" bIns="43390" anchor="ctr" anchorCtr="0">
            <a:noAutofit/>
          </a:bodyPr>
          <a:lstStyle/>
          <a:p>
            <a:pPr algn="ctr" defTabSz="868223">
              <a:buClr>
                <a:srgbClr val="000000"/>
              </a:buClr>
            </a:pPr>
            <a:r>
              <a:rPr lang="en-GB" sz="5400" b="1" kern="0" dirty="0">
                <a:solidFill>
                  <a:srgbClr val="FFFFFF"/>
                </a:solidFill>
                <a:latin typeface="Didact Gothic" panose="00000500000000000000" pitchFamily="2" charset="0"/>
                <a:ea typeface="Calibri"/>
                <a:cs typeface="Calibri"/>
                <a:sym typeface="Calibri"/>
              </a:rPr>
              <a:t>Introduction </a:t>
            </a:r>
          </a:p>
        </p:txBody>
      </p:sp>
      <p:grpSp>
        <p:nvGrpSpPr>
          <p:cNvPr id="2" name="Group 1">
            <a:extLst>
              <a:ext uri="{FF2B5EF4-FFF2-40B4-BE49-F238E27FC236}">
                <a16:creationId xmlns:a16="http://schemas.microsoft.com/office/drawing/2014/main" id="{3FB67F15-2D13-66AA-D642-487502012445}"/>
              </a:ext>
            </a:extLst>
          </p:cNvPr>
          <p:cNvGrpSpPr/>
          <p:nvPr/>
        </p:nvGrpSpPr>
        <p:grpSpPr>
          <a:xfrm>
            <a:off x="11434761" y="6512309"/>
            <a:ext cx="447675" cy="243352"/>
            <a:chOff x="2105024" y="5749284"/>
            <a:chExt cx="447675" cy="243352"/>
          </a:xfrm>
        </p:grpSpPr>
        <p:sp>
          <p:nvSpPr>
            <p:cNvPr id="3" name="Oval 2">
              <a:extLst>
                <a:ext uri="{FF2B5EF4-FFF2-40B4-BE49-F238E27FC236}">
                  <a16:creationId xmlns:a16="http://schemas.microsoft.com/office/drawing/2014/main" id="{113BC628-6047-93C8-C87A-2EAD34A3F0F4}"/>
                </a:ext>
              </a:extLst>
            </p:cNvPr>
            <p:cNvSpPr/>
            <p:nvPr/>
          </p:nvSpPr>
          <p:spPr>
            <a:xfrm>
              <a:off x="2207186" y="5749284"/>
              <a:ext cx="243352" cy="243352"/>
            </a:xfrm>
            <a:prstGeom prst="ellipse">
              <a:avLst/>
            </a:prstGeom>
            <a:solidFill>
              <a:srgbClr val="FFC000"/>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4" name="TextBox 3">
              <a:extLst>
                <a:ext uri="{FF2B5EF4-FFF2-40B4-BE49-F238E27FC236}">
                  <a16:creationId xmlns:a16="http://schemas.microsoft.com/office/drawing/2014/main" id="{8BB735BD-D4C4-C0E9-4A2C-5B62B07CFCE1}"/>
                </a:ext>
              </a:extLst>
            </p:cNvPr>
            <p:cNvSpPr txBox="1"/>
            <p:nvPr/>
          </p:nvSpPr>
          <p:spPr>
            <a:xfrm>
              <a:off x="2105024" y="5777192"/>
              <a:ext cx="447675" cy="21544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326A2452-42B8-4B4F-8F2F-A25CC86A1417}" type="slidenum">
                <a:rPr kumimoji="0" lang="en-GB" sz="800" b="0" i="0" u="none" strike="noStrike" kern="1200" cap="none" spc="0" normalizeH="0" baseline="0" noProof="0" smtClean="0">
                  <a:ln>
                    <a:noFill/>
                  </a:ln>
                  <a:effectLst/>
                  <a:uLnTx/>
                  <a:uFillTx/>
                  <a:latin typeface="Calibri" panose="020F0502020204030204"/>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5</a:t>
              </a:fld>
              <a:endParaRPr kumimoji="0" lang="en-GB" sz="800" b="0" i="0" u="none" strike="noStrike" kern="1200" cap="none" spc="0" normalizeH="0" baseline="0" noProof="0" dirty="0">
                <a:ln>
                  <a:noFill/>
                </a:ln>
                <a:effectLst/>
                <a:uLnTx/>
                <a:uFillTx/>
                <a:latin typeface="Calibri" panose="020F0502020204030204"/>
                <a:ea typeface="+mn-ea"/>
                <a:cs typeface="+mn-cs"/>
              </a:endParaRPr>
            </a:p>
          </p:txBody>
        </p:sp>
      </p:grpSp>
      <p:sp>
        <p:nvSpPr>
          <p:cNvPr id="6" name="TextBox 5">
            <a:extLst>
              <a:ext uri="{FF2B5EF4-FFF2-40B4-BE49-F238E27FC236}">
                <a16:creationId xmlns:a16="http://schemas.microsoft.com/office/drawing/2014/main" id="{0776D6A3-F75B-2421-9EAA-B472E6AFBB61}"/>
              </a:ext>
            </a:extLst>
          </p:cNvPr>
          <p:cNvSpPr txBox="1"/>
          <p:nvPr/>
        </p:nvSpPr>
        <p:spPr>
          <a:xfrm>
            <a:off x="207964" y="6509440"/>
            <a:ext cx="3485147" cy="246221"/>
          </a:xfrm>
          <a:prstGeom prst="rect">
            <a:avLst/>
          </a:prstGeom>
          <a:noFill/>
        </p:spPr>
        <p:txBody>
          <a:bodyPr wrap="square">
            <a:spAutoFit/>
          </a:bodyPr>
          <a:lstStyle/>
          <a:p>
            <a:r>
              <a:rPr lang="en-GB" sz="1000" b="1" dirty="0">
                <a:solidFill>
                  <a:srgbClr val="FFC000"/>
                </a:solidFill>
                <a:latin typeface="Didact Gothic" panose="00000500000000000000" pitchFamily="2" charset="0"/>
              </a:rPr>
              <a:t>Cryptocurrency Regulations in Africa : </a:t>
            </a:r>
            <a:r>
              <a:rPr lang="en-GB" sz="1000" b="1" dirty="0">
                <a:solidFill>
                  <a:schemeClr val="bg1"/>
                </a:solidFill>
                <a:latin typeface="Didact Gothic" panose="00000500000000000000" pitchFamily="2" charset="0"/>
              </a:rPr>
              <a:t>An In-Depth Study</a:t>
            </a:r>
          </a:p>
        </p:txBody>
      </p:sp>
    </p:spTree>
    <p:extLst>
      <p:ext uri="{BB962C8B-B14F-4D97-AF65-F5344CB8AC3E}">
        <p14:creationId xmlns:p14="http://schemas.microsoft.com/office/powerpoint/2010/main" val="287072180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Shape 5410"/>
        <p:cNvGrpSpPr/>
        <p:nvPr/>
      </p:nvGrpSpPr>
      <p:grpSpPr>
        <a:xfrm>
          <a:off x="0" y="0"/>
          <a:ext cx="0" cy="0"/>
          <a:chOff x="0" y="0"/>
          <a:chExt cx="0" cy="0"/>
        </a:xfrm>
      </p:grpSpPr>
      <p:pic>
        <p:nvPicPr>
          <p:cNvPr id="24578" name="Picture 2" descr="2 for 1 Egypt &amp; India | TripADeal">
            <a:extLst>
              <a:ext uri="{FF2B5EF4-FFF2-40B4-BE49-F238E27FC236}">
                <a16:creationId xmlns:a16="http://schemas.microsoft.com/office/drawing/2014/main" id="{119C3AE1-A5BC-9C0A-C641-7035D3876315}"/>
              </a:ext>
            </a:extLst>
          </p:cNvPr>
          <p:cNvPicPr>
            <a:picLocks noChangeAspect="1" noChangeArrowheads="1"/>
          </p:cNvPicPr>
          <p:nvPr/>
        </p:nvPicPr>
        <p:blipFill rotWithShape="1">
          <a:blip r:embed="rId3">
            <a:extLst>
              <a:ext uri="{BEBA8EAE-BF5A-486C-A8C5-ECC9F3942E4B}">
                <a14:imgProps xmlns:a14="http://schemas.microsoft.com/office/drawing/2010/main">
                  <a14:imgLayer r:embed="rId4">
                    <a14:imgEffect>
                      <a14:brightnessContrast bright="-40000" contrast="-20000"/>
                    </a14:imgEffect>
                  </a14:imgLayer>
                </a14:imgProps>
              </a:ext>
              <a:ext uri="{28A0092B-C50C-407E-A947-70E740481C1C}">
                <a14:useLocalDpi xmlns:a14="http://schemas.microsoft.com/office/drawing/2010/main" val="0"/>
              </a:ext>
            </a:extLst>
          </a:blip>
          <a:srcRect l="100" r="171"/>
          <a:stretch/>
        </p:blipFill>
        <p:spPr bwMode="auto">
          <a:xfrm>
            <a:off x="0" y="0"/>
            <a:ext cx="4673600" cy="6858000"/>
          </a:xfrm>
          <a:prstGeom prst="rect">
            <a:avLst/>
          </a:prstGeom>
          <a:noFill/>
          <a:extLst>
            <a:ext uri="{909E8E84-426E-40DD-AFC4-6F175D3DCCD1}">
              <a14:hiddenFill xmlns:a14="http://schemas.microsoft.com/office/drawing/2010/main">
                <a:solidFill>
                  <a:srgbClr val="FFFFFF"/>
                </a:solidFill>
              </a14:hiddenFill>
            </a:ext>
          </a:extLst>
        </p:spPr>
      </p:pic>
      <p:sp>
        <p:nvSpPr>
          <p:cNvPr id="5412" name="Google Shape;5412;p367"/>
          <p:cNvSpPr/>
          <p:nvPr/>
        </p:nvSpPr>
        <p:spPr>
          <a:xfrm>
            <a:off x="4182544" y="1"/>
            <a:ext cx="8009456" cy="6858000"/>
          </a:xfrm>
          <a:prstGeom prst="rect">
            <a:avLst/>
          </a:prstGeom>
          <a:solidFill>
            <a:schemeClr val="dk1"/>
          </a:solidFill>
          <a:ln>
            <a:noFill/>
          </a:ln>
        </p:spPr>
        <p:txBody>
          <a:bodyPr spcFirstLastPara="1" wrap="square" lIns="86804" tIns="43390" rIns="86804" bIns="43390" anchor="t" anchorCtr="0">
            <a:noAutofit/>
          </a:bodyPr>
          <a:lstStyle/>
          <a:p>
            <a:pPr marL="271320" indent="-162792" defTabSz="868223">
              <a:buClr>
                <a:srgbClr val="000000"/>
              </a:buClr>
              <a:buSzPts val="1800"/>
            </a:pPr>
            <a:endParaRPr sz="1709" kern="0">
              <a:solidFill>
                <a:srgbClr val="FFFFFF"/>
              </a:solidFill>
              <a:latin typeface="Calibri"/>
              <a:ea typeface="Calibri"/>
              <a:cs typeface="Calibri"/>
              <a:sym typeface="Calibri"/>
            </a:endParaRPr>
          </a:p>
        </p:txBody>
      </p:sp>
      <p:sp>
        <p:nvSpPr>
          <p:cNvPr id="5413" name="Google Shape;5413;p367"/>
          <p:cNvSpPr/>
          <p:nvPr/>
        </p:nvSpPr>
        <p:spPr>
          <a:xfrm>
            <a:off x="4405679" y="178874"/>
            <a:ext cx="6198821" cy="518515"/>
          </a:xfrm>
          <a:prstGeom prst="rect">
            <a:avLst/>
          </a:prstGeom>
          <a:noFill/>
          <a:ln>
            <a:noFill/>
          </a:ln>
        </p:spPr>
        <p:txBody>
          <a:bodyPr spcFirstLastPara="1" wrap="square" lIns="86804" tIns="43390" rIns="86804" bIns="43390" anchor="t" anchorCtr="0">
            <a:spAutoFit/>
          </a:bodyPr>
          <a:lstStyle/>
          <a:p>
            <a:pPr defTabSz="868223">
              <a:buClr>
                <a:srgbClr val="000000"/>
              </a:buClr>
            </a:pPr>
            <a:r>
              <a:rPr lang="en-US" sz="2800" b="1" kern="0" dirty="0">
                <a:solidFill>
                  <a:srgbClr val="FFC000"/>
                </a:solidFill>
                <a:latin typeface="Calibri"/>
                <a:cs typeface="Calibri"/>
                <a:sym typeface="Calibri"/>
              </a:rPr>
              <a:t>EGYPT</a:t>
            </a:r>
          </a:p>
        </p:txBody>
      </p:sp>
      <p:sp>
        <p:nvSpPr>
          <p:cNvPr id="5414" name="Google Shape;5414;p367"/>
          <p:cNvSpPr/>
          <p:nvPr/>
        </p:nvSpPr>
        <p:spPr>
          <a:xfrm>
            <a:off x="4569035" y="688315"/>
            <a:ext cx="7038765" cy="6320103"/>
          </a:xfrm>
          <a:prstGeom prst="rect">
            <a:avLst/>
          </a:prstGeom>
          <a:noFill/>
          <a:ln>
            <a:noFill/>
          </a:ln>
        </p:spPr>
        <p:txBody>
          <a:bodyPr spcFirstLastPara="1" wrap="square" lIns="86804" tIns="43390" rIns="86804" bIns="43390" anchor="t" anchorCtr="0">
            <a:spAutoFit/>
          </a:bodyPr>
          <a:lstStyle/>
          <a:p>
            <a:pPr marL="271320" indent="-271320" algn="just" defTabSz="868223">
              <a:lnSpc>
                <a:spcPct val="150000"/>
              </a:lnSpc>
              <a:buClr>
                <a:srgbClr val="FFFFFF"/>
              </a:buClr>
              <a:buSzPts val="1900"/>
              <a:buFont typeface="Arial"/>
              <a:buChar char="•"/>
            </a:pPr>
            <a:r>
              <a:rPr lang="en-GB" sz="1500" kern="0" dirty="0">
                <a:solidFill>
                  <a:srgbClr val="FFC000"/>
                </a:solidFill>
                <a:latin typeface="Didact Gothic" panose="00000500000000000000" pitchFamily="2" charset="0"/>
                <a:ea typeface="Calibri"/>
                <a:cs typeface="Calibri"/>
                <a:sym typeface="Calibri"/>
              </a:rPr>
              <a:t>Regulatory Status: Legal</a:t>
            </a:r>
          </a:p>
          <a:p>
            <a:pPr marL="271320" indent="-271320" algn="just" defTabSz="868223">
              <a:lnSpc>
                <a:spcPct val="150000"/>
              </a:lnSpc>
              <a:buClr>
                <a:srgbClr val="FFFFFF"/>
              </a:buClr>
              <a:buSzPts val="1900"/>
              <a:buFont typeface="Arial"/>
              <a:buChar char="•"/>
            </a:pPr>
            <a:r>
              <a:rPr lang="en-GB" sz="1500" kern="0" dirty="0">
                <a:solidFill>
                  <a:schemeClr val="bg1"/>
                </a:solidFill>
                <a:latin typeface="Didact Gothic" panose="00000500000000000000" pitchFamily="2" charset="0"/>
                <a:ea typeface="Calibri"/>
                <a:cs typeface="Calibri"/>
                <a:sym typeface="Calibri"/>
              </a:rPr>
              <a:t>The Egyptian central bank took the first stab at regulating crypto-assets by publishing licensing rules in 2020.</a:t>
            </a:r>
          </a:p>
          <a:p>
            <a:pPr marL="271320" indent="-271320" algn="just" defTabSz="868223">
              <a:lnSpc>
                <a:spcPct val="150000"/>
              </a:lnSpc>
              <a:buClr>
                <a:srgbClr val="FFFFFF"/>
              </a:buClr>
              <a:buSzPts val="1900"/>
              <a:buFont typeface="Arial"/>
              <a:buChar char="•"/>
            </a:pPr>
            <a:r>
              <a:rPr lang="en-GB" sz="1500" kern="0" dirty="0">
                <a:solidFill>
                  <a:schemeClr val="bg1"/>
                </a:solidFill>
                <a:latin typeface="Didact Gothic" panose="00000500000000000000" pitchFamily="2" charset="0"/>
                <a:ea typeface="Calibri"/>
                <a:cs typeface="Calibri"/>
                <a:sym typeface="Calibri"/>
              </a:rPr>
              <a:t>Timeline: Egyptian authorities have repeatedly expressed </a:t>
            </a:r>
            <a:r>
              <a:rPr lang="en-GB" sz="1500" kern="0" dirty="0" err="1">
                <a:solidFill>
                  <a:schemeClr val="bg1"/>
                </a:solidFill>
                <a:latin typeface="Didact Gothic" panose="00000500000000000000" pitchFamily="2" charset="0"/>
                <a:ea typeface="Calibri"/>
                <a:cs typeface="Calibri"/>
                <a:sym typeface="Calibri"/>
              </a:rPr>
              <a:t>skepticism</a:t>
            </a:r>
            <a:r>
              <a:rPr lang="en-GB" sz="1500" kern="0" dirty="0">
                <a:solidFill>
                  <a:schemeClr val="bg1"/>
                </a:solidFill>
                <a:latin typeface="Didact Gothic" panose="00000500000000000000" pitchFamily="2" charset="0"/>
                <a:ea typeface="Calibri"/>
                <a:cs typeface="Calibri"/>
                <a:sym typeface="Calibri"/>
              </a:rPr>
              <a:t> about the utility and safety of crypto-assets. In 2018, religious leaders in Egypt issued a statement indicating that crypto-assets are forbidden under Islamic law. Crypto-asset regulations were established in 2020 when the Central Bank of Egypt published new rules requiring a license to issue, deal, or promote crypto assets.</a:t>
            </a:r>
          </a:p>
          <a:p>
            <a:pPr marL="271320" indent="-271320" algn="just" defTabSz="868223">
              <a:lnSpc>
                <a:spcPct val="150000"/>
              </a:lnSpc>
              <a:buClr>
                <a:srgbClr val="FFFFFF"/>
              </a:buClr>
              <a:buSzPts val="1900"/>
              <a:buFont typeface="Arial"/>
              <a:buChar char="•"/>
            </a:pPr>
            <a:r>
              <a:rPr lang="en-GB" sz="1500" kern="0" dirty="0">
                <a:solidFill>
                  <a:srgbClr val="FFC000"/>
                </a:solidFill>
                <a:latin typeface="Didact Gothic" panose="00000500000000000000" pitchFamily="2" charset="0"/>
                <a:ea typeface="Calibri"/>
                <a:cs typeface="Calibri"/>
                <a:sym typeface="Calibri"/>
              </a:rPr>
              <a:t>Relevant Authorities</a:t>
            </a:r>
            <a:r>
              <a:rPr lang="en-GB" sz="1500" kern="0" dirty="0">
                <a:solidFill>
                  <a:schemeClr val="bg1"/>
                </a:solidFill>
                <a:latin typeface="Didact Gothic" panose="00000500000000000000" pitchFamily="2" charset="0"/>
                <a:ea typeface="Calibri"/>
                <a:cs typeface="Calibri"/>
                <a:sym typeface="Calibri"/>
              </a:rPr>
              <a:t>: Central Bank of Egypt</a:t>
            </a:r>
          </a:p>
          <a:p>
            <a:pPr marL="271320" indent="-271320" algn="just" defTabSz="868223">
              <a:lnSpc>
                <a:spcPct val="150000"/>
              </a:lnSpc>
              <a:buClr>
                <a:srgbClr val="FFFFFF"/>
              </a:buClr>
              <a:buSzPts val="1900"/>
              <a:buFont typeface="Arial"/>
              <a:buChar char="•"/>
            </a:pPr>
            <a:r>
              <a:rPr lang="en-GB" sz="1500" kern="0" dirty="0">
                <a:solidFill>
                  <a:srgbClr val="FFC000"/>
                </a:solidFill>
                <a:latin typeface="Didact Gothic" panose="00000500000000000000" pitchFamily="2" charset="0"/>
                <a:ea typeface="Calibri"/>
                <a:cs typeface="Calibri"/>
                <a:sym typeface="Calibri"/>
              </a:rPr>
              <a:t>Regulation Under Consideration	-	</a:t>
            </a:r>
            <a:r>
              <a:rPr lang="en-GB" sz="1500" kern="0" dirty="0">
                <a:solidFill>
                  <a:schemeClr val="bg1"/>
                </a:solidFill>
                <a:latin typeface="Didact Gothic" panose="00000500000000000000" pitchFamily="2" charset="0"/>
                <a:ea typeface="Calibri"/>
                <a:cs typeface="Calibri"/>
                <a:sym typeface="Calibri"/>
              </a:rPr>
              <a:t> No</a:t>
            </a:r>
          </a:p>
          <a:p>
            <a:pPr marL="271320" indent="-271320" algn="just" defTabSz="868223">
              <a:lnSpc>
                <a:spcPct val="150000"/>
              </a:lnSpc>
              <a:buClr>
                <a:srgbClr val="FFFFFF"/>
              </a:buClr>
              <a:buSzPts val="1900"/>
              <a:buFont typeface="Arial"/>
              <a:buChar char="•"/>
            </a:pPr>
            <a:r>
              <a:rPr lang="en-GB" sz="1500" kern="0" dirty="0">
                <a:solidFill>
                  <a:srgbClr val="FFC000"/>
                </a:solidFill>
                <a:latin typeface="Didact Gothic" panose="00000500000000000000" pitchFamily="2" charset="0"/>
                <a:ea typeface="Calibri"/>
                <a:cs typeface="Calibri"/>
                <a:sym typeface="Calibri"/>
              </a:rPr>
              <a:t>Regulated Actors</a:t>
            </a:r>
            <a:r>
              <a:rPr lang="en-GB" sz="1500" kern="0" dirty="0">
                <a:solidFill>
                  <a:schemeClr val="bg1"/>
                </a:solidFill>
                <a:latin typeface="Didact Gothic" panose="00000500000000000000" pitchFamily="2" charset="0"/>
                <a:ea typeface="Calibri"/>
                <a:cs typeface="Calibri"/>
                <a:sym typeface="Calibri"/>
              </a:rPr>
              <a:t>: Exchanges, Financial Institutions, Issuers, Service Providers, Miners</a:t>
            </a:r>
          </a:p>
          <a:p>
            <a:pPr marL="271320" indent="-271320" algn="just" defTabSz="868223">
              <a:lnSpc>
                <a:spcPct val="150000"/>
              </a:lnSpc>
              <a:buClr>
                <a:srgbClr val="FFFFFF"/>
              </a:buClr>
              <a:buSzPts val="1900"/>
              <a:buFont typeface="Arial"/>
              <a:buChar char="•"/>
            </a:pPr>
            <a:r>
              <a:rPr lang="en-GB" sz="1500" kern="0" dirty="0">
                <a:solidFill>
                  <a:srgbClr val="FFC000"/>
                </a:solidFill>
                <a:latin typeface="Didact Gothic" panose="00000500000000000000" pitchFamily="2" charset="0"/>
                <a:ea typeface="Calibri"/>
                <a:cs typeface="Calibri"/>
                <a:sym typeface="Calibri"/>
              </a:rPr>
              <a:t>Taxation</a:t>
            </a:r>
            <a:r>
              <a:rPr lang="en-GB" sz="1500" kern="0" dirty="0">
                <a:solidFill>
                  <a:schemeClr val="bg1"/>
                </a:solidFill>
                <a:latin typeface="Didact Gothic" panose="00000500000000000000" pitchFamily="2" charset="0"/>
                <a:ea typeface="Calibri"/>
                <a:cs typeface="Calibri"/>
                <a:sym typeface="Calibri"/>
              </a:rPr>
              <a:t>			-	No</a:t>
            </a:r>
          </a:p>
          <a:p>
            <a:pPr marL="271320" indent="-271320" algn="just" defTabSz="868223">
              <a:lnSpc>
                <a:spcPct val="150000"/>
              </a:lnSpc>
              <a:buClr>
                <a:srgbClr val="FFFFFF"/>
              </a:buClr>
              <a:buSzPts val="1900"/>
              <a:buFont typeface="Arial"/>
              <a:buChar char="•"/>
            </a:pPr>
            <a:r>
              <a:rPr lang="en-GB" sz="1500" kern="0" dirty="0">
                <a:solidFill>
                  <a:srgbClr val="FFC000"/>
                </a:solidFill>
                <a:latin typeface="Didact Gothic" panose="00000500000000000000" pitchFamily="2" charset="0"/>
                <a:ea typeface="Calibri"/>
                <a:cs typeface="Calibri"/>
                <a:sym typeface="Calibri"/>
              </a:rPr>
              <a:t>AML/CFT</a:t>
            </a:r>
            <a:r>
              <a:rPr lang="en-GB" sz="1500" kern="0" dirty="0">
                <a:solidFill>
                  <a:schemeClr val="bg1"/>
                </a:solidFill>
                <a:latin typeface="Didact Gothic" panose="00000500000000000000" pitchFamily="2" charset="0"/>
                <a:ea typeface="Calibri"/>
                <a:cs typeface="Calibri"/>
                <a:sym typeface="Calibri"/>
              </a:rPr>
              <a:t>			-	No</a:t>
            </a:r>
          </a:p>
          <a:p>
            <a:pPr marL="271320" indent="-271320" algn="just" defTabSz="868223">
              <a:lnSpc>
                <a:spcPct val="150000"/>
              </a:lnSpc>
              <a:buClr>
                <a:srgbClr val="FFFFFF"/>
              </a:buClr>
              <a:buSzPts val="1900"/>
              <a:buFont typeface="Arial"/>
              <a:buChar char="•"/>
            </a:pPr>
            <a:r>
              <a:rPr lang="en-GB" sz="1500" kern="0" dirty="0">
                <a:solidFill>
                  <a:srgbClr val="FFC000"/>
                </a:solidFill>
                <a:latin typeface="Didact Gothic" panose="00000500000000000000" pitchFamily="2" charset="0"/>
                <a:ea typeface="Calibri"/>
                <a:cs typeface="Calibri"/>
                <a:sym typeface="Calibri"/>
              </a:rPr>
              <a:t>Consumer Protection</a:t>
            </a:r>
            <a:r>
              <a:rPr lang="en-GB" sz="1500" kern="0" dirty="0">
                <a:solidFill>
                  <a:schemeClr val="bg1"/>
                </a:solidFill>
                <a:latin typeface="Didact Gothic" panose="00000500000000000000" pitchFamily="2" charset="0"/>
                <a:ea typeface="Calibri"/>
                <a:cs typeface="Calibri"/>
                <a:sym typeface="Calibri"/>
              </a:rPr>
              <a:t>		-	No</a:t>
            </a:r>
          </a:p>
          <a:p>
            <a:pPr marL="271320" indent="-271320" algn="just" defTabSz="868223">
              <a:lnSpc>
                <a:spcPct val="150000"/>
              </a:lnSpc>
              <a:buClr>
                <a:srgbClr val="FFFFFF"/>
              </a:buClr>
              <a:buSzPts val="1900"/>
              <a:buFont typeface="Arial"/>
              <a:buChar char="•"/>
            </a:pPr>
            <a:r>
              <a:rPr lang="en-GB" sz="1500" kern="0" dirty="0">
                <a:solidFill>
                  <a:srgbClr val="FFC000"/>
                </a:solidFill>
                <a:latin typeface="Didact Gothic" panose="00000500000000000000" pitchFamily="2" charset="0"/>
                <a:ea typeface="Calibri"/>
                <a:cs typeface="Calibri"/>
                <a:sym typeface="Calibri"/>
              </a:rPr>
              <a:t>Licensing</a:t>
            </a:r>
            <a:r>
              <a:rPr lang="en-GB" sz="1500" kern="0" dirty="0">
                <a:solidFill>
                  <a:schemeClr val="bg1"/>
                </a:solidFill>
                <a:latin typeface="Didact Gothic" panose="00000500000000000000" pitchFamily="2" charset="0"/>
                <a:ea typeface="Calibri"/>
                <a:cs typeface="Calibri"/>
                <a:sym typeface="Calibri"/>
              </a:rPr>
              <a:t>: In 2020, the Central Bank of Egypt published new rules requiring a license to issue, deal, or promote crypto assets.</a:t>
            </a:r>
          </a:p>
          <a:p>
            <a:pPr marL="271320" indent="-271320" algn="just" defTabSz="868223">
              <a:lnSpc>
                <a:spcPct val="150000"/>
              </a:lnSpc>
              <a:buClr>
                <a:srgbClr val="FFFFFF"/>
              </a:buClr>
              <a:buSzPts val="1900"/>
              <a:buFont typeface="Arial"/>
              <a:buChar char="•"/>
            </a:pPr>
            <a:endParaRPr lang="en-GB" sz="1500" kern="0" dirty="0">
              <a:solidFill>
                <a:schemeClr val="bg1"/>
              </a:solidFill>
              <a:latin typeface="Didact Gothic" panose="00000500000000000000" pitchFamily="2" charset="0"/>
              <a:ea typeface="Calibri"/>
              <a:cs typeface="Calibri"/>
              <a:sym typeface="Calibri"/>
            </a:endParaRPr>
          </a:p>
        </p:txBody>
      </p:sp>
      <p:sp>
        <p:nvSpPr>
          <p:cNvPr id="3" name="TextBox 2">
            <a:extLst>
              <a:ext uri="{FF2B5EF4-FFF2-40B4-BE49-F238E27FC236}">
                <a16:creationId xmlns:a16="http://schemas.microsoft.com/office/drawing/2014/main" id="{63065312-A586-FA15-01C3-0D7DC242E1CD}"/>
              </a:ext>
            </a:extLst>
          </p:cNvPr>
          <p:cNvSpPr txBox="1"/>
          <p:nvPr/>
        </p:nvSpPr>
        <p:spPr>
          <a:xfrm>
            <a:off x="4775200" y="6581001"/>
            <a:ext cx="6096000" cy="276999"/>
          </a:xfrm>
          <a:prstGeom prst="rect">
            <a:avLst/>
          </a:prstGeom>
          <a:noFill/>
        </p:spPr>
        <p:txBody>
          <a:bodyPr wrap="square">
            <a:spAutoFit/>
          </a:bodyPr>
          <a:lstStyle/>
          <a:p>
            <a:r>
              <a:rPr lang="en-GB" sz="1200" b="0" i="0" dirty="0">
                <a:solidFill>
                  <a:srgbClr val="000000"/>
                </a:solidFill>
                <a:effectLst/>
                <a:latin typeface="Didact Gothic" panose="00000500000000000000" pitchFamily="2" charset="0"/>
                <a:cs typeface="DecoType Naskh" panose="02010400000000000000" pitchFamily="2" charset="-78"/>
                <a:hlinkClick r:id="rId5"/>
              </a:rPr>
              <a:t>https://www.cbe.org.eg/ar/AboutCBE/Pages/BankingLaws.aspx</a:t>
            </a:r>
            <a:r>
              <a:rPr lang="en-GB" sz="1200" b="0" i="0" dirty="0">
                <a:solidFill>
                  <a:srgbClr val="000000"/>
                </a:solidFill>
                <a:effectLst/>
                <a:latin typeface="Didact Gothic" panose="00000500000000000000" pitchFamily="2" charset="0"/>
                <a:cs typeface="DecoType Naskh" panose="02010400000000000000" pitchFamily="2" charset="-78"/>
              </a:rPr>
              <a:t> </a:t>
            </a:r>
            <a:endParaRPr lang="en-GB" sz="1200" dirty="0">
              <a:latin typeface="Didact Gothic" panose="00000500000000000000" pitchFamily="2" charset="0"/>
              <a:cs typeface="DecoType Naskh" panose="02010400000000000000" pitchFamily="2" charset="-78"/>
            </a:endParaRPr>
          </a:p>
        </p:txBody>
      </p:sp>
      <p:grpSp>
        <p:nvGrpSpPr>
          <p:cNvPr id="2" name="Group 1">
            <a:extLst>
              <a:ext uri="{FF2B5EF4-FFF2-40B4-BE49-F238E27FC236}">
                <a16:creationId xmlns:a16="http://schemas.microsoft.com/office/drawing/2014/main" id="{3CC47B40-03E5-EC36-490E-2068D8745845}"/>
              </a:ext>
            </a:extLst>
          </p:cNvPr>
          <p:cNvGrpSpPr/>
          <p:nvPr/>
        </p:nvGrpSpPr>
        <p:grpSpPr>
          <a:xfrm>
            <a:off x="11434761" y="6512309"/>
            <a:ext cx="447675" cy="243352"/>
            <a:chOff x="2105024" y="5749284"/>
            <a:chExt cx="447675" cy="243352"/>
          </a:xfrm>
        </p:grpSpPr>
        <p:sp>
          <p:nvSpPr>
            <p:cNvPr id="4" name="Oval 3">
              <a:extLst>
                <a:ext uri="{FF2B5EF4-FFF2-40B4-BE49-F238E27FC236}">
                  <a16:creationId xmlns:a16="http://schemas.microsoft.com/office/drawing/2014/main" id="{FDA2EC84-8674-9EE6-0639-38116D41B869}"/>
                </a:ext>
              </a:extLst>
            </p:cNvPr>
            <p:cNvSpPr/>
            <p:nvPr/>
          </p:nvSpPr>
          <p:spPr>
            <a:xfrm>
              <a:off x="2207186" y="5749284"/>
              <a:ext cx="243352" cy="243352"/>
            </a:xfrm>
            <a:prstGeom prst="ellipse">
              <a:avLst/>
            </a:prstGeom>
            <a:solidFill>
              <a:srgbClr val="FFC000"/>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5" name="TextBox 4">
              <a:extLst>
                <a:ext uri="{FF2B5EF4-FFF2-40B4-BE49-F238E27FC236}">
                  <a16:creationId xmlns:a16="http://schemas.microsoft.com/office/drawing/2014/main" id="{EC18C2A3-5C93-3B9E-8135-3D04F9CFDD3B}"/>
                </a:ext>
              </a:extLst>
            </p:cNvPr>
            <p:cNvSpPr txBox="1"/>
            <p:nvPr/>
          </p:nvSpPr>
          <p:spPr>
            <a:xfrm>
              <a:off x="2105024" y="5777192"/>
              <a:ext cx="447675" cy="21544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326A2452-42B8-4B4F-8F2F-A25CC86A1417}" type="slidenum">
                <a:rPr kumimoji="0" lang="en-GB" sz="800" b="0" i="0" u="none" strike="noStrike" kern="1200" cap="none" spc="0" normalizeH="0" baseline="0" noProof="0" smtClean="0">
                  <a:ln>
                    <a:noFill/>
                  </a:ln>
                  <a:effectLst/>
                  <a:uLnTx/>
                  <a:uFillTx/>
                  <a:latin typeface="Calibri" panose="020F0502020204030204"/>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50</a:t>
              </a:fld>
              <a:endParaRPr kumimoji="0" lang="en-GB" sz="800" b="0" i="0" u="none" strike="noStrike" kern="1200" cap="none" spc="0" normalizeH="0" baseline="0" noProof="0" dirty="0">
                <a:ln>
                  <a:noFill/>
                </a:ln>
                <a:effectLst/>
                <a:uLnTx/>
                <a:uFillTx/>
                <a:latin typeface="Calibri" panose="020F0502020204030204"/>
                <a:ea typeface="+mn-ea"/>
                <a:cs typeface="+mn-cs"/>
              </a:endParaRPr>
            </a:p>
          </p:txBody>
        </p:sp>
      </p:grpSp>
    </p:spTree>
    <p:extLst>
      <p:ext uri="{BB962C8B-B14F-4D97-AF65-F5344CB8AC3E}">
        <p14:creationId xmlns:p14="http://schemas.microsoft.com/office/powerpoint/2010/main" val="405192548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Shape 5194"/>
        <p:cNvGrpSpPr/>
        <p:nvPr/>
      </p:nvGrpSpPr>
      <p:grpSpPr>
        <a:xfrm>
          <a:off x="0" y="0"/>
          <a:ext cx="0" cy="0"/>
          <a:chOff x="0" y="0"/>
          <a:chExt cx="0" cy="0"/>
        </a:xfrm>
      </p:grpSpPr>
      <p:pic>
        <p:nvPicPr>
          <p:cNvPr id="25602" name="Picture 2">
            <a:extLst>
              <a:ext uri="{FF2B5EF4-FFF2-40B4-BE49-F238E27FC236}">
                <a16:creationId xmlns:a16="http://schemas.microsoft.com/office/drawing/2014/main" id="{280E2E94-AEC9-4DFD-9BA9-C8BEA268BAAD}"/>
              </a:ext>
            </a:extLst>
          </p:cNvPr>
          <p:cNvPicPr>
            <a:picLocks noChangeAspect="1" noChangeArrowheads="1"/>
          </p:cNvPicPr>
          <p:nvPr/>
        </p:nvPicPr>
        <p:blipFill rotWithShape="1">
          <a:blip r:embed="rId3">
            <a:extLst>
              <a:ext uri="{BEBA8EAE-BF5A-486C-A8C5-ECC9F3942E4B}">
                <a14:imgProps xmlns:a14="http://schemas.microsoft.com/office/drawing/2010/main">
                  <a14:imgLayer r:embed="rId4">
                    <a14:imgEffect>
                      <a14:brightnessContrast bright="-40000" contrast="-40000"/>
                    </a14:imgEffect>
                  </a14:imgLayer>
                </a14:imgProps>
              </a:ext>
              <a:ext uri="{28A0092B-C50C-407E-A947-70E740481C1C}">
                <a14:useLocalDpi xmlns:a14="http://schemas.microsoft.com/office/drawing/2010/main" val="0"/>
              </a:ext>
            </a:extLst>
          </a:blip>
          <a:srcRect l="11" t="29" r="11" b="29"/>
          <a:stretch/>
        </p:blipFill>
        <p:spPr bwMode="auto">
          <a:xfrm>
            <a:off x="0" y="-1"/>
            <a:ext cx="12192000" cy="6858001"/>
          </a:xfrm>
          <a:prstGeom prst="rect">
            <a:avLst/>
          </a:prstGeom>
          <a:noFill/>
          <a:extLst>
            <a:ext uri="{909E8E84-426E-40DD-AFC4-6F175D3DCCD1}">
              <a14:hiddenFill xmlns:a14="http://schemas.microsoft.com/office/drawing/2010/main">
                <a:solidFill>
                  <a:srgbClr val="FFFFFF"/>
                </a:solidFill>
              </a14:hiddenFill>
            </a:ext>
          </a:extLst>
        </p:spPr>
      </p:pic>
      <p:sp>
        <p:nvSpPr>
          <p:cNvPr id="5195" name="Google Shape;5195;p343"/>
          <p:cNvSpPr/>
          <p:nvPr/>
        </p:nvSpPr>
        <p:spPr>
          <a:xfrm>
            <a:off x="1376598" y="2558858"/>
            <a:ext cx="9710502" cy="1740284"/>
          </a:xfrm>
          <a:prstGeom prst="rect">
            <a:avLst/>
          </a:prstGeom>
          <a:solidFill>
            <a:schemeClr val="dk1">
              <a:alpha val="48000"/>
            </a:schemeClr>
          </a:solidFill>
          <a:ln>
            <a:solidFill>
              <a:srgbClr val="FFC000"/>
            </a:solidFill>
          </a:ln>
        </p:spPr>
        <p:txBody>
          <a:bodyPr spcFirstLastPara="1" wrap="square" lIns="86804" tIns="43390" rIns="86804" bIns="43390" anchor="ctr" anchorCtr="0">
            <a:noAutofit/>
          </a:bodyPr>
          <a:lstStyle/>
          <a:p>
            <a:pPr algn="ctr" defTabSz="868223">
              <a:buClr>
                <a:srgbClr val="000000"/>
              </a:buClr>
            </a:pPr>
            <a:r>
              <a:rPr lang="en-GB" sz="5400" b="1" kern="0" dirty="0">
                <a:solidFill>
                  <a:srgbClr val="FFFFFF"/>
                </a:solidFill>
                <a:latin typeface="Didact Gothic" panose="00000500000000000000" pitchFamily="2" charset="0"/>
                <a:ea typeface="Calibri"/>
                <a:cs typeface="Calibri"/>
                <a:sym typeface="Calibri"/>
              </a:rPr>
              <a:t>GHANA</a:t>
            </a:r>
          </a:p>
        </p:txBody>
      </p:sp>
      <p:sp>
        <p:nvSpPr>
          <p:cNvPr id="3" name="TextBox 2">
            <a:extLst>
              <a:ext uri="{FF2B5EF4-FFF2-40B4-BE49-F238E27FC236}">
                <a16:creationId xmlns:a16="http://schemas.microsoft.com/office/drawing/2014/main" id="{5A625158-7155-D15E-A23D-C688F73FD82E}"/>
              </a:ext>
            </a:extLst>
          </p:cNvPr>
          <p:cNvSpPr txBox="1"/>
          <p:nvPr/>
        </p:nvSpPr>
        <p:spPr>
          <a:xfrm>
            <a:off x="207964" y="6509440"/>
            <a:ext cx="3485147" cy="246221"/>
          </a:xfrm>
          <a:prstGeom prst="rect">
            <a:avLst/>
          </a:prstGeom>
          <a:noFill/>
        </p:spPr>
        <p:txBody>
          <a:bodyPr wrap="square">
            <a:spAutoFit/>
          </a:bodyPr>
          <a:lstStyle/>
          <a:p>
            <a:r>
              <a:rPr lang="en-GB" sz="1000" b="1" dirty="0">
                <a:solidFill>
                  <a:srgbClr val="FFC000"/>
                </a:solidFill>
                <a:latin typeface="Didact Gothic" panose="00000500000000000000" pitchFamily="2" charset="0"/>
              </a:rPr>
              <a:t>Cryptocurrency Regulations in Africa : </a:t>
            </a:r>
            <a:r>
              <a:rPr lang="en-GB" sz="1000" b="1" dirty="0">
                <a:solidFill>
                  <a:schemeClr val="bg1"/>
                </a:solidFill>
                <a:latin typeface="Didact Gothic" panose="00000500000000000000" pitchFamily="2" charset="0"/>
              </a:rPr>
              <a:t>An In-Depth Study</a:t>
            </a:r>
          </a:p>
        </p:txBody>
      </p:sp>
    </p:spTree>
    <p:extLst>
      <p:ext uri="{BB962C8B-B14F-4D97-AF65-F5344CB8AC3E}">
        <p14:creationId xmlns:p14="http://schemas.microsoft.com/office/powerpoint/2010/main" val="297899788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Shape 5410"/>
        <p:cNvGrpSpPr/>
        <p:nvPr/>
      </p:nvGrpSpPr>
      <p:grpSpPr>
        <a:xfrm>
          <a:off x="0" y="0"/>
          <a:ext cx="0" cy="0"/>
          <a:chOff x="0" y="0"/>
          <a:chExt cx="0" cy="0"/>
        </a:xfrm>
      </p:grpSpPr>
      <p:pic>
        <p:nvPicPr>
          <p:cNvPr id="26626" name="Picture 2" descr="Experience Accra, Ghana's capital city - Ojimah Blogs">
            <a:extLst>
              <a:ext uri="{FF2B5EF4-FFF2-40B4-BE49-F238E27FC236}">
                <a16:creationId xmlns:a16="http://schemas.microsoft.com/office/drawing/2014/main" id="{45CCD493-E5B0-9415-D446-C14F703AE58F}"/>
              </a:ext>
            </a:extLst>
          </p:cNvPr>
          <p:cNvPicPr>
            <a:picLocks noChangeAspect="1" noChangeArrowheads="1"/>
          </p:cNvPicPr>
          <p:nvPr/>
        </p:nvPicPr>
        <p:blipFill rotWithShape="1">
          <a:blip r:embed="rId3">
            <a:extLst>
              <a:ext uri="{BEBA8EAE-BF5A-486C-A8C5-ECC9F3942E4B}">
                <a14:imgProps xmlns:a14="http://schemas.microsoft.com/office/drawing/2010/main">
                  <a14:imgLayer r:embed="rId4">
                    <a14:imgEffect>
                      <a14:brightnessContrast bright="-40000" contrast="-20000"/>
                    </a14:imgEffect>
                  </a14:imgLayer>
                </a14:imgProps>
              </a:ext>
              <a:ext uri="{28A0092B-C50C-407E-A947-70E740481C1C}">
                <a14:useLocalDpi xmlns:a14="http://schemas.microsoft.com/office/drawing/2010/main" val="0"/>
              </a:ext>
            </a:extLst>
          </a:blip>
          <a:srcRect l="88" r="88"/>
          <a:stretch/>
        </p:blipFill>
        <p:spPr bwMode="auto">
          <a:xfrm>
            <a:off x="0" y="-1"/>
            <a:ext cx="4820560" cy="6858000"/>
          </a:xfrm>
          <a:prstGeom prst="rect">
            <a:avLst/>
          </a:prstGeom>
          <a:noFill/>
          <a:extLst>
            <a:ext uri="{909E8E84-426E-40DD-AFC4-6F175D3DCCD1}">
              <a14:hiddenFill xmlns:a14="http://schemas.microsoft.com/office/drawing/2010/main">
                <a:solidFill>
                  <a:srgbClr val="FFFFFF"/>
                </a:solidFill>
              </a14:hiddenFill>
            </a:ext>
          </a:extLst>
        </p:spPr>
      </p:pic>
      <p:sp>
        <p:nvSpPr>
          <p:cNvPr id="5412" name="Google Shape;5412;p367"/>
          <p:cNvSpPr/>
          <p:nvPr/>
        </p:nvSpPr>
        <p:spPr>
          <a:xfrm>
            <a:off x="4182544" y="1"/>
            <a:ext cx="8009456" cy="6858000"/>
          </a:xfrm>
          <a:prstGeom prst="rect">
            <a:avLst/>
          </a:prstGeom>
          <a:solidFill>
            <a:schemeClr val="dk1"/>
          </a:solidFill>
          <a:ln>
            <a:noFill/>
          </a:ln>
        </p:spPr>
        <p:txBody>
          <a:bodyPr spcFirstLastPara="1" wrap="square" lIns="86804" tIns="43390" rIns="86804" bIns="43390" anchor="t" anchorCtr="0">
            <a:noAutofit/>
          </a:bodyPr>
          <a:lstStyle/>
          <a:p>
            <a:pPr marL="271320" indent="-162792" defTabSz="868223">
              <a:buClr>
                <a:srgbClr val="000000"/>
              </a:buClr>
              <a:buSzPts val="1800"/>
            </a:pPr>
            <a:endParaRPr sz="1709" kern="0">
              <a:solidFill>
                <a:srgbClr val="FFFFFF"/>
              </a:solidFill>
              <a:latin typeface="Calibri"/>
              <a:ea typeface="Calibri"/>
              <a:cs typeface="Calibri"/>
              <a:sym typeface="Calibri"/>
            </a:endParaRPr>
          </a:p>
        </p:txBody>
      </p:sp>
      <p:sp>
        <p:nvSpPr>
          <p:cNvPr id="5413" name="Google Shape;5413;p367"/>
          <p:cNvSpPr/>
          <p:nvPr/>
        </p:nvSpPr>
        <p:spPr>
          <a:xfrm>
            <a:off x="4405679" y="178874"/>
            <a:ext cx="6198821" cy="518515"/>
          </a:xfrm>
          <a:prstGeom prst="rect">
            <a:avLst/>
          </a:prstGeom>
          <a:noFill/>
          <a:ln>
            <a:noFill/>
          </a:ln>
        </p:spPr>
        <p:txBody>
          <a:bodyPr spcFirstLastPara="1" wrap="square" lIns="86804" tIns="43390" rIns="86804" bIns="43390" anchor="t" anchorCtr="0">
            <a:spAutoFit/>
          </a:bodyPr>
          <a:lstStyle/>
          <a:p>
            <a:pPr defTabSz="868223">
              <a:buClr>
                <a:srgbClr val="000000"/>
              </a:buClr>
            </a:pPr>
            <a:r>
              <a:rPr lang="en-US" sz="2800" b="1" kern="0" dirty="0">
                <a:solidFill>
                  <a:srgbClr val="FFC000"/>
                </a:solidFill>
                <a:latin typeface="Calibri"/>
                <a:cs typeface="Calibri"/>
                <a:sym typeface="Calibri"/>
              </a:rPr>
              <a:t>GHANA</a:t>
            </a:r>
          </a:p>
        </p:txBody>
      </p:sp>
      <p:sp>
        <p:nvSpPr>
          <p:cNvPr id="5414" name="Google Shape;5414;p367"/>
          <p:cNvSpPr/>
          <p:nvPr/>
        </p:nvSpPr>
        <p:spPr>
          <a:xfrm>
            <a:off x="4569035" y="688315"/>
            <a:ext cx="7038765" cy="5050525"/>
          </a:xfrm>
          <a:prstGeom prst="rect">
            <a:avLst/>
          </a:prstGeom>
          <a:noFill/>
          <a:ln>
            <a:noFill/>
          </a:ln>
        </p:spPr>
        <p:txBody>
          <a:bodyPr spcFirstLastPara="1" wrap="square" lIns="86804" tIns="43390" rIns="86804" bIns="43390" anchor="t" anchorCtr="0">
            <a:spAutoFit/>
          </a:bodyPr>
          <a:lstStyle/>
          <a:p>
            <a:pPr marL="271320" indent="-271320" algn="just" defTabSz="868223">
              <a:lnSpc>
                <a:spcPct val="150000"/>
              </a:lnSpc>
              <a:buClr>
                <a:srgbClr val="FFFFFF"/>
              </a:buClr>
              <a:buSzPts val="1900"/>
              <a:buFont typeface="Arial"/>
              <a:buChar char="•"/>
            </a:pPr>
            <a:r>
              <a:rPr lang="en-GB" sz="2000" b="1" kern="0" dirty="0">
                <a:solidFill>
                  <a:srgbClr val="FFC000"/>
                </a:solidFill>
                <a:latin typeface="Didact Gothic" panose="00000500000000000000" pitchFamily="2" charset="0"/>
                <a:ea typeface="Calibri"/>
                <a:cs typeface="Calibri"/>
                <a:sym typeface="Calibri"/>
              </a:rPr>
              <a:t>Regulatory Status: Partial Ban</a:t>
            </a:r>
          </a:p>
          <a:p>
            <a:pPr marL="271320" indent="-271320" algn="just" defTabSz="868223">
              <a:lnSpc>
                <a:spcPct val="150000"/>
              </a:lnSpc>
              <a:buClr>
                <a:srgbClr val="FFFFFF"/>
              </a:buClr>
              <a:buSzPts val="1900"/>
              <a:buFont typeface="Arial"/>
              <a:buChar char="•"/>
            </a:pPr>
            <a:r>
              <a:rPr lang="en-GB" sz="1500" kern="0" dirty="0">
                <a:solidFill>
                  <a:schemeClr val="bg1"/>
                </a:solidFill>
                <a:latin typeface="Didact Gothic" panose="00000500000000000000" pitchFamily="2" charset="0"/>
                <a:ea typeface="Calibri"/>
                <a:cs typeface="Calibri"/>
                <a:sym typeface="Calibri"/>
              </a:rPr>
              <a:t>The Bank of Ghana has stated that crypto-assets are not legal tender and has prohibited the use of crypto as a means of payment.</a:t>
            </a:r>
          </a:p>
          <a:p>
            <a:pPr marL="271320" indent="-271320" algn="just" defTabSz="868223">
              <a:lnSpc>
                <a:spcPct val="150000"/>
              </a:lnSpc>
              <a:buClr>
                <a:srgbClr val="FFFFFF"/>
              </a:buClr>
              <a:buSzPts val="1900"/>
              <a:buFont typeface="Arial"/>
              <a:buChar char="•"/>
            </a:pPr>
            <a:r>
              <a:rPr lang="en-GB" sz="1500" kern="0" dirty="0">
                <a:solidFill>
                  <a:schemeClr val="bg1"/>
                </a:solidFill>
                <a:latin typeface="Didact Gothic" panose="00000500000000000000" pitchFamily="2" charset="0"/>
                <a:ea typeface="Calibri"/>
                <a:cs typeface="Calibri"/>
                <a:sym typeface="Calibri"/>
              </a:rPr>
              <a:t>Timeline: The Bank of Ghana since 2019 has released statements warning citizens about the risks posed by crypto-assets, but has not banned crypto assets or introduced new regulations to regulate the sector. Globally, Ghana is ranks 29th in crypto adoption.</a:t>
            </a:r>
          </a:p>
          <a:p>
            <a:pPr marL="271320" indent="-271320" algn="just" defTabSz="868223">
              <a:lnSpc>
                <a:spcPct val="150000"/>
              </a:lnSpc>
              <a:buClr>
                <a:srgbClr val="FFFFFF"/>
              </a:buClr>
              <a:buSzPts val="1900"/>
              <a:buFont typeface="Arial"/>
              <a:buChar char="•"/>
            </a:pPr>
            <a:r>
              <a:rPr lang="en-GB" sz="1500" kern="0" dirty="0">
                <a:solidFill>
                  <a:srgbClr val="FFC000"/>
                </a:solidFill>
                <a:latin typeface="Didact Gothic" panose="00000500000000000000" pitchFamily="2" charset="0"/>
                <a:ea typeface="Calibri"/>
                <a:cs typeface="Calibri"/>
                <a:sym typeface="Calibri"/>
              </a:rPr>
              <a:t>Relevant Authorities: </a:t>
            </a:r>
            <a:r>
              <a:rPr lang="en-GB" sz="1500" kern="0" dirty="0">
                <a:solidFill>
                  <a:schemeClr val="bg1"/>
                </a:solidFill>
                <a:latin typeface="Didact Gothic" panose="00000500000000000000" pitchFamily="2" charset="0"/>
                <a:ea typeface="Calibri"/>
                <a:cs typeface="Calibri"/>
                <a:sym typeface="Calibri"/>
              </a:rPr>
              <a:t>Securities and Exchange Commission (SEC); Bank of Ghana (</a:t>
            </a:r>
            <a:r>
              <a:rPr lang="en-GB" sz="1500" kern="0" dirty="0" err="1">
                <a:solidFill>
                  <a:schemeClr val="bg1"/>
                </a:solidFill>
                <a:latin typeface="Didact Gothic" panose="00000500000000000000" pitchFamily="2" charset="0"/>
                <a:ea typeface="Calibri"/>
                <a:cs typeface="Calibri"/>
                <a:sym typeface="Calibri"/>
              </a:rPr>
              <a:t>BoG</a:t>
            </a:r>
            <a:r>
              <a:rPr lang="en-GB" sz="1500" kern="0" dirty="0">
                <a:solidFill>
                  <a:schemeClr val="bg1"/>
                </a:solidFill>
                <a:latin typeface="Didact Gothic" panose="00000500000000000000" pitchFamily="2" charset="0"/>
                <a:ea typeface="Calibri"/>
                <a:cs typeface="Calibri"/>
                <a:sym typeface="Calibri"/>
              </a:rPr>
              <a:t>)</a:t>
            </a:r>
          </a:p>
          <a:p>
            <a:pPr marL="271320" indent="-271320" algn="just" defTabSz="868223">
              <a:lnSpc>
                <a:spcPct val="150000"/>
              </a:lnSpc>
              <a:buClr>
                <a:srgbClr val="FFFFFF"/>
              </a:buClr>
              <a:buSzPts val="1900"/>
              <a:buFont typeface="Arial"/>
              <a:buChar char="•"/>
            </a:pPr>
            <a:r>
              <a:rPr lang="en-GB" sz="1500" kern="0" dirty="0">
                <a:solidFill>
                  <a:srgbClr val="FFC000"/>
                </a:solidFill>
                <a:latin typeface="Didact Gothic" panose="00000500000000000000" pitchFamily="2" charset="0"/>
                <a:ea typeface="Calibri"/>
                <a:cs typeface="Calibri"/>
                <a:sym typeface="Calibri"/>
              </a:rPr>
              <a:t>Regulation Under Consideration</a:t>
            </a:r>
            <a:r>
              <a:rPr lang="en-GB" sz="1500" kern="0" dirty="0">
                <a:solidFill>
                  <a:schemeClr val="bg1"/>
                </a:solidFill>
                <a:latin typeface="Didact Gothic" panose="00000500000000000000" pitchFamily="2" charset="0"/>
                <a:ea typeface="Calibri"/>
                <a:cs typeface="Calibri"/>
                <a:sym typeface="Calibri"/>
              </a:rPr>
              <a:t>	No</a:t>
            </a:r>
          </a:p>
          <a:p>
            <a:pPr marL="271320" indent="-271320" algn="just" defTabSz="868223">
              <a:lnSpc>
                <a:spcPct val="150000"/>
              </a:lnSpc>
              <a:buClr>
                <a:srgbClr val="FFFFFF"/>
              </a:buClr>
              <a:buSzPts val="1900"/>
              <a:buFont typeface="Arial"/>
              <a:buChar char="•"/>
            </a:pPr>
            <a:r>
              <a:rPr lang="en-GB" sz="1500" kern="0" dirty="0">
                <a:solidFill>
                  <a:srgbClr val="FFC000"/>
                </a:solidFill>
                <a:latin typeface="Didact Gothic" panose="00000500000000000000" pitchFamily="2" charset="0"/>
                <a:ea typeface="Calibri"/>
                <a:cs typeface="Calibri"/>
                <a:sym typeface="Calibri"/>
              </a:rPr>
              <a:t>Taxation</a:t>
            </a:r>
            <a:r>
              <a:rPr lang="en-GB" sz="1500" kern="0" dirty="0">
                <a:solidFill>
                  <a:schemeClr val="bg1"/>
                </a:solidFill>
                <a:latin typeface="Didact Gothic" panose="00000500000000000000" pitchFamily="2" charset="0"/>
                <a:ea typeface="Calibri"/>
                <a:cs typeface="Calibri"/>
                <a:sym typeface="Calibri"/>
              </a:rPr>
              <a:t>			No</a:t>
            </a:r>
          </a:p>
          <a:p>
            <a:pPr marL="271320" indent="-271320" algn="just" defTabSz="868223">
              <a:lnSpc>
                <a:spcPct val="150000"/>
              </a:lnSpc>
              <a:buClr>
                <a:srgbClr val="FFFFFF"/>
              </a:buClr>
              <a:buSzPts val="1900"/>
              <a:buFont typeface="Arial"/>
              <a:buChar char="•"/>
            </a:pPr>
            <a:r>
              <a:rPr lang="en-GB" sz="1500" kern="0" dirty="0">
                <a:solidFill>
                  <a:srgbClr val="FFC000"/>
                </a:solidFill>
                <a:latin typeface="Didact Gothic" panose="00000500000000000000" pitchFamily="2" charset="0"/>
                <a:ea typeface="Calibri"/>
                <a:cs typeface="Calibri"/>
                <a:sym typeface="Calibri"/>
              </a:rPr>
              <a:t>AML/CFT</a:t>
            </a:r>
            <a:r>
              <a:rPr lang="en-GB" sz="1500" kern="0" dirty="0">
                <a:solidFill>
                  <a:schemeClr val="bg1"/>
                </a:solidFill>
                <a:latin typeface="Didact Gothic" panose="00000500000000000000" pitchFamily="2" charset="0"/>
                <a:ea typeface="Calibri"/>
                <a:cs typeface="Calibri"/>
                <a:sym typeface="Calibri"/>
              </a:rPr>
              <a:t>			No</a:t>
            </a:r>
          </a:p>
          <a:p>
            <a:pPr marL="271320" indent="-271320" algn="just" defTabSz="868223">
              <a:lnSpc>
                <a:spcPct val="150000"/>
              </a:lnSpc>
              <a:buClr>
                <a:srgbClr val="FFFFFF"/>
              </a:buClr>
              <a:buSzPts val="1900"/>
              <a:buFont typeface="Arial"/>
              <a:buChar char="•"/>
            </a:pPr>
            <a:r>
              <a:rPr lang="en-GB" sz="1500" kern="0" dirty="0">
                <a:solidFill>
                  <a:srgbClr val="FFC000"/>
                </a:solidFill>
                <a:latin typeface="Didact Gothic" panose="00000500000000000000" pitchFamily="2" charset="0"/>
                <a:ea typeface="Calibri"/>
                <a:cs typeface="Calibri"/>
                <a:sym typeface="Calibri"/>
              </a:rPr>
              <a:t>Consumer Protection</a:t>
            </a:r>
            <a:r>
              <a:rPr lang="en-GB" sz="1500" kern="0" dirty="0">
                <a:solidFill>
                  <a:schemeClr val="bg1"/>
                </a:solidFill>
                <a:latin typeface="Didact Gothic" panose="00000500000000000000" pitchFamily="2" charset="0"/>
                <a:ea typeface="Calibri"/>
                <a:cs typeface="Calibri"/>
                <a:sym typeface="Calibri"/>
              </a:rPr>
              <a:t>		No</a:t>
            </a:r>
          </a:p>
          <a:p>
            <a:pPr marL="271320" indent="-271320" algn="just" defTabSz="868223">
              <a:lnSpc>
                <a:spcPct val="150000"/>
              </a:lnSpc>
              <a:buClr>
                <a:srgbClr val="FFFFFF"/>
              </a:buClr>
              <a:buSzPts val="1900"/>
              <a:buFont typeface="Arial"/>
              <a:buChar char="•"/>
            </a:pPr>
            <a:r>
              <a:rPr lang="en-GB" sz="1500" kern="0" dirty="0">
                <a:solidFill>
                  <a:srgbClr val="FFC000"/>
                </a:solidFill>
                <a:latin typeface="Didact Gothic" panose="00000500000000000000" pitchFamily="2" charset="0"/>
                <a:ea typeface="Calibri"/>
                <a:cs typeface="Calibri"/>
                <a:sym typeface="Calibri"/>
              </a:rPr>
              <a:t>Licensing</a:t>
            </a:r>
            <a:r>
              <a:rPr lang="en-GB" sz="1500" kern="0" dirty="0">
                <a:solidFill>
                  <a:schemeClr val="bg1"/>
                </a:solidFill>
                <a:latin typeface="Didact Gothic" panose="00000500000000000000" pitchFamily="2" charset="0"/>
                <a:ea typeface="Calibri"/>
                <a:cs typeface="Calibri"/>
                <a:sym typeface="Calibri"/>
              </a:rPr>
              <a:t>			No</a:t>
            </a:r>
          </a:p>
        </p:txBody>
      </p:sp>
      <p:sp>
        <p:nvSpPr>
          <p:cNvPr id="3" name="TextBox 2">
            <a:extLst>
              <a:ext uri="{FF2B5EF4-FFF2-40B4-BE49-F238E27FC236}">
                <a16:creationId xmlns:a16="http://schemas.microsoft.com/office/drawing/2014/main" id="{FCB5DA71-F8D4-C836-202B-F964C25501A1}"/>
              </a:ext>
            </a:extLst>
          </p:cNvPr>
          <p:cNvSpPr txBox="1"/>
          <p:nvPr/>
        </p:nvSpPr>
        <p:spPr>
          <a:xfrm>
            <a:off x="32420" y="6012876"/>
            <a:ext cx="2223651" cy="650691"/>
          </a:xfrm>
          <a:prstGeom prst="rect">
            <a:avLst/>
          </a:prstGeom>
          <a:noFill/>
        </p:spPr>
        <p:txBody>
          <a:bodyPr wrap="square">
            <a:spAutoFit/>
          </a:bodyPr>
          <a:lstStyle/>
          <a:p>
            <a:pPr algn="just" rtl="0">
              <a:lnSpc>
                <a:spcPct val="150000"/>
              </a:lnSpc>
              <a:spcBef>
                <a:spcPts val="1200"/>
              </a:spcBef>
              <a:spcAft>
                <a:spcPts val="200"/>
              </a:spcAft>
            </a:pPr>
            <a:r>
              <a:rPr lang="en-GB" sz="800" b="1" i="0" strike="noStrike" dirty="0">
                <a:solidFill>
                  <a:schemeClr val="bg1"/>
                </a:solidFill>
                <a:effectLst/>
                <a:latin typeface="Didact Gothic" panose="00000500000000000000" pitchFamily="2" charset="0"/>
              </a:rPr>
              <a:t>Sources</a:t>
            </a:r>
            <a:endParaRPr lang="en-GB" sz="800" b="1" dirty="0">
              <a:solidFill>
                <a:schemeClr val="bg1"/>
              </a:solidFill>
              <a:effectLst/>
              <a:latin typeface="Didact Gothic" panose="00000500000000000000" pitchFamily="2" charset="0"/>
            </a:endParaRPr>
          </a:p>
          <a:p>
            <a:pPr rtl="0" fontAlgn="base">
              <a:lnSpc>
                <a:spcPct val="150000"/>
              </a:lnSpc>
              <a:spcBef>
                <a:spcPts val="0"/>
              </a:spcBef>
              <a:spcAft>
                <a:spcPts val="0"/>
              </a:spcAft>
            </a:pPr>
            <a:r>
              <a:rPr lang="en-GB" sz="800" b="0" i="0" strike="noStrike" dirty="0">
                <a:solidFill>
                  <a:schemeClr val="bg1"/>
                </a:solidFill>
                <a:effectLst/>
                <a:latin typeface="Didact Gothic" panose="00000500000000000000" pitchFamily="2" charset="0"/>
                <a:hlinkClick r:id="rId5">
                  <a:extLst>
                    <a:ext uri="{A12FA001-AC4F-418D-AE19-62706E023703}">
                      <ahyp:hlinkClr xmlns:ahyp="http://schemas.microsoft.com/office/drawing/2018/hyperlinkcolor" val="tx"/>
                    </a:ext>
                  </a:extLst>
                </a:hlinkClick>
              </a:rPr>
              <a:t>SEC Notice to General Public</a:t>
            </a:r>
            <a:r>
              <a:rPr lang="en-GB" sz="800" dirty="0">
                <a:solidFill>
                  <a:schemeClr val="bg1"/>
                </a:solidFill>
                <a:latin typeface="Didact Gothic" panose="00000500000000000000" pitchFamily="2" charset="0"/>
              </a:rPr>
              <a:t>, </a:t>
            </a:r>
          </a:p>
          <a:p>
            <a:pPr rtl="0" fontAlgn="base">
              <a:lnSpc>
                <a:spcPct val="150000"/>
              </a:lnSpc>
              <a:spcBef>
                <a:spcPts val="0"/>
              </a:spcBef>
              <a:spcAft>
                <a:spcPts val="0"/>
              </a:spcAft>
            </a:pPr>
            <a:r>
              <a:rPr lang="en-GB" sz="800" b="0" i="0" strike="noStrike" dirty="0">
                <a:solidFill>
                  <a:schemeClr val="bg1"/>
                </a:solidFill>
                <a:effectLst/>
                <a:latin typeface="Didact Gothic" panose="00000500000000000000" pitchFamily="2" charset="0"/>
                <a:hlinkClick r:id="rId6">
                  <a:extLst>
                    <a:ext uri="{A12FA001-AC4F-418D-AE19-62706E023703}">
                      <ahyp:hlinkClr xmlns:ahyp="http://schemas.microsoft.com/office/drawing/2018/hyperlinkcolor" val="tx"/>
                    </a:ext>
                  </a:extLst>
                </a:hlinkClick>
              </a:rPr>
              <a:t>Public Warning of Investing in Crypto</a:t>
            </a:r>
            <a:endParaRPr lang="en-GB" sz="800" b="0" i="0" strike="noStrike" dirty="0">
              <a:solidFill>
                <a:schemeClr val="bg1"/>
              </a:solidFill>
              <a:effectLst/>
              <a:latin typeface="Didact Gothic" panose="00000500000000000000" pitchFamily="2" charset="0"/>
            </a:endParaRPr>
          </a:p>
        </p:txBody>
      </p:sp>
      <p:grpSp>
        <p:nvGrpSpPr>
          <p:cNvPr id="2" name="Group 1">
            <a:extLst>
              <a:ext uri="{FF2B5EF4-FFF2-40B4-BE49-F238E27FC236}">
                <a16:creationId xmlns:a16="http://schemas.microsoft.com/office/drawing/2014/main" id="{0DA91E6C-74BC-703C-B321-2D04C48ABE66}"/>
              </a:ext>
            </a:extLst>
          </p:cNvPr>
          <p:cNvGrpSpPr/>
          <p:nvPr/>
        </p:nvGrpSpPr>
        <p:grpSpPr>
          <a:xfrm>
            <a:off x="11434761" y="6512309"/>
            <a:ext cx="447675" cy="243352"/>
            <a:chOff x="2105024" y="5749284"/>
            <a:chExt cx="447675" cy="243352"/>
          </a:xfrm>
        </p:grpSpPr>
        <p:sp>
          <p:nvSpPr>
            <p:cNvPr id="4" name="Oval 3">
              <a:extLst>
                <a:ext uri="{FF2B5EF4-FFF2-40B4-BE49-F238E27FC236}">
                  <a16:creationId xmlns:a16="http://schemas.microsoft.com/office/drawing/2014/main" id="{1AF25D2E-094A-2069-A6DD-B5DD3C0EA40E}"/>
                </a:ext>
              </a:extLst>
            </p:cNvPr>
            <p:cNvSpPr/>
            <p:nvPr/>
          </p:nvSpPr>
          <p:spPr>
            <a:xfrm>
              <a:off x="2207186" y="5749284"/>
              <a:ext cx="243352" cy="243352"/>
            </a:xfrm>
            <a:prstGeom prst="ellipse">
              <a:avLst/>
            </a:prstGeom>
            <a:solidFill>
              <a:srgbClr val="FFC000"/>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5" name="TextBox 4">
              <a:extLst>
                <a:ext uri="{FF2B5EF4-FFF2-40B4-BE49-F238E27FC236}">
                  <a16:creationId xmlns:a16="http://schemas.microsoft.com/office/drawing/2014/main" id="{3BC3845A-DC54-0C2C-5094-2A60ADAAC230}"/>
                </a:ext>
              </a:extLst>
            </p:cNvPr>
            <p:cNvSpPr txBox="1"/>
            <p:nvPr/>
          </p:nvSpPr>
          <p:spPr>
            <a:xfrm>
              <a:off x="2105024" y="5777192"/>
              <a:ext cx="447675" cy="21544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326A2452-42B8-4B4F-8F2F-A25CC86A1417}" type="slidenum">
                <a:rPr kumimoji="0" lang="en-GB" sz="800" b="0" i="0" u="none" strike="noStrike" kern="1200" cap="none" spc="0" normalizeH="0" baseline="0" noProof="0" smtClean="0">
                  <a:ln>
                    <a:noFill/>
                  </a:ln>
                  <a:effectLst/>
                  <a:uLnTx/>
                  <a:uFillTx/>
                  <a:latin typeface="Calibri" panose="020F0502020204030204"/>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52</a:t>
              </a:fld>
              <a:endParaRPr kumimoji="0" lang="en-GB" sz="800" b="0" i="0" u="none" strike="noStrike" kern="1200" cap="none" spc="0" normalizeH="0" baseline="0" noProof="0" dirty="0">
                <a:ln>
                  <a:noFill/>
                </a:ln>
                <a:effectLst/>
                <a:uLnTx/>
                <a:uFillTx/>
                <a:latin typeface="Calibri" panose="020F0502020204030204"/>
                <a:ea typeface="+mn-ea"/>
                <a:cs typeface="+mn-cs"/>
              </a:endParaRPr>
            </a:p>
          </p:txBody>
        </p:sp>
      </p:grpSp>
    </p:spTree>
    <p:extLst>
      <p:ext uri="{BB962C8B-B14F-4D97-AF65-F5344CB8AC3E}">
        <p14:creationId xmlns:p14="http://schemas.microsoft.com/office/powerpoint/2010/main" val="128444409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Shape 5194"/>
        <p:cNvGrpSpPr/>
        <p:nvPr/>
      </p:nvGrpSpPr>
      <p:grpSpPr>
        <a:xfrm>
          <a:off x="0" y="0"/>
          <a:ext cx="0" cy="0"/>
          <a:chOff x="0" y="0"/>
          <a:chExt cx="0" cy="0"/>
        </a:xfrm>
      </p:grpSpPr>
      <p:pic>
        <p:nvPicPr>
          <p:cNvPr id="27650" name="Picture 2" descr="Flag Of Kenya Stock Illustration - Download Image Now - Kenyan Flag, All  European Flags, Backgrounds - iStock">
            <a:extLst>
              <a:ext uri="{FF2B5EF4-FFF2-40B4-BE49-F238E27FC236}">
                <a16:creationId xmlns:a16="http://schemas.microsoft.com/office/drawing/2014/main" id="{1ED8FB5F-4B64-138A-A415-B3730B261ED6}"/>
              </a:ext>
            </a:extLst>
          </p:cNvPr>
          <p:cNvPicPr>
            <a:picLocks noChangeAspect="1" noChangeArrowheads="1"/>
          </p:cNvPicPr>
          <p:nvPr/>
        </p:nvPicPr>
        <p:blipFill rotWithShape="1">
          <a:blip r:embed="rId3">
            <a:extLst>
              <a:ext uri="{BEBA8EAE-BF5A-486C-A8C5-ECC9F3942E4B}">
                <a14:imgProps xmlns:a14="http://schemas.microsoft.com/office/drawing/2010/main">
                  <a14:imgLayer r:embed="rId4">
                    <a14:imgEffect>
                      <a14:brightnessContrast bright="-40000" contrast="-40000"/>
                    </a14:imgEffect>
                  </a14:imgLayer>
                </a14:imgProps>
              </a:ext>
              <a:ext uri="{28A0092B-C50C-407E-A947-70E740481C1C}">
                <a14:useLocalDpi xmlns:a14="http://schemas.microsoft.com/office/drawing/2010/main" val="0"/>
              </a:ext>
            </a:extLst>
          </a:blip>
          <a:srcRect l="3" t="277" r="-146" b="287"/>
          <a:stretch/>
        </p:blipFill>
        <p:spPr bwMode="auto">
          <a:xfrm>
            <a:off x="0" y="0"/>
            <a:ext cx="12395200" cy="6858000"/>
          </a:xfrm>
          <a:prstGeom prst="rect">
            <a:avLst/>
          </a:prstGeom>
          <a:noFill/>
          <a:extLst>
            <a:ext uri="{909E8E84-426E-40DD-AFC4-6F175D3DCCD1}">
              <a14:hiddenFill xmlns:a14="http://schemas.microsoft.com/office/drawing/2010/main">
                <a:solidFill>
                  <a:srgbClr val="FFFFFF"/>
                </a:solidFill>
              </a14:hiddenFill>
            </a:ext>
          </a:extLst>
        </p:spPr>
      </p:pic>
      <p:sp>
        <p:nvSpPr>
          <p:cNvPr id="5195" name="Google Shape;5195;p343"/>
          <p:cNvSpPr/>
          <p:nvPr/>
        </p:nvSpPr>
        <p:spPr>
          <a:xfrm>
            <a:off x="1376598" y="2558858"/>
            <a:ext cx="9710502" cy="1740284"/>
          </a:xfrm>
          <a:prstGeom prst="rect">
            <a:avLst/>
          </a:prstGeom>
          <a:solidFill>
            <a:schemeClr val="dk1">
              <a:alpha val="48000"/>
            </a:schemeClr>
          </a:solidFill>
          <a:ln>
            <a:solidFill>
              <a:srgbClr val="FFC000"/>
            </a:solidFill>
          </a:ln>
        </p:spPr>
        <p:txBody>
          <a:bodyPr spcFirstLastPara="1" wrap="square" lIns="86804" tIns="43390" rIns="86804" bIns="43390" anchor="ctr" anchorCtr="0">
            <a:noAutofit/>
          </a:bodyPr>
          <a:lstStyle/>
          <a:p>
            <a:pPr algn="ctr" defTabSz="868223">
              <a:buClr>
                <a:srgbClr val="000000"/>
              </a:buClr>
            </a:pPr>
            <a:r>
              <a:rPr lang="en-GB" sz="5400" b="1" kern="0" dirty="0">
                <a:solidFill>
                  <a:srgbClr val="FFFFFF"/>
                </a:solidFill>
                <a:latin typeface="Didact Gothic" panose="00000500000000000000" pitchFamily="2" charset="0"/>
                <a:ea typeface="Calibri"/>
                <a:cs typeface="Calibri"/>
                <a:sym typeface="Calibri"/>
              </a:rPr>
              <a:t>KENYA</a:t>
            </a:r>
          </a:p>
        </p:txBody>
      </p:sp>
      <p:grpSp>
        <p:nvGrpSpPr>
          <p:cNvPr id="2" name="Group 1">
            <a:extLst>
              <a:ext uri="{FF2B5EF4-FFF2-40B4-BE49-F238E27FC236}">
                <a16:creationId xmlns:a16="http://schemas.microsoft.com/office/drawing/2014/main" id="{E45CEAE2-9632-CFC7-68F1-947BBC1B2E36}"/>
              </a:ext>
            </a:extLst>
          </p:cNvPr>
          <p:cNvGrpSpPr/>
          <p:nvPr/>
        </p:nvGrpSpPr>
        <p:grpSpPr>
          <a:xfrm>
            <a:off x="11434761" y="6512309"/>
            <a:ext cx="447675" cy="243352"/>
            <a:chOff x="2105024" y="5749284"/>
            <a:chExt cx="447675" cy="243352"/>
          </a:xfrm>
        </p:grpSpPr>
        <p:sp>
          <p:nvSpPr>
            <p:cNvPr id="3" name="Oval 2">
              <a:extLst>
                <a:ext uri="{FF2B5EF4-FFF2-40B4-BE49-F238E27FC236}">
                  <a16:creationId xmlns:a16="http://schemas.microsoft.com/office/drawing/2014/main" id="{955C5D67-BC7F-DD8C-E863-26642F249133}"/>
                </a:ext>
              </a:extLst>
            </p:cNvPr>
            <p:cNvSpPr/>
            <p:nvPr/>
          </p:nvSpPr>
          <p:spPr>
            <a:xfrm>
              <a:off x="2207186" y="5749284"/>
              <a:ext cx="243352" cy="243352"/>
            </a:xfrm>
            <a:prstGeom prst="ellipse">
              <a:avLst/>
            </a:prstGeom>
            <a:solidFill>
              <a:srgbClr val="FFC000"/>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4" name="TextBox 3">
              <a:extLst>
                <a:ext uri="{FF2B5EF4-FFF2-40B4-BE49-F238E27FC236}">
                  <a16:creationId xmlns:a16="http://schemas.microsoft.com/office/drawing/2014/main" id="{78B1D089-C832-39B5-89B9-78F4FEC737DA}"/>
                </a:ext>
              </a:extLst>
            </p:cNvPr>
            <p:cNvSpPr txBox="1"/>
            <p:nvPr/>
          </p:nvSpPr>
          <p:spPr>
            <a:xfrm>
              <a:off x="2105024" y="5777192"/>
              <a:ext cx="447675" cy="21544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326A2452-42B8-4B4F-8F2F-A25CC86A1417}" type="slidenum">
                <a:rPr kumimoji="0" lang="en-GB" sz="800" b="0" i="0" u="none" strike="noStrike" kern="1200" cap="none" spc="0" normalizeH="0" baseline="0" noProof="0" smtClean="0">
                  <a:ln>
                    <a:noFill/>
                  </a:ln>
                  <a:effectLst/>
                  <a:uLnTx/>
                  <a:uFillTx/>
                  <a:latin typeface="Calibri" panose="020F0502020204030204"/>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53</a:t>
              </a:fld>
              <a:endParaRPr kumimoji="0" lang="en-GB" sz="800" b="0" i="0" u="none" strike="noStrike" kern="1200" cap="none" spc="0" normalizeH="0" baseline="0" noProof="0" dirty="0">
                <a:ln>
                  <a:noFill/>
                </a:ln>
                <a:effectLst/>
                <a:uLnTx/>
                <a:uFillTx/>
                <a:latin typeface="Calibri" panose="020F0502020204030204"/>
                <a:ea typeface="+mn-ea"/>
                <a:cs typeface="+mn-cs"/>
              </a:endParaRPr>
            </a:p>
          </p:txBody>
        </p:sp>
      </p:grpSp>
      <p:sp>
        <p:nvSpPr>
          <p:cNvPr id="6" name="TextBox 5">
            <a:extLst>
              <a:ext uri="{FF2B5EF4-FFF2-40B4-BE49-F238E27FC236}">
                <a16:creationId xmlns:a16="http://schemas.microsoft.com/office/drawing/2014/main" id="{35EF2380-EBFF-6079-291D-3C178AAB7306}"/>
              </a:ext>
            </a:extLst>
          </p:cNvPr>
          <p:cNvSpPr txBox="1"/>
          <p:nvPr/>
        </p:nvSpPr>
        <p:spPr>
          <a:xfrm>
            <a:off x="207964" y="6509440"/>
            <a:ext cx="3485147" cy="246221"/>
          </a:xfrm>
          <a:prstGeom prst="rect">
            <a:avLst/>
          </a:prstGeom>
          <a:noFill/>
        </p:spPr>
        <p:txBody>
          <a:bodyPr wrap="square">
            <a:spAutoFit/>
          </a:bodyPr>
          <a:lstStyle/>
          <a:p>
            <a:r>
              <a:rPr lang="en-GB" sz="1000" b="1" dirty="0">
                <a:solidFill>
                  <a:srgbClr val="FFC000"/>
                </a:solidFill>
                <a:latin typeface="Didact Gothic" panose="00000500000000000000" pitchFamily="2" charset="0"/>
              </a:rPr>
              <a:t>Cryptocurrency Regulations in Africa : </a:t>
            </a:r>
            <a:r>
              <a:rPr lang="en-GB" sz="1000" b="1" dirty="0">
                <a:solidFill>
                  <a:schemeClr val="bg1"/>
                </a:solidFill>
                <a:latin typeface="Didact Gothic" panose="00000500000000000000" pitchFamily="2" charset="0"/>
              </a:rPr>
              <a:t>An In-Depth Study</a:t>
            </a:r>
          </a:p>
        </p:txBody>
      </p:sp>
    </p:spTree>
    <p:extLst>
      <p:ext uri="{BB962C8B-B14F-4D97-AF65-F5344CB8AC3E}">
        <p14:creationId xmlns:p14="http://schemas.microsoft.com/office/powerpoint/2010/main" val="191447435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Shape 5410"/>
        <p:cNvGrpSpPr/>
        <p:nvPr/>
      </p:nvGrpSpPr>
      <p:grpSpPr>
        <a:xfrm>
          <a:off x="0" y="0"/>
          <a:ext cx="0" cy="0"/>
          <a:chOff x="0" y="0"/>
          <a:chExt cx="0" cy="0"/>
        </a:xfrm>
      </p:grpSpPr>
      <p:pic>
        <p:nvPicPr>
          <p:cNvPr id="28674" name="Picture 2" descr="Kenya | People, Map, Flag, Religion, Language, Capital, &amp; Election |  Britannica">
            <a:extLst>
              <a:ext uri="{FF2B5EF4-FFF2-40B4-BE49-F238E27FC236}">
                <a16:creationId xmlns:a16="http://schemas.microsoft.com/office/drawing/2014/main" id="{97F4306D-A9BB-8E3E-5A9C-EDE161CD3459}"/>
              </a:ext>
            </a:extLst>
          </p:cNvPr>
          <p:cNvPicPr>
            <a:picLocks noChangeAspect="1" noChangeArrowheads="1"/>
          </p:cNvPicPr>
          <p:nvPr/>
        </p:nvPicPr>
        <p:blipFill rotWithShape="1">
          <a:blip r:embed="rId3">
            <a:extLst>
              <a:ext uri="{BEBA8EAE-BF5A-486C-A8C5-ECC9F3942E4B}">
                <a14:imgProps xmlns:a14="http://schemas.microsoft.com/office/drawing/2010/main">
                  <a14:imgLayer r:embed="rId4">
                    <a14:imgEffect>
                      <a14:brightnessContrast bright="-40000" contrast="-20000"/>
                    </a14:imgEffect>
                  </a14:imgLayer>
                </a14:imgProps>
              </a:ext>
              <a:ext uri="{28A0092B-C50C-407E-A947-70E740481C1C}">
                <a14:useLocalDpi xmlns:a14="http://schemas.microsoft.com/office/drawing/2010/main" val="0"/>
              </a:ext>
            </a:extLst>
          </a:blip>
          <a:srcRect l="102" r="102"/>
          <a:stretch/>
        </p:blipFill>
        <p:spPr bwMode="auto">
          <a:xfrm>
            <a:off x="0" y="0"/>
            <a:ext cx="4412518" cy="6858000"/>
          </a:xfrm>
          <a:prstGeom prst="rect">
            <a:avLst/>
          </a:prstGeom>
          <a:noFill/>
          <a:extLst>
            <a:ext uri="{909E8E84-426E-40DD-AFC4-6F175D3DCCD1}">
              <a14:hiddenFill xmlns:a14="http://schemas.microsoft.com/office/drawing/2010/main">
                <a:solidFill>
                  <a:srgbClr val="FFFFFF"/>
                </a:solidFill>
              </a14:hiddenFill>
            </a:ext>
          </a:extLst>
        </p:spPr>
      </p:pic>
      <p:sp>
        <p:nvSpPr>
          <p:cNvPr id="5412" name="Google Shape;5412;p367"/>
          <p:cNvSpPr/>
          <p:nvPr/>
        </p:nvSpPr>
        <p:spPr>
          <a:xfrm>
            <a:off x="4182544" y="1"/>
            <a:ext cx="8009456" cy="6858000"/>
          </a:xfrm>
          <a:prstGeom prst="rect">
            <a:avLst/>
          </a:prstGeom>
          <a:solidFill>
            <a:schemeClr val="dk1"/>
          </a:solidFill>
          <a:ln>
            <a:noFill/>
          </a:ln>
        </p:spPr>
        <p:txBody>
          <a:bodyPr spcFirstLastPara="1" wrap="square" lIns="86804" tIns="43390" rIns="86804" bIns="43390" anchor="t" anchorCtr="0">
            <a:noAutofit/>
          </a:bodyPr>
          <a:lstStyle/>
          <a:p>
            <a:pPr marL="271320" indent="-162792" defTabSz="868223">
              <a:buClr>
                <a:srgbClr val="000000"/>
              </a:buClr>
              <a:buSzPts val="1800"/>
            </a:pPr>
            <a:endParaRPr sz="1709" kern="0">
              <a:solidFill>
                <a:srgbClr val="FFFFFF"/>
              </a:solidFill>
              <a:latin typeface="Calibri"/>
              <a:ea typeface="Calibri"/>
              <a:cs typeface="Calibri"/>
              <a:sym typeface="Calibri"/>
            </a:endParaRPr>
          </a:p>
        </p:txBody>
      </p:sp>
      <p:sp>
        <p:nvSpPr>
          <p:cNvPr id="5413" name="Google Shape;5413;p367"/>
          <p:cNvSpPr/>
          <p:nvPr/>
        </p:nvSpPr>
        <p:spPr>
          <a:xfrm>
            <a:off x="4405679" y="0"/>
            <a:ext cx="6198821" cy="518515"/>
          </a:xfrm>
          <a:prstGeom prst="rect">
            <a:avLst/>
          </a:prstGeom>
          <a:noFill/>
          <a:ln>
            <a:noFill/>
          </a:ln>
        </p:spPr>
        <p:txBody>
          <a:bodyPr spcFirstLastPara="1" wrap="square" lIns="86804" tIns="43390" rIns="86804" bIns="43390" anchor="t" anchorCtr="0">
            <a:spAutoFit/>
          </a:bodyPr>
          <a:lstStyle/>
          <a:p>
            <a:pPr defTabSz="868223">
              <a:buClr>
                <a:srgbClr val="000000"/>
              </a:buClr>
            </a:pPr>
            <a:r>
              <a:rPr lang="en-US" sz="2800" b="1" kern="0" dirty="0">
                <a:solidFill>
                  <a:srgbClr val="FFC000"/>
                </a:solidFill>
                <a:latin typeface="Calibri"/>
                <a:cs typeface="Calibri"/>
                <a:sym typeface="Calibri"/>
              </a:rPr>
              <a:t>KENYA</a:t>
            </a:r>
          </a:p>
        </p:txBody>
      </p:sp>
      <p:sp>
        <p:nvSpPr>
          <p:cNvPr id="5414" name="Google Shape;5414;p367"/>
          <p:cNvSpPr/>
          <p:nvPr/>
        </p:nvSpPr>
        <p:spPr>
          <a:xfrm>
            <a:off x="4405679" y="465770"/>
            <a:ext cx="7494221" cy="6389353"/>
          </a:xfrm>
          <a:prstGeom prst="rect">
            <a:avLst/>
          </a:prstGeom>
          <a:noFill/>
          <a:ln>
            <a:noFill/>
          </a:ln>
        </p:spPr>
        <p:txBody>
          <a:bodyPr spcFirstLastPara="1" wrap="square" lIns="86804" tIns="43390" rIns="86804" bIns="43390" anchor="t" anchorCtr="0">
            <a:spAutoFit/>
          </a:bodyPr>
          <a:lstStyle/>
          <a:p>
            <a:pPr algn="just" defTabSz="868223">
              <a:lnSpc>
                <a:spcPct val="150000"/>
              </a:lnSpc>
              <a:buClr>
                <a:srgbClr val="FFFFFF"/>
              </a:buClr>
              <a:buSzPts val="1900"/>
            </a:pPr>
            <a:r>
              <a:rPr lang="en-GB" sz="1300" kern="0" dirty="0">
                <a:solidFill>
                  <a:srgbClr val="FFC000"/>
                </a:solidFill>
                <a:latin typeface="Didact Gothic" panose="00000500000000000000" pitchFamily="2" charset="0"/>
                <a:ea typeface="Calibri"/>
                <a:cs typeface="Calibri"/>
                <a:sym typeface="Calibri"/>
              </a:rPr>
              <a:t>Regulatory Status: Legal</a:t>
            </a:r>
          </a:p>
          <a:p>
            <a:pPr marL="271320" indent="-271320" algn="just" defTabSz="868223">
              <a:lnSpc>
                <a:spcPct val="150000"/>
              </a:lnSpc>
              <a:buClr>
                <a:srgbClr val="FFFFFF"/>
              </a:buClr>
              <a:buSzPts val="1900"/>
              <a:buFont typeface="Arial"/>
              <a:buChar char="•"/>
            </a:pPr>
            <a:r>
              <a:rPr lang="en-GB" sz="1300" kern="0" dirty="0">
                <a:solidFill>
                  <a:schemeClr val="bg1"/>
                </a:solidFill>
                <a:latin typeface="Didact Gothic" panose="00000500000000000000" pitchFamily="2" charset="0"/>
                <a:ea typeface="Calibri"/>
                <a:cs typeface="Calibri"/>
                <a:sym typeface="Calibri"/>
              </a:rPr>
              <a:t>Kenya updated a Capital Markets Bill in 2022 which laid out regulations on taxation, licensing and consumer protection.</a:t>
            </a:r>
          </a:p>
          <a:p>
            <a:pPr marL="271320" indent="-271320" algn="just" defTabSz="868223">
              <a:lnSpc>
                <a:spcPct val="150000"/>
              </a:lnSpc>
              <a:buClr>
                <a:srgbClr val="FFFFFF"/>
              </a:buClr>
              <a:buSzPts val="1900"/>
              <a:buFont typeface="Arial"/>
              <a:buChar char="•"/>
            </a:pPr>
            <a:r>
              <a:rPr lang="en-GB" sz="1300" kern="0" dirty="0">
                <a:solidFill>
                  <a:srgbClr val="FFC000"/>
                </a:solidFill>
                <a:latin typeface="Didact Gothic" panose="00000500000000000000" pitchFamily="2" charset="0"/>
                <a:ea typeface="Calibri"/>
                <a:cs typeface="Calibri"/>
                <a:sym typeface="Calibri"/>
              </a:rPr>
              <a:t>Timeline</a:t>
            </a:r>
            <a:r>
              <a:rPr lang="en-GB" sz="1300" kern="0" dirty="0">
                <a:solidFill>
                  <a:schemeClr val="bg1"/>
                </a:solidFill>
                <a:latin typeface="Didact Gothic" panose="00000500000000000000" pitchFamily="2" charset="0"/>
                <a:ea typeface="Calibri"/>
                <a:cs typeface="Calibri"/>
                <a:sym typeface="Calibri"/>
              </a:rPr>
              <a:t>: Since 2015, the Central Bank of Kenya (CBK) has issued warnings on the risks of crypto-assets. That same year, the High Court ruled that the CBK had the authority to regulate cryptocurrencies through Kenya’s money remittance regulations. In 2022, the Capital Markets Bill was amended to include digital asset regulations, including tax, licensing, and consumer protection provisions. Kenya is ranked 21st in adoption.</a:t>
            </a:r>
          </a:p>
          <a:p>
            <a:pPr marL="271320" indent="-271320" algn="just" defTabSz="868223">
              <a:lnSpc>
                <a:spcPct val="150000"/>
              </a:lnSpc>
              <a:buClr>
                <a:srgbClr val="FFFFFF"/>
              </a:buClr>
              <a:buSzPts val="1900"/>
              <a:buFont typeface="Arial"/>
              <a:buChar char="•"/>
            </a:pPr>
            <a:r>
              <a:rPr lang="en-GB" sz="1300" kern="0" dirty="0">
                <a:solidFill>
                  <a:srgbClr val="FFC000"/>
                </a:solidFill>
                <a:latin typeface="Didact Gothic" panose="00000500000000000000" pitchFamily="2" charset="0"/>
                <a:ea typeface="Calibri"/>
                <a:cs typeface="Calibri"/>
                <a:sym typeface="Calibri"/>
              </a:rPr>
              <a:t>Relevant Authorities:</a:t>
            </a:r>
            <a:r>
              <a:rPr lang="en-GB" sz="1300" kern="0" dirty="0">
                <a:solidFill>
                  <a:schemeClr val="bg1"/>
                </a:solidFill>
                <a:latin typeface="Didact Gothic" panose="00000500000000000000" pitchFamily="2" charset="0"/>
                <a:ea typeface="Calibri"/>
                <a:cs typeface="Calibri"/>
                <a:sym typeface="Calibri"/>
              </a:rPr>
              <a:t> Central Bank of Kenya; Capital Markets Authority; Communications Authority</a:t>
            </a:r>
            <a:endParaRPr lang="en-GB" sz="1300" kern="0" dirty="0">
              <a:solidFill>
                <a:srgbClr val="FFC000"/>
              </a:solidFill>
              <a:latin typeface="Didact Gothic" panose="00000500000000000000" pitchFamily="2" charset="0"/>
              <a:ea typeface="Calibri"/>
              <a:cs typeface="Calibri"/>
              <a:sym typeface="Calibri"/>
            </a:endParaRPr>
          </a:p>
          <a:p>
            <a:pPr marL="271320" indent="-271320" algn="just" defTabSz="868223">
              <a:lnSpc>
                <a:spcPct val="150000"/>
              </a:lnSpc>
              <a:buClr>
                <a:srgbClr val="FFFFFF"/>
              </a:buClr>
              <a:buSzPts val="1900"/>
              <a:buFont typeface="Arial"/>
              <a:buChar char="•"/>
            </a:pPr>
            <a:r>
              <a:rPr lang="en-GB" sz="1300" kern="0" dirty="0">
                <a:solidFill>
                  <a:srgbClr val="FFC000"/>
                </a:solidFill>
                <a:latin typeface="Didact Gothic" panose="00000500000000000000" pitchFamily="2" charset="0"/>
                <a:ea typeface="Calibri"/>
                <a:cs typeface="Calibri"/>
                <a:sym typeface="Calibri"/>
              </a:rPr>
              <a:t>Regulation Under Consideration: </a:t>
            </a:r>
            <a:r>
              <a:rPr lang="en-GB" sz="1300" kern="0" dirty="0">
                <a:solidFill>
                  <a:schemeClr val="bg1"/>
                </a:solidFill>
                <a:latin typeface="Didact Gothic" panose="00000500000000000000" pitchFamily="2" charset="0"/>
                <a:ea typeface="Calibri"/>
                <a:cs typeface="Calibri"/>
                <a:sym typeface="Calibri"/>
              </a:rPr>
              <a:t>Yes</a:t>
            </a:r>
          </a:p>
          <a:p>
            <a:pPr marL="271320" indent="-271320" algn="just" defTabSz="868223">
              <a:lnSpc>
                <a:spcPct val="150000"/>
              </a:lnSpc>
              <a:buClr>
                <a:srgbClr val="FFFFFF"/>
              </a:buClr>
              <a:buSzPts val="1900"/>
              <a:buFont typeface="Arial"/>
              <a:buChar char="•"/>
            </a:pPr>
            <a:r>
              <a:rPr lang="en-GB" sz="1300" kern="0" dirty="0">
                <a:solidFill>
                  <a:schemeClr val="bg1"/>
                </a:solidFill>
                <a:latin typeface="Didact Gothic" panose="00000500000000000000" pitchFamily="2" charset="0"/>
                <a:ea typeface="Calibri"/>
                <a:cs typeface="Calibri"/>
                <a:sym typeface="Calibri"/>
              </a:rPr>
              <a:t>Regulated Actors : Financial Institutions, Exchanges, Issuers, Service Providers</a:t>
            </a:r>
          </a:p>
          <a:p>
            <a:pPr marL="271320" indent="-271320" algn="just" defTabSz="868223">
              <a:lnSpc>
                <a:spcPct val="150000"/>
              </a:lnSpc>
              <a:buClr>
                <a:srgbClr val="FFFFFF"/>
              </a:buClr>
              <a:buSzPts val="1900"/>
              <a:buFont typeface="Arial"/>
              <a:buChar char="•"/>
            </a:pPr>
            <a:r>
              <a:rPr lang="en-GB" sz="1300" kern="0" dirty="0">
                <a:solidFill>
                  <a:srgbClr val="FFC000"/>
                </a:solidFill>
                <a:latin typeface="Didact Gothic" panose="00000500000000000000" pitchFamily="2" charset="0"/>
                <a:ea typeface="Calibri"/>
                <a:cs typeface="Calibri"/>
                <a:sym typeface="Calibri"/>
              </a:rPr>
              <a:t>Taxation</a:t>
            </a:r>
            <a:r>
              <a:rPr lang="en-GB" sz="1300" kern="0" dirty="0">
                <a:solidFill>
                  <a:schemeClr val="bg1"/>
                </a:solidFill>
                <a:latin typeface="Didact Gothic" panose="00000500000000000000" pitchFamily="2" charset="0"/>
                <a:ea typeface="Calibri"/>
                <a:cs typeface="Calibri"/>
                <a:sym typeface="Calibri"/>
              </a:rPr>
              <a:t>: According to the Capital Markets Bill, crypto exchanges, digital wallets, and transactions will all be taxed. Any crypto-assets held for less than a year are subject to income tax. Investors also must pay capital gains tax to the Kenya Revenue Authority when they sell or use crypto.</a:t>
            </a:r>
          </a:p>
          <a:p>
            <a:pPr marL="271320" indent="-271320" algn="just" defTabSz="868223">
              <a:lnSpc>
                <a:spcPct val="150000"/>
              </a:lnSpc>
              <a:buClr>
                <a:srgbClr val="FFFFFF"/>
              </a:buClr>
              <a:buSzPts val="1900"/>
              <a:buFont typeface="Arial"/>
              <a:buChar char="•"/>
            </a:pPr>
            <a:r>
              <a:rPr lang="en-GB" sz="1300" kern="0" dirty="0">
                <a:solidFill>
                  <a:srgbClr val="FFC000"/>
                </a:solidFill>
                <a:latin typeface="Didact Gothic" panose="00000500000000000000" pitchFamily="2" charset="0"/>
                <a:ea typeface="Calibri"/>
                <a:cs typeface="Calibri"/>
                <a:sym typeface="Calibri"/>
              </a:rPr>
              <a:t>AML/CFT </a:t>
            </a:r>
            <a:r>
              <a:rPr lang="en-GB" sz="1300" kern="0" dirty="0">
                <a:solidFill>
                  <a:schemeClr val="bg1"/>
                </a:solidFill>
                <a:latin typeface="Didact Gothic" panose="00000500000000000000" pitchFamily="2" charset="0"/>
                <a:ea typeface="Calibri"/>
                <a:cs typeface="Calibri"/>
                <a:sym typeface="Calibri"/>
              </a:rPr>
              <a:t>: No</a:t>
            </a:r>
          </a:p>
          <a:p>
            <a:pPr marL="271320" indent="-271320" algn="just" defTabSz="868223">
              <a:lnSpc>
                <a:spcPct val="150000"/>
              </a:lnSpc>
              <a:buClr>
                <a:srgbClr val="FFFFFF"/>
              </a:buClr>
              <a:buSzPts val="1900"/>
              <a:buFont typeface="Arial"/>
              <a:buChar char="•"/>
            </a:pPr>
            <a:r>
              <a:rPr lang="en-GB" sz="1300" kern="0" dirty="0">
                <a:solidFill>
                  <a:srgbClr val="FFC000"/>
                </a:solidFill>
                <a:latin typeface="Didact Gothic" panose="00000500000000000000" pitchFamily="2" charset="0"/>
                <a:ea typeface="Calibri"/>
                <a:cs typeface="Calibri"/>
                <a:sym typeface="Calibri"/>
              </a:rPr>
              <a:t>Consumer Protection </a:t>
            </a:r>
            <a:r>
              <a:rPr lang="en-GB" sz="1300" kern="0" dirty="0">
                <a:solidFill>
                  <a:schemeClr val="bg1"/>
                </a:solidFill>
                <a:latin typeface="Didact Gothic" panose="00000500000000000000" pitchFamily="2" charset="0"/>
                <a:ea typeface="Calibri"/>
                <a:cs typeface="Calibri"/>
                <a:sym typeface="Calibri"/>
              </a:rPr>
              <a:t>: The Capital Markets Bill implements consumer protection measures including privacy guarantees and the creation of a fund that protects investors who may encounter financial loss.</a:t>
            </a:r>
          </a:p>
          <a:p>
            <a:pPr marL="271320" indent="-271320" algn="just" defTabSz="868223">
              <a:lnSpc>
                <a:spcPct val="150000"/>
              </a:lnSpc>
              <a:buClr>
                <a:srgbClr val="FFFFFF"/>
              </a:buClr>
              <a:buSzPts val="1900"/>
              <a:buFont typeface="Arial"/>
              <a:buChar char="•"/>
            </a:pPr>
            <a:r>
              <a:rPr lang="en-GB" sz="1300" kern="0" dirty="0">
                <a:solidFill>
                  <a:srgbClr val="FFC000"/>
                </a:solidFill>
                <a:latin typeface="Didact Gothic" panose="00000500000000000000" pitchFamily="2" charset="0"/>
                <a:ea typeface="Calibri"/>
                <a:cs typeface="Calibri"/>
                <a:sym typeface="Calibri"/>
              </a:rPr>
              <a:t>Licensing</a:t>
            </a:r>
            <a:r>
              <a:rPr lang="en-GB" sz="1300" kern="0" dirty="0">
                <a:solidFill>
                  <a:schemeClr val="bg1"/>
                </a:solidFill>
                <a:latin typeface="Didact Gothic" panose="00000500000000000000" pitchFamily="2" charset="0"/>
                <a:ea typeface="Calibri"/>
                <a:cs typeface="Calibri"/>
                <a:sym typeface="Calibri"/>
              </a:rPr>
              <a:t>: In order to legally operate in Kenya, crypto-asset service providers must be licensed. After applying for and obtaining a license, platforms must contribute to the country's centralized register of digital currency transactions.</a:t>
            </a:r>
          </a:p>
        </p:txBody>
      </p:sp>
      <p:grpSp>
        <p:nvGrpSpPr>
          <p:cNvPr id="2" name="Group 1">
            <a:extLst>
              <a:ext uri="{FF2B5EF4-FFF2-40B4-BE49-F238E27FC236}">
                <a16:creationId xmlns:a16="http://schemas.microsoft.com/office/drawing/2014/main" id="{18EB37C7-565A-41B3-59A3-92F65238CAED}"/>
              </a:ext>
            </a:extLst>
          </p:cNvPr>
          <p:cNvGrpSpPr/>
          <p:nvPr/>
        </p:nvGrpSpPr>
        <p:grpSpPr>
          <a:xfrm>
            <a:off x="11434761" y="6512309"/>
            <a:ext cx="447675" cy="243352"/>
            <a:chOff x="2105024" y="5749284"/>
            <a:chExt cx="447675" cy="243352"/>
          </a:xfrm>
        </p:grpSpPr>
        <p:sp>
          <p:nvSpPr>
            <p:cNvPr id="3" name="Oval 2">
              <a:extLst>
                <a:ext uri="{FF2B5EF4-FFF2-40B4-BE49-F238E27FC236}">
                  <a16:creationId xmlns:a16="http://schemas.microsoft.com/office/drawing/2014/main" id="{D1E7D2E4-EF2D-0B3A-DEFA-142CC3EEC006}"/>
                </a:ext>
              </a:extLst>
            </p:cNvPr>
            <p:cNvSpPr/>
            <p:nvPr/>
          </p:nvSpPr>
          <p:spPr>
            <a:xfrm>
              <a:off x="2207186" y="5749284"/>
              <a:ext cx="243352" cy="243352"/>
            </a:xfrm>
            <a:prstGeom prst="ellipse">
              <a:avLst/>
            </a:prstGeom>
            <a:solidFill>
              <a:srgbClr val="FFC000"/>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4" name="TextBox 3">
              <a:extLst>
                <a:ext uri="{FF2B5EF4-FFF2-40B4-BE49-F238E27FC236}">
                  <a16:creationId xmlns:a16="http://schemas.microsoft.com/office/drawing/2014/main" id="{6E5CFA5F-AFE6-9098-D754-1F62F779F16D}"/>
                </a:ext>
              </a:extLst>
            </p:cNvPr>
            <p:cNvSpPr txBox="1"/>
            <p:nvPr/>
          </p:nvSpPr>
          <p:spPr>
            <a:xfrm>
              <a:off x="2105024" y="5777192"/>
              <a:ext cx="447675" cy="21544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326A2452-42B8-4B4F-8F2F-A25CC86A1417}" type="slidenum">
                <a:rPr kumimoji="0" lang="en-GB" sz="800" b="0" i="0" u="none" strike="noStrike" kern="1200" cap="none" spc="0" normalizeH="0" baseline="0" noProof="0" smtClean="0">
                  <a:ln>
                    <a:noFill/>
                  </a:ln>
                  <a:effectLst/>
                  <a:uLnTx/>
                  <a:uFillTx/>
                  <a:latin typeface="Calibri" panose="020F0502020204030204"/>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54</a:t>
              </a:fld>
              <a:endParaRPr kumimoji="0" lang="en-GB" sz="800" b="0" i="0" u="none" strike="noStrike" kern="1200" cap="none" spc="0" normalizeH="0" baseline="0" noProof="0" dirty="0">
                <a:ln>
                  <a:noFill/>
                </a:ln>
                <a:effectLst/>
                <a:uLnTx/>
                <a:uFillTx/>
                <a:latin typeface="Calibri" panose="020F0502020204030204"/>
                <a:ea typeface="+mn-ea"/>
                <a:cs typeface="+mn-cs"/>
              </a:endParaRPr>
            </a:p>
          </p:txBody>
        </p:sp>
      </p:grpSp>
      <p:sp>
        <p:nvSpPr>
          <p:cNvPr id="6" name="TextBox 5">
            <a:extLst>
              <a:ext uri="{FF2B5EF4-FFF2-40B4-BE49-F238E27FC236}">
                <a16:creationId xmlns:a16="http://schemas.microsoft.com/office/drawing/2014/main" id="{FD576717-B8F2-EDE8-A303-13BEEAA34C91}"/>
              </a:ext>
            </a:extLst>
          </p:cNvPr>
          <p:cNvSpPr txBox="1"/>
          <p:nvPr/>
        </p:nvSpPr>
        <p:spPr>
          <a:xfrm>
            <a:off x="195616" y="5899016"/>
            <a:ext cx="2733564" cy="856645"/>
          </a:xfrm>
          <a:prstGeom prst="rect">
            <a:avLst/>
          </a:prstGeom>
          <a:noFill/>
        </p:spPr>
        <p:txBody>
          <a:bodyPr wrap="square">
            <a:spAutoFit/>
          </a:bodyPr>
          <a:lstStyle/>
          <a:p>
            <a:pPr algn="just" rtl="0">
              <a:spcBef>
                <a:spcPts val="1200"/>
              </a:spcBef>
              <a:spcAft>
                <a:spcPts val="200"/>
              </a:spcAft>
            </a:pPr>
            <a:r>
              <a:rPr lang="en-GB" sz="1200" b="0" i="0" u="none" strike="noStrike" dirty="0">
                <a:solidFill>
                  <a:schemeClr val="bg1"/>
                </a:solidFill>
                <a:effectLst/>
                <a:latin typeface="Didact Gothic" panose="00000500000000000000" pitchFamily="2" charset="0"/>
              </a:rPr>
              <a:t>Sources</a:t>
            </a:r>
            <a:endParaRPr lang="en-GB" sz="1200" b="0" dirty="0">
              <a:solidFill>
                <a:schemeClr val="bg1"/>
              </a:solidFill>
              <a:effectLst/>
              <a:latin typeface="Didact Gothic" panose="00000500000000000000" pitchFamily="2" charset="0"/>
            </a:endParaRPr>
          </a:p>
          <a:p>
            <a:pPr rtl="0" fontAlgn="base">
              <a:spcBef>
                <a:spcPts val="0"/>
              </a:spcBef>
              <a:spcAft>
                <a:spcPts val="0"/>
              </a:spcAft>
            </a:pPr>
            <a:r>
              <a:rPr lang="en-GB" sz="1200" b="0" i="0" u="sng" strike="noStrike" dirty="0">
                <a:solidFill>
                  <a:schemeClr val="bg1"/>
                </a:solidFill>
                <a:effectLst/>
                <a:latin typeface="Didact Gothic" panose="00000500000000000000" pitchFamily="2" charset="0"/>
                <a:hlinkClick r:id="rId5">
                  <a:extLst>
                    <a:ext uri="{A12FA001-AC4F-418D-AE19-62706E023703}">
                      <ahyp:hlinkClr xmlns:ahyp="http://schemas.microsoft.com/office/drawing/2018/hyperlinkcolor" val="tx"/>
                    </a:ext>
                  </a:extLst>
                </a:hlinkClick>
              </a:rPr>
              <a:t>Capital Markets Bill</a:t>
            </a:r>
            <a:endParaRPr lang="en-GB" sz="1200" b="0" i="0" u="none" strike="noStrike" dirty="0">
              <a:solidFill>
                <a:schemeClr val="bg1"/>
              </a:solidFill>
              <a:effectLst/>
              <a:latin typeface="Didact Gothic" panose="00000500000000000000" pitchFamily="2" charset="0"/>
            </a:endParaRPr>
          </a:p>
          <a:p>
            <a:pPr rtl="0" fontAlgn="base">
              <a:spcBef>
                <a:spcPts val="0"/>
              </a:spcBef>
              <a:spcAft>
                <a:spcPts val="0"/>
              </a:spcAft>
            </a:pPr>
            <a:r>
              <a:rPr lang="en-GB" sz="1200" b="0" i="0" u="sng" strike="noStrike" dirty="0">
                <a:solidFill>
                  <a:schemeClr val="bg1"/>
                </a:solidFill>
                <a:effectLst/>
                <a:latin typeface="Didact Gothic" panose="00000500000000000000" pitchFamily="2" charset="0"/>
                <a:hlinkClick r:id="rId6">
                  <a:extLst>
                    <a:ext uri="{A12FA001-AC4F-418D-AE19-62706E023703}">
                      <ahyp:hlinkClr xmlns:ahyp="http://schemas.microsoft.com/office/drawing/2018/hyperlinkcolor" val="tx"/>
                    </a:ext>
                  </a:extLst>
                </a:hlinkClick>
              </a:rPr>
              <a:t>Digital Service Tax</a:t>
            </a:r>
            <a:endParaRPr lang="en-GB" sz="1200" b="0" i="0" u="none" strike="noStrike" dirty="0">
              <a:solidFill>
                <a:schemeClr val="bg1"/>
              </a:solidFill>
              <a:effectLst/>
              <a:latin typeface="Didact Gothic" panose="00000500000000000000" pitchFamily="2" charset="0"/>
            </a:endParaRPr>
          </a:p>
          <a:p>
            <a:pPr rtl="0" fontAlgn="base">
              <a:spcBef>
                <a:spcPts val="0"/>
              </a:spcBef>
              <a:spcAft>
                <a:spcPts val="0"/>
              </a:spcAft>
            </a:pPr>
            <a:r>
              <a:rPr lang="en-GB" sz="1200" b="0" i="0" u="sng" strike="noStrike" dirty="0">
                <a:solidFill>
                  <a:schemeClr val="bg1"/>
                </a:solidFill>
                <a:effectLst/>
                <a:latin typeface="Didact Gothic" panose="00000500000000000000" pitchFamily="2" charset="0"/>
                <a:hlinkClick r:id="rId7">
                  <a:extLst>
                    <a:ext uri="{A12FA001-AC4F-418D-AE19-62706E023703}">
                      <ahyp:hlinkClr xmlns:ahyp="http://schemas.microsoft.com/office/drawing/2018/hyperlinkcolor" val="tx"/>
                    </a:ext>
                  </a:extLst>
                </a:hlinkClick>
              </a:rPr>
              <a:t>Statutory Instrument (Nov 2022)</a:t>
            </a:r>
            <a:endParaRPr lang="en-GB" sz="1200" b="0" i="0" u="none" strike="noStrike" dirty="0">
              <a:solidFill>
                <a:schemeClr val="bg1"/>
              </a:solidFill>
              <a:effectLst/>
              <a:latin typeface="Didact Gothic" panose="00000500000000000000" pitchFamily="2" charset="0"/>
            </a:endParaRPr>
          </a:p>
        </p:txBody>
      </p:sp>
    </p:spTree>
    <p:extLst>
      <p:ext uri="{BB962C8B-B14F-4D97-AF65-F5344CB8AC3E}">
        <p14:creationId xmlns:p14="http://schemas.microsoft.com/office/powerpoint/2010/main" val="243966275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Shape 5194"/>
        <p:cNvGrpSpPr/>
        <p:nvPr/>
      </p:nvGrpSpPr>
      <p:grpSpPr>
        <a:xfrm>
          <a:off x="0" y="0"/>
          <a:ext cx="0" cy="0"/>
          <a:chOff x="0" y="0"/>
          <a:chExt cx="0" cy="0"/>
        </a:xfrm>
      </p:grpSpPr>
      <p:pic>
        <p:nvPicPr>
          <p:cNvPr id="29702" name="Picture 6" descr="Buy Rwanda Flags | Rwanda Flags for sale at Flag and Bunting Store">
            <a:extLst>
              <a:ext uri="{FF2B5EF4-FFF2-40B4-BE49-F238E27FC236}">
                <a16:creationId xmlns:a16="http://schemas.microsoft.com/office/drawing/2014/main" id="{4C052C16-EC24-26AA-9CC4-EBB66EA4881D}"/>
              </a:ext>
            </a:extLst>
          </p:cNvPr>
          <p:cNvPicPr>
            <a:picLocks noChangeAspect="1" noChangeArrowheads="1"/>
          </p:cNvPicPr>
          <p:nvPr/>
        </p:nvPicPr>
        <p:blipFill rotWithShape="1">
          <a:blip r:embed="rId3">
            <a:extLst>
              <a:ext uri="{BEBA8EAE-BF5A-486C-A8C5-ECC9F3942E4B}">
                <a14:imgProps xmlns:a14="http://schemas.microsoft.com/office/drawing/2010/main">
                  <a14:imgLayer r:embed="rId4">
                    <a14:imgEffect>
                      <a14:brightnessContrast bright="-40000" contrast="-20000"/>
                    </a14:imgEffect>
                  </a14:imgLayer>
                </a14:imgProps>
              </a:ext>
              <a:ext uri="{28A0092B-C50C-407E-A947-70E740481C1C}">
                <a14:useLocalDpi xmlns:a14="http://schemas.microsoft.com/office/drawing/2010/main" val="0"/>
              </a:ext>
            </a:extLst>
          </a:blip>
          <a:srcRect l="3" t="29" b="29"/>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5195" name="Google Shape;5195;p343"/>
          <p:cNvSpPr/>
          <p:nvPr/>
        </p:nvSpPr>
        <p:spPr>
          <a:xfrm>
            <a:off x="1376598" y="2558858"/>
            <a:ext cx="9710502" cy="1740284"/>
          </a:xfrm>
          <a:prstGeom prst="rect">
            <a:avLst/>
          </a:prstGeom>
          <a:solidFill>
            <a:schemeClr val="dk1">
              <a:alpha val="48000"/>
            </a:schemeClr>
          </a:solidFill>
          <a:ln>
            <a:solidFill>
              <a:srgbClr val="FFC000"/>
            </a:solidFill>
          </a:ln>
        </p:spPr>
        <p:txBody>
          <a:bodyPr spcFirstLastPara="1" wrap="square" lIns="86804" tIns="43390" rIns="86804" bIns="43390" anchor="ctr" anchorCtr="0">
            <a:noAutofit/>
          </a:bodyPr>
          <a:lstStyle/>
          <a:p>
            <a:pPr algn="ctr" defTabSz="868223">
              <a:buClr>
                <a:srgbClr val="000000"/>
              </a:buClr>
            </a:pPr>
            <a:r>
              <a:rPr lang="en-GB" sz="5400" b="1" kern="0" dirty="0">
                <a:solidFill>
                  <a:srgbClr val="FFFFFF"/>
                </a:solidFill>
                <a:latin typeface="Didact Gothic" panose="00000500000000000000" pitchFamily="2" charset="0"/>
                <a:ea typeface="Calibri"/>
                <a:cs typeface="Calibri"/>
                <a:sym typeface="Calibri"/>
              </a:rPr>
              <a:t>RWANDA</a:t>
            </a:r>
          </a:p>
        </p:txBody>
      </p:sp>
      <p:grpSp>
        <p:nvGrpSpPr>
          <p:cNvPr id="2" name="Group 1">
            <a:extLst>
              <a:ext uri="{FF2B5EF4-FFF2-40B4-BE49-F238E27FC236}">
                <a16:creationId xmlns:a16="http://schemas.microsoft.com/office/drawing/2014/main" id="{98292F1C-3298-DC30-69B2-BA8660A88BD7}"/>
              </a:ext>
            </a:extLst>
          </p:cNvPr>
          <p:cNvGrpSpPr/>
          <p:nvPr/>
        </p:nvGrpSpPr>
        <p:grpSpPr>
          <a:xfrm>
            <a:off x="11434761" y="6512309"/>
            <a:ext cx="447675" cy="243352"/>
            <a:chOff x="2105024" y="5749284"/>
            <a:chExt cx="447675" cy="243352"/>
          </a:xfrm>
        </p:grpSpPr>
        <p:sp>
          <p:nvSpPr>
            <p:cNvPr id="3" name="Oval 2">
              <a:extLst>
                <a:ext uri="{FF2B5EF4-FFF2-40B4-BE49-F238E27FC236}">
                  <a16:creationId xmlns:a16="http://schemas.microsoft.com/office/drawing/2014/main" id="{297847CC-83D0-4DC0-BFC7-A11E5BF2471D}"/>
                </a:ext>
              </a:extLst>
            </p:cNvPr>
            <p:cNvSpPr/>
            <p:nvPr/>
          </p:nvSpPr>
          <p:spPr>
            <a:xfrm>
              <a:off x="2207186" y="5749284"/>
              <a:ext cx="243352" cy="243352"/>
            </a:xfrm>
            <a:prstGeom prst="ellipse">
              <a:avLst/>
            </a:prstGeom>
            <a:solidFill>
              <a:srgbClr val="FFC000"/>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4" name="TextBox 3">
              <a:extLst>
                <a:ext uri="{FF2B5EF4-FFF2-40B4-BE49-F238E27FC236}">
                  <a16:creationId xmlns:a16="http://schemas.microsoft.com/office/drawing/2014/main" id="{FDD4A349-6D5C-0872-E019-1F530C56DA26}"/>
                </a:ext>
              </a:extLst>
            </p:cNvPr>
            <p:cNvSpPr txBox="1"/>
            <p:nvPr/>
          </p:nvSpPr>
          <p:spPr>
            <a:xfrm>
              <a:off x="2105024" y="5777192"/>
              <a:ext cx="447675" cy="21544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326A2452-42B8-4B4F-8F2F-A25CC86A1417}" type="slidenum">
                <a:rPr kumimoji="0" lang="en-GB" sz="800" b="0" i="0" u="none" strike="noStrike" kern="1200" cap="none" spc="0" normalizeH="0" baseline="0" noProof="0" smtClean="0">
                  <a:ln>
                    <a:noFill/>
                  </a:ln>
                  <a:effectLst/>
                  <a:uLnTx/>
                  <a:uFillTx/>
                  <a:latin typeface="Calibri" panose="020F0502020204030204"/>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55</a:t>
              </a:fld>
              <a:endParaRPr kumimoji="0" lang="en-GB" sz="800" b="0" i="0" u="none" strike="noStrike" kern="1200" cap="none" spc="0" normalizeH="0" baseline="0" noProof="0" dirty="0">
                <a:ln>
                  <a:noFill/>
                </a:ln>
                <a:effectLst/>
                <a:uLnTx/>
                <a:uFillTx/>
                <a:latin typeface="Calibri" panose="020F0502020204030204"/>
                <a:ea typeface="+mn-ea"/>
                <a:cs typeface="+mn-cs"/>
              </a:endParaRPr>
            </a:p>
          </p:txBody>
        </p:sp>
      </p:grpSp>
      <p:sp>
        <p:nvSpPr>
          <p:cNvPr id="6" name="TextBox 5">
            <a:extLst>
              <a:ext uri="{FF2B5EF4-FFF2-40B4-BE49-F238E27FC236}">
                <a16:creationId xmlns:a16="http://schemas.microsoft.com/office/drawing/2014/main" id="{3CDAB671-7C80-6B27-219E-8A92E0190BFA}"/>
              </a:ext>
            </a:extLst>
          </p:cNvPr>
          <p:cNvSpPr txBox="1"/>
          <p:nvPr/>
        </p:nvSpPr>
        <p:spPr>
          <a:xfrm>
            <a:off x="207964" y="6509440"/>
            <a:ext cx="3485147" cy="246221"/>
          </a:xfrm>
          <a:prstGeom prst="rect">
            <a:avLst/>
          </a:prstGeom>
          <a:noFill/>
        </p:spPr>
        <p:txBody>
          <a:bodyPr wrap="square">
            <a:spAutoFit/>
          </a:bodyPr>
          <a:lstStyle/>
          <a:p>
            <a:r>
              <a:rPr lang="en-GB" sz="1000" b="1" dirty="0">
                <a:solidFill>
                  <a:srgbClr val="FFC000"/>
                </a:solidFill>
                <a:latin typeface="Didact Gothic" panose="00000500000000000000" pitchFamily="2" charset="0"/>
              </a:rPr>
              <a:t>Cryptocurrency Regulations in Africa : </a:t>
            </a:r>
            <a:r>
              <a:rPr lang="en-GB" sz="1000" b="1" dirty="0">
                <a:solidFill>
                  <a:schemeClr val="bg1"/>
                </a:solidFill>
                <a:latin typeface="Didact Gothic" panose="00000500000000000000" pitchFamily="2" charset="0"/>
              </a:rPr>
              <a:t>An In-Depth Study</a:t>
            </a:r>
          </a:p>
        </p:txBody>
      </p:sp>
    </p:spTree>
    <p:extLst>
      <p:ext uri="{BB962C8B-B14F-4D97-AF65-F5344CB8AC3E}">
        <p14:creationId xmlns:p14="http://schemas.microsoft.com/office/powerpoint/2010/main" val="170803988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Shape 5410"/>
        <p:cNvGrpSpPr/>
        <p:nvPr/>
      </p:nvGrpSpPr>
      <p:grpSpPr>
        <a:xfrm>
          <a:off x="0" y="0"/>
          <a:ext cx="0" cy="0"/>
          <a:chOff x="0" y="0"/>
          <a:chExt cx="0" cy="0"/>
        </a:xfrm>
      </p:grpSpPr>
      <p:pic>
        <p:nvPicPr>
          <p:cNvPr id="30722" name="Picture 2" descr="An eco-lodge in Rwanda features amazing villas built into an eroded volcano  - Lonely Planet">
            <a:extLst>
              <a:ext uri="{FF2B5EF4-FFF2-40B4-BE49-F238E27FC236}">
                <a16:creationId xmlns:a16="http://schemas.microsoft.com/office/drawing/2014/main" id="{56C5D510-FD3F-75D5-FB2F-D647AFF879DF}"/>
              </a:ext>
            </a:extLst>
          </p:cNvPr>
          <p:cNvPicPr>
            <a:picLocks noChangeAspect="1" noChangeArrowheads="1"/>
          </p:cNvPicPr>
          <p:nvPr/>
        </p:nvPicPr>
        <p:blipFill rotWithShape="1">
          <a:blip r:embed="rId3">
            <a:extLst>
              <a:ext uri="{BEBA8EAE-BF5A-486C-A8C5-ECC9F3942E4B}">
                <a14:imgProps xmlns:a14="http://schemas.microsoft.com/office/drawing/2010/main">
                  <a14:imgLayer r:embed="rId4">
                    <a14:imgEffect>
                      <a14:brightnessContrast bright="-40000" contrast="-40000"/>
                    </a14:imgEffect>
                  </a14:imgLayer>
                </a14:imgProps>
              </a:ext>
              <a:ext uri="{28A0092B-C50C-407E-A947-70E740481C1C}">
                <a14:useLocalDpi xmlns:a14="http://schemas.microsoft.com/office/drawing/2010/main" val="0"/>
              </a:ext>
            </a:extLst>
          </a:blip>
          <a:srcRect l="1" r="72"/>
          <a:stretch/>
        </p:blipFill>
        <p:spPr bwMode="auto">
          <a:xfrm>
            <a:off x="0" y="0"/>
            <a:ext cx="5956300" cy="6858000"/>
          </a:xfrm>
          <a:prstGeom prst="rect">
            <a:avLst/>
          </a:prstGeom>
          <a:noFill/>
          <a:extLst>
            <a:ext uri="{909E8E84-426E-40DD-AFC4-6F175D3DCCD1}">
              <a14:hiddenFill xmlns:a14="http://schemas.microsoft.com/office/drawing/2010/main">
                <a:solidFill>
                  <a:srgbClr val="FFFFFF"/>
                </a:solidFill>
              </a14:hiddenFill>
            </a:ext>
          </a:extLst>
        </p:spPr>
      </p:pic>
      <p:sp>
        <p:nvSpPr>
          <p:cNvPr id="5412" name="Google Shape;5412;p367"/>
          <p:cNvSpPr/>
          <p:nvPr/>
        </p:nvSpPr>
        <p:spPr>
          <a:xfrm>
            <a:off x="4182544" y="1"/>
            <a:ext cx="8009456" cy="6858000"/>
          </a:xfrm>
          <a:prstGeom prst="rect">
            <a:avLst/>
          </a:prstGeom>
          <a:solidFill>
            <a:schemeClr val="dk1"/>
          </a:solidFill>
          <a:ln>
            <a:noFill/>
          </a:ln>
        </p:spPr>
        <p:txBody>
          <a:bodyPr spcFirstLastPara="1" wrap="square" lIns="86804" tIns="43390" rIns="86804" bIns="43390" anchor="t" anchorCtr="0">
            <a:noAutofit/>
          </a:bodyPr>
          <a:lstStyle/>
          <a:p>
            <a:pPr marL="271320" indent="-162792" defTabSz="868223">
              <a:buClr>
                <a:srgbClr val="000000"/>
              </a:buClr>
              <a:buSzPts val="1800"/>
            </a:pPr>
            <a:endParaRPr sz="1709" kern="0">
              <a:solidFill>
                <a:srgbClr val="FFFFFF"/>
              </a:solidFill>
              <a:latin typeface="Calibri"/>
              <a:ea typeface="Calibri"/>
              <a:cs typeface="Calibri"/>
              <a:sym typeface="Calibri"/>
            </a:endParaRPr>
          </a:p>
        </p:txBody>
      </p:sp>
      <p:sp>
        <p:nvSpPr>
          <p:cNvPr id="5413" name="Google Shape;5413;p367"/>
          <p:cNvSpPr/>
          <p:nvPr/>
        </p:nvSpPr>
        <p:spPr>
          <a:xfrm>
            <a:off x="4405679" y="0"/>
            <a:ext cx="6198821" cy="518515"/>
          </a:xfrm>
          <a:prstGeom prst="rect">
            <a:avLst/>
          </a:prstGeom>
          <a:noFill/>
          <a:ln>
            <a:noFill/>
          </a:ln>
        </p:spPr>
        <p:txBody>
          <a:bodyPr spcFirstLastPara="1" wrap="square" lIns="86804" tIns="43390" rIns="86804" bIns="43390" anchor="t" anchorCtr="0">
            <a:spAutoFit/>
          </a:bodyPr>
          <a:lstStyle/>
          <a:p>
            <a:pPr defTabSz="868223">
              <a:buClr>
                <a:srgbClr val="000000"/>
              </a:buClr>
            </a:pPr>
            <a:r>
              <a:rPr lang="en-US" sz="2800" b="1" kern="0" dirty="0">
                <a:solidFill>
                  <a:srgbClr val="FFC000"/>
                </a:solidFill>
                <a:latin typeface="Calibri"/>
                <a:cs typeface="Calibri"/>
                <a:sym typeface="Calibri"/>
              </a:rPr>
              <a:t>RWANDA</a:t>
            </a:r>
          </a:p>
        </p:txBody>
      </p:sp>
      <p:sp>
        <p:nvSpPr>
          <p:cNvPr id="5414" name="Google Shape;5414;p367"/>
          <p:cNvSpPr/>
          <p:nvPr/>
        </p:nvSpPr>
        <p:spPr>
          <a:xfrm>
            <a:off x="4405679" y="465770"/>
            <a:ext cx="7494221" cy="5042830"/>
          </a:xfrm>
          <a:prstGeom prst="rect">
            <a:avLst/>
          </a:prstGeom>
          <a:noFill/>
          <a:ln>
            <a:noFill/>
          </a:ln>
        </p:spPr>
        <p:txBody>
          <a:bodyPr spcFirstLastPara="1" wrap="square" lIns="86804" tIns="43390" rIns="86804" bIns="43390" anchor="t" anchorCtr="0">
            <a:spAutoFit/>
          </a:bodyPr>
          <a:lstStyle/>
          <a:p>
            <a:pPr algn="just" defTabSz="868223">
              <a:lnSpc>
                <a:spcPct val="200000"/>
              </a:lnSpc>
              <a:buClr>
                <a:srgbClr val="FFFFFF"/>
              </a:buClr>
              <a:buSzPts val="1900"/>
            </a:pPr>
            <a:r>
              <a:rPr lang="en-GB" kern="0">
                <a:solidFill>
                  <a:srgbClr val="FFC000"/>
                </a:solidFill>
                <a:latin typeface="Didact Gothic" panose="00000500000000000000" pitchFamily="2" charset="0"/>
                <a:ea typeface="Calibri"/>
                <a:cs typeface="Calibri"/>
                <a:sym typeface="Calibri"/>
              </a:rPr>
              <a:t>Regulatory Status: Partial Ban</a:t>
            </a:r>
          </a:p>
          <a:p>
            <a:pPr algn="just" defTabSz="868223">
              <a:lnSpc>
                <a:spcPct val="200000"/>
              </a:lnSpc>
              <a:buClr>
                <a:srgbClr val="FFFFFF"/>
              </a:buClr>
              <a:buSzPts val="1900"/>
            </a:pPr>
            <a:r>
              <a:rPr lang="en-GB" sz="1300" kern="0">
                <a:solidFill>
                  <a:schemeClr val="bg1"/>
                </a:solidFill>
                <a:latin typeface="Didact Gothic" panose="00000500000000000000" pitchFamily="2" charset="0"/>
                <a:ea typeface="Calibri"/>
                <a:cs typeface="Calibri"/>
                <a:sym typeface="Calibri"/>
              </a:rPr>
              <a:t>On January 31, 2023, the National Bank of Rwanda issued a letter banning regulated financial service providers from facilitating crypto transactions until a regulatory framework is put in place. Crypto trading is still legal as long as it is not facilitated by a legal financial services provider. The NBR has also been considering introducing a CBDC.</a:t>
            </a:r>
          </a:p>
          <a:p>
            <a:pPr algn="just" defTabSz="868223">
              <a:lnSpc>
                <a:spcPct val="200000"/>
              </a:lnSpc>
              <a:buClr>
                <a:srgbClr val="FFFFFF"/>
              </a:buClr>
              <a:buSzPts val="1900"/>
            </a:pPr>
            <a:endParaRPr lang="en-GB" sz="1300" kern="0">
              <a:solidFill>
                <a:schemeClr val="bg1"/>
              </a:solidFill>
              <a:latin typeface="Didact Gothic" panose="00000500000000000000" pitchFamily="2" charset="0"/>
              <a:ea typeface="Calibri"/>
              <a:cs typeface="Calibri"/>
              <a:sym typeface="Calibri"/>
            </a:endParaRPr>
          </a:p>
          <a:p>
            <a:pPr algn="just" defTabSz="868223">
              <a:lnSpc>
                <a:spcPct val="200000"/>
              </a:lnSpc>
              <a:buClr>
                <a:srgbClr val="FFFFFF"/>
              </a:buClr>
              <a:buSzPts val="1900"/>
            </a:pPr>
            <a:r>
              <a:rPr lang="en-GB" sz="1300" kern="0">
                <a:solidFill>
                  <a:srgbClr val="FFC000"/>
                </a:solidFill>
                <a:latin typeface="Didact Gothic" panose="00000500000000000000" pitchFamily="2" charset="0"/>
                <a:ea typeface="Calibri"/>
                <a:cs typeface="Calibri"/>
                <a:sym typeface="Calibri"/>
              </a:rPr>
              <a:t>Timeline</a:t>
            </a:r>
            <a:r>
              <a:rPr lang="en-GB" sz="1300" kern="0">
                <a:solidFill>
                  <a:schemeClr val="bg1"/>
                </a:solidFill>
                <a:latin typeface="Didact Gothic" panose="00000500000000000000" pitchFamily="2" charset="0"/>
                <a:ea typeface="Calibri"/>
                <a:cs typeface="Calibri"/>
                <a:sym typeface="Calibri"/>
              </a:rPr>
              <a:t>: In 2018, the NBR warned Rwandans about their involvement in crypto transactions. On January 31, 2023, the National Bank of Rwanda issued a letter banning regulated financial service providers from facilitating crypto transactions until a regulatory framework is put in place.</a:t>
            </a:r>
          </a:p>
          <a:p>
            <a:pPr algn="just" defTabSz="868223">
              <a:lnSpc>
                <a:spcPct val="200000"/>
              </a:lnSpc>
              <a:buClr>
                <a:srgbClr val="FFFFFF"/>
              </a:buClr>
              <a:buSzPts val="1900"/>
            </a:pPr>
            <a:endParaRPr lang="en-GB" sz="1300" kern="0">
              <a:solidFill>
                <a:schemeClr val="bg1"/>
              </a:solidFill>
              <a:latin typeface="Didact Gothic" panose="00000500000000000000" pitchFamily="2" charset="0"/>
              <a:ea typeface="Calibri"/>
              <a:cs typeface="Calibri"/>
              <a:sym typeface="Calibri"/>
            </a:endParaRPr>
          </a:p>
          <a:p>
            <a:pPr algn="just" defTabSz="868223">
              <a:lnSpc>
                <a:spcPct val="200000"/>
              </a:lnSpc>
              <a:buClr>
                <a:srgbClr val="FFFFFF"/>
              </a:buClr>
              <a:buSzPts val="1900"/>
            </a:pPr>
            <a:r>
              <a:rPr lang="en-GB" sz="1300" kern="0">
                <a:solidFill>
                  <a:srgbClr val="FFC000"/>
                </a:solidFill>
                <a:latin typeface="Didact Gothic" panose="00000500000000000000" pitchFamily="2" charset="0"/>
                <a:ea typeface="Calibri"/>
                <a:cs typeface="Calibri"/>
                <a:sym typeface="Calibri"/>
              </a:rPr>
              <a:t>Relevant Authorities: </a:t>
            </a:r>
            <a:r>
              <a:rPr lang="en-GB" sz="1300" kern="0">
                <a:solidFill>
                  <a:schemeClr val="bg1"/>
                </a:solidFill>
                <a:latin typeface="Didact Gothic" panose="00000500000000000000" pitchFamily="2" charset="0"/>
                <a:ea typeface="Calibri"/>
                <a:cs typeface="Calibri"/>
                <a:sym typeface="Calibri"/>
              </a:rPr>
              <a:t>National Bank of Rwanda</a:t>
            </a:r>
          </a:p>
          <a:p>
            <a:pPr algn="just" defTabSz="868223">
              <a:lnSpc>
                <a:spcPct val="200000"/>
              </a:lnSpc>
              <a:buClr>
                <a:srgbClr val="FFFFFF"/>
              </a:buClr>
              <a:buSzPts val="1900"/>
            </a:pPr>
            <a:r>
              <a:rPr lang="en-GB" sz="1300" kern="0">
                <a:solidFill>
                  <a:srgbClr val="FFC000"/>
                </a:solidFill>
                <a:latin typeface="Didact Gothic" panose="00000500000000000000" pitchFamily="2" charset="0"/>
                <a:ea typeface="Calibri"/>
                <a:cs typeface="Calibri"/>
                <a:sym typeface="Calibri"/>
              </a:rPr>
              <a:t>Regulation Under Consideration</a:t>
            </a:r>
            <a:r>
              <a:rPr lang="en-GB" sz="1300" kern="0">
                <a:solidFill>
                  <a:schemeClr val="bg1"/>
                </a:solidFill>
                <a:latin typeface="Didact Gothic" panose="00000500000000000000" pitchFamily="2" charset="0"/>
                <a:ea typeface="Calibri"/>
                <a:cs typeface="Calibri"/>
                <a:sym typeface="Calibri"/>
              </a:rPr>
              <a:t>: Yes</a:t>
            </a:r>
            <a:endParaRPr lang="en-GB" sz="1300" kern="0" dirty="0">
              <a:solidFill>
                <a:schemeClr val="bg1"/>
              </a:solidFill>
              <a:latin typeface="Didact Gothic" panose="00000500000000000000" pitchFamily="2" charset="0"/>
              <a:ea typeface="Calibri"/>
              <a:cs typeface="Calibri"/>
              <a:sym typeface="Calibri"/>
            </a:endParaRPr>
          </a:p>
        </p:txBody>
      </p:sp>
      <p:grpSp>
        <p:nvGrpSpPr>
          <p:cNvPr id="2" name="Group 1">
            <a:extLst>
              <a:ext uri="{FF2B5EF4-FFF2-40B4-BE49-F238E27FC236}">
                <a16:creationId xmlns:a16="http://schemas.microsoft.com/office/drawing/2014/main" id="{138BF306-0EBF-6C17-D44C-FD34317F9CCD}"/>
              </a:ext>
            </a:extLst>
          </p:cNvPr>
          <p:cNvGrpSpPr/>
          <p:nvPr/>
        </p:nvGrpSpPr>
        <p:grpSpPr>
          <a:xfrm>
            <a:off x="11434761" y="6512309"/>
            <a:ext cx="447675" cy="243352"/>
            <a:chOff x="2105024" y="5749284"/>
            <a:chExt cx="447675" cy="243352"/>
          </a:xfrm>
        </p:grpSpPr>
        <p:sp>
          <p:nvSpPr>
            <p:cNvPr id="3" name="Oval 2">
              <a:extLst>
                <a:ext uri="{FF2B5EF4-FFF2-40B4-BE49-F238E27FC236}">
                  <a16:creationId xmlns:a16="http://schemas.microsoft.com/office/drawing/2014/main" id="{4F24ABEF-76EE-E784-FF24-AEEEB140FB98}"/>
                </a:ext>
              </a:extLst>
            </p:cNvPr>
            <p:cNvSpPr/>
            <p:nvPr/>
          </p:nvSpPr>
          <p:spPr>
            <a:xfrm>
              <a:off x="2207186" y="5749284"/>
              <a:ext cx="243352" cy="243352"/>
            </a:xfrm>
            <a:prstGeom prst="ellipse">
              <a:avLst/>
            </a:prstGeom>
            <a:solidFill>
              <a:srgbClr val="FFC000"/>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4" name="TextBox 3">
              <a:extLst>
                <a:ext uri="{FF2B5EF4-FFF2-40B4-BE49-F238E27FC236}">
                  <a16:creationId xmlns:a16="http://schemas.microsoft.com/office/drawing/2014/main" id="{67075203-CA30-9C37-D0C5-15DF78481197}"/>
                </a:ext>
              </a:extLst>
            </p:cNvPr>
            <p:cNvSpPr txBox="1"/>
            <p:nvPr/>
          </p:nvSpPr>
          <p:spPr>
            <a:xfrm>
              <a:off x="2105024" y="5777192"/>
              <a:ext cx="447675" cy="21544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326A2452-42B8-4B4F-8F2F-A25CC86A1417}" type="slidenum">
                <a:rPr kumimoji="0" lang="en-GB" sz="800" b="0" i="0" u="none" strike="noStrike" kern="1200" cap="none" spc="0" normalizeH="0" baseline="0" noProof="0" smtClean="0">
                  <a:ln>
                    <a:noFill/>
                  </a:ln>
                  <a:effectLst/>
                  <a:uLnTx/>
                  <a:uFillTx/>
                  <a:latin typeface="Calibri" panose="020F0502020204030204"/>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56</a:t>
              </a:fld>
              <a:endParaRPr kumimoji="0" lang="en-GB" sz="800" b="0" i="0" u="none" strike="noStrike" kern="1200" cap="none" spc="0" normalizeH="0" baseline="0" noProof="0" dirty="0">
                <a:ln>
                  <a:noFill/>
                </a:ln>
                <a:effectLst/>
                <a:uLnTx/>
                <a:uFillTx/>
                <a:latin typeface="Calibri" panose="020F0502020204030204"/>
                <a:ea typeface="+mn-ea"/>
                <a:cs typeface="+mn-cs"/>
              </a:endParaRPr>
            </a:p>
          </p:txBody>
        </p:sp>
      </p:grpSp>
      <p:sp>
        <p:nvSpPr>
          <p:cNvPr id="6" name="TextBox 5">
            <a:extLst>
              <a:ext uri="{FF2B5EF4-FFF2-40B4-BE49-F238E27FC236}">
                <a16:creationId xmlns:a16="http://schemas.microsoft.com/office/drawing/2014/main" id="{115F47A5-415B-274A-BE1A-B8E26C4D8F19}"/>
              </a:ext>
            </a:extLst>
          </p:cNvPr>
          <p:cNvSpPr txBox="1"/>
          <p:nvPr/>
        </p:nvSpPr>
        <p:spPr>
          <a:xfrm>
            <a:off x="220080" y="5508600"/>
            <a:ext cx="3313534" cy="1041311"/>
          </a:xfrm>
          <a:prstGeom prst="rect">
            <a:avLst/>
          </a:prstGeom>
          <a:noFill/>
        </p:spPr>
        <p:txBody>
          <a:bodyPr wrap="square">
            <a:spAutoFit/>
          </a:bodyPr>
          <a:lstStyle/>
          <a:p>
            <a:pPr algn="just" rtl="0">
              <a:spcBef>
                <a:spcPts val="1200"/>
              </a:spcBef>
              <a:spcAft>
                <a:spcPts val="200"/>
              </a:spcAft>
            </a:pPr>
            <a:r>
              <a:rPr lang="en-GB" sz="1000" b="0" i="0" strike="noStrike" dirty="0">
                <a:solidFill>
                  <a:schemeClr val="bg1"/>
                </a:solidFill>
                <a:effectLst/>
                <a:latin typeface="Didact Gothic" panose="00000500000000000000" pitchFamily="2" charset="0"/>
              </a:rPr>
              <a:t>Sources</a:t>
            </a:r>
            <a:endParaRPr lang="en-GB" sz="1000" b="0" dirty="0">
              <a:solidFill>
                <a:schemeClr val="bg1"/>
              </a:solidFill>
              <a:effectLst/>
              <a:latin typeface="Didact Gothic" panose="00000500000000000000" pitchFamily="2" charset="0"/>
            </a:endParaRPr>
          </a:p>
          <a:p>
            <a:pPr rtl="0" fontAlgn="base">
              <a:spcBef>
                <a:spcPts val="0"/>
              </a:spcBef>
              <a:spcAft>
                <a:spcPts val="0"/>
              </a:spcAft>
            </a:pPr>
            <a:r>
              <a:rPr lang="en-GB" sz="1000" b="0" i="0" strike="noStrike" dirty="0">
                <a:solidFill>
                  <a:schemeClr val="bg1"/>
                </a:solidFill>
                <a:effectLst/>
                <a:latin typeface="Didact Gothic" panose="00000500000000000000" pitchFamily="2" charset="0"/>
                <a:hlinkClick r:id="rId5">
                  <a:extLst>
                    <a:ext uri="{A12FA001-AC4F-418D-AE19-62706E023703}">
                      <ahyp:hlinkClr xmlns:ahyp="http://schemas.microsoft.com/office/drawing/2018/hyperlinkcolor" val="tx"/>
                    </a:ext>
                  </a:extLst>
                </a:hlinkClick>
              </a:rPr>
              <a:t>The State of Crypto - Rwanda</a:t>
            </a:r>
            <a:endParaRPr lang="en-GB" sz="1000" b="0" i="0" strike="noStrike" dirty="0">
              <a:solidFill>
                <a:schemeClr val="bg1"/>
              </a:solidFill>
              <a:effectLst/>
              <a:latin typeface="Didact Gothic" panose="00000500000000000000" pitchFamily="2" charset="0"/>
            </a:endParaRPr>
          </a:p>
          <a:p>
            <a:pPr rtl="0" fontAlgn="base">
              <a:spcBef>
                <a:spcPts val="0"/>
              </a:spcBef>
              <a:spcAft>
                <a:spcPts val="0"/>
              </a:spcAft>
            </a:pPr>
            <a:r>
              <a:rPr lang="en-GB" sz="1000" b="0" i="0" strike="noStrike" dirty="0">
                <a:solidFill>
                  <a:schemeClr val="bg1"/>
                </a:solidFill>
                <a:effectLst/>
                <a:latin typeface="Didact Gothic" panose="00000500000000000000" pitchFamily="2" charset="0"/>
                <a:hlinkClick r:id="rId6">
                  <a:extLst>
                    <a:ext uri="{A12FA001-AC4F-418D-AE19-62706E023703}">
                      <ahyp:hlinkClr xmlns:ahyp="http://schemas.microsoft.com/office/drawing/2018/hyperlinkcolor" val="tx"/>
                    </a:ext>
                  </a:extLst>
                </a:hlinkClick>
              </a:rPr>
              <a:t>Rwandan banks banned from facilitating crypto transactions</a:t>
            </a:r>
            <a:endParaRPr lang="en-GB" sz="1000" b="0" i="0" strike="noStrike" dirty="0">
              <a:solidFill>
                <a:schemeClr val="bg1"/>
              </a:solidFill>
              <a:effectLst/>
              <a:latin typeface="Didact Gothic" panose="00000500000000000000" pitchFamily="2" charset="0"/>
            </a:endParaRPr>
          </a:p>
          <a:p>
            <a:pPr rtl="0" fontAlgn="base">
              <a:spcBef>
                <a:spcPts val="0"/>
              </a:spcBef>
              <a:spcAft>
                <a:spcPts val="0"/>
              </a:spcAft>
            </a:pPr>
            <a:r>
              <a:rPr lang="en-GB" sz="1000" b="0" i="0" strike="noStrike" dirty="0">
                <a:solidFill>
                  <a:schemeClr val="bg1"/>
                </a:solidFill>
                <a:effectLst/>
                <a:latin typeface="Didact Gothic" panose="00000500000000000000" pitchFamily="2" charset="0"/>
                <a:hlinkClick r:id="rId7">
                  <a:extLst>
                    <a:ext uri="{A12FA001-AC4F-418D-AE19-62706E023703}">
                      <ahyp:hlinkClr xmlns:ahyp="http://schemas.microsoft.com/office/drawing/2018/hyperlinkcolor" val="tx"/>
                    </a:ext>
                  </a:extLst>
                </a:hlinkClick>
              </a:rPr>
              <a:t>Rwanda becomes the latest African country to restrict banks from processing crypto transactions</a:t>
            </a:r>
            <a:endParaRPr lang="en-GB" sz="1000" b="0" i="0" strike="noStrike" dirty="0">
              <a:solidFill>
                <a:schemeClr val="bg1"/>
              </a:solidFill>
              <a:effectLst/>
              <a:latin typeface="Didact Gothic" panose="00000500000000000000" pitchFamily="2" charset="0"/>
            </a:endParaRPr>
          </a:p>
        </p:txBody>
      </p:sp>
    </p:spTree>
    <p:extLst>
      <p:ext uri="{BB962C8B-B14F-4D97-AF65-F5344CB8AC3E}">
        <p14:creationId xmlns:p14="http://schemas.microsoft.com/office/powerpoint/2010/main" val="261740293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57.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Shape 5194"/>
        <p:cNvGrpSpPr/>
        <p:nvPr/>
      </p:nvGrpSpPr>
      <p:grpSpPr>
        <a:xfrm>
          <a:off x="0" y="0"/>
          <a:ext cx="0" cy="0"/>
          <a:chOff x="0" y="0"/>
          <a:chExt cx="0" cy="0"/>
        </a:xfrm>
      </p:grpSpPr>
      <p:pic>
        <p:nvPicPr>
          <p:cNvPr id="1028" name="Picture 4" descr="Premium Photo | Flag of Tanzania. Illustration of the Tanzanian flag waving.">
            <a:extLst>
              <a:ext uri="{FF2B5EF4-FFF2-40B4-BE49-F238E27FC236}">
                <a16:creationId xmlns:a16="http://schemas.microsoft.com/office/drawing/2014/main" id="{02BB01D0-16A2-884D-D081-B6EE3301256A}"/>
              </a:ext>
            </a:extLst>
          </p:cNvPr>
          <p:cNvPicPr>
            <a:picLocks noChangeAspect="1" noChangeArrowheads="1"/>
          </p:cNvPicPr>
          <p:nvPr/>
        </p:nvPicPr>
        <p:blipFill rotWithShape="1">
          <a:blip r:embed="rId3">
            <a:extLst>
              <a:ext uri="{BEBA8EAE-BF5A-486C-A8C5-ECC9F3942E4B}">
                <a14:imgProps xmlns:a14="http://schemas.microsoft.com/office/drawing/2010/main">
                  <a14:imgLayer r:embed="rId4">
                    <a14:imgEffect>
                      <a14:brightnessContrast bright="-40000" contrast="-20000"/>
                    </a14:imgEffect>
                  </a14:imgLayer>
                </a14:imgProps>
              </a:ext>
              <a:ext uri="{28A0092B-C50C-407E-A947-70E740481C1C}">
                <a14:useLocalDpi xmlns:a14="http://schemas.microsoft.com/office/drawing/2010/main" val="0"/>
              </a:ext>
            </a:extLst>
          </a:blip>
          <a:srcRect t="241" r="139" b="241"/>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5195" name="Google Shape;5195;p343"/>
          <p:cNvSpPr/>
          <p:nvPr/>
        </p:nvSpPr>
        <p:spPr>
          <a:xfrm>
            <a:off x="1376598" y="2558858"/>
            <a:ext cx="9710502" cy="1740284"/>
          </a:xfrm>
          <a:prstGeom prst="rect">
            <a:avLst/>
          </a:prstGeom>
          <a:solidFill>
            <a:schemeClr val="dk1">
              <a:alpha val="48000"/>
            </a:schemeClr>
          </a:solidFill>
          <a:ln>
            <a:solidFill>
              <a:srgbClr val="FFC000"/>
            </a:solidFill>
          </a:ln>
        </p:spPr>
        <p:txBody>
          <a:bodyPr spcFirstLastPara="1" wrap="square" lIns="86804" tIns="43390" rIns="86804" bIns="43390" anchor="ctr" anchorCtr="0">
            <a:noAutofit/>
          </a:bodyPr>
          <a:lstStyle/>
          <a:p>
            <a:pPr algn="ctr" defTabSz="868223">
              <a:buClr>
                <a:srgbClr val="000000"/>
              </a:buClr>
            </a:pPr>
            <a:r>
              <a:rPr lang="en-GB" sz="5400" b="1" kern="0" dirty="0">
                <a:solidFill>
                  <a:srgbClr val="FFFFFF"/>
                </a:solidFill>
                <a:latin typeface="Didact Gothic" panose="00000500000000000000" pitchFamily="2" charset="0"/>
                <a:ea typeface="Calibri"/>
                <a:cs typeface="Calibri"/>
                <a:sym typeface="Calibri"/>
              </a:rPr>
              <a:t>UNITED REPUBLIC OF TANZANIA</a:t>
            </a:r>
          </a:p>
        </p:txBody>
      </p:sp>
      <p:sp>
        <p:nvSpPr>
          <p:cNvPr id="3" name="AutoShape 4" descr="Tanzania Flag Images – Browse 18,181 Stock Photos, Vectors, and Video |  Adobe Stock">
            <a:extLst>
              <a:ext uri="{FF2B5EF4-FFF2-40B4-BE49-F238E27FC236}">
                <a16:creationId xmlns:a16="http://schemas.microsoft.com/office/drawing/2014/main" id="{B8EBEF59-1D8B-9F3A-1FC2-61057C793769}"/>
              </a:ext>
            </a:extLst>
          </p:cNvPr>
          <p:cNvSpPr>
            <a:spLocks noChangeAspect="1" noChangeArrowheads="1"/>
          </p:cNvSpPr>
          <p:nvPr/>
        </p:nvSpPr>
        <p:spPr bwMode="auto">
          <a:xfrm>
            <a:off x="5943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nvGrpSpPr>
          <p:cNvPr id="2" name="Group 1">
            <a:extLst>
              <a:ext uri="{FF2B5EF4-FFF2-40B4-BE49-F238E27FC236}">
                <a16:creationId xmlns:a16="http://schemas.microsoft.com/office/drawing/2014/main" id="{0B06AD98-5BE2-8A36-244D-80D4CD749313}"/>
              </a:ext>
            </a:extLst>
          </p:cNvPr>
          <p:cNvGrpSpPr/>
          <p:nvPr/>
        </p:nvGrpSpPr>
        <p:grpSpPr>
          <a:xfrm>
            <a:off x="11434761" y="6512309"/>
            <a:ext cx="447675" cy="243352"/>
            <a:chOff x="2105024" y="5749284"/>
            <a:chExt cx="447675" cy="243352"/>
          </a:xfrm>
        </p:grpSpPr>
        <p:sp>
          <p:nvSpPr>
            <p:cNvPr id="4" name="Oval 3">
              <a:extLst>
                <a:ext uri="{FF2B5EF4-FFF2-40B4-BE49-F238E27FC236}">
                  <a16:creationId xmlns:a16="http://schemas.microsoft.com/office/drawing/2014/main" id="{BA68FAC0-77BE-94E6-30A5-F51382ABE0D8}"/>
                </a:ext>
              </a:extLst>
            </p:cNvPr>
            <p:cNvSpPr/>
            <p:nvPr/>
          </p:nvSpPr>
          <p:spPr>
            <a:xfrm>
              <a:off x="2207186" y="5749284"/>
              <a:ext cx="243352" cy="243352"/>
            </a:xfrm>
            <a:prstGeom prst="ellipse">
              <a:avLst/>
            </a:prstGeom>
            <a:solidFill>
              <a:srgbClr val="FFC000"/>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5" name="TextBox 4">
              <a:extLst>
                <a:ext uri="{FF2B5EF4-FFF2-40B4-BE49-F238E27FC236}">
                  <a16:creationId xmlns:a16="http://schemas.microsoft.com/office/drawing/2014/main" id="{B41A11B6-7BD3-8F31-7ADE-02A9FD666455}"/>
                </a:ext>
              </a:extLst>
            </p:cNvPr>
            <p:cNvSpPr txBox="1"/>
            <p:nvPr/>
          </p:nvSpPr>
          <p:spPr>
            <a:xfrm>
              <a:off x="2105024" y="5777192"/>
              <a:ext cx="447675" cy="21544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326A2452-42B8-4B4F-8F2F-A25CC86A1417}" type="slidenum">
                <a:rPr kumimoji="0" lang="en-GB" sz="800" b="0" i="0" u="none" strike="noStrike" kern="1200" cap="none" spc="0" normalizeH="0" baseline="0" noProof="0" smtClean="0">
                  <a:ln>
                    <a:noFill/>
                  </a:ln>
                  <a:effectLst/>
                  <a:uLnTx/>
                  <a:uFillTx/>
                  <a:latin typeface="Calibri" panose="020F0502020204030204"/>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57</a:t>
              </a:fld>
              <a:endParaRPr kumimoji="0" lang="en-GB" sz="800" b="0" i="0" u="none" strike="noStrike" kern="1200" cap="none" spc="0" normalizeH="0" baseline="0" noProof="0" dirty="0">
                <a:ln>
                  <a:noFill/>
                </a:ln>
                <a:effectLst/>
                <a:uLnTx/>
                <a:uFillTx/>
                <a:latin typeface="Calibri" panose="020F0502020204030204"/>
                <a:ea typeface="+mn-ea"/>
                <a:cs typeface="+mn-cs"/>
              </a:endParaRPr>
            </a:p>
          </p:txBody>
        </p:sp>
      </p:grpSp>
      <p:sp>
        <p:nvSpPr>
          <p:cNvPr id="7" name="TextBox 6">
            <a:extLst>
              <a:ext uri="{FF2B5EF4-FFF2-40B4-BE49-F238E27FC236}">
                <a16:creationId xmlns:a16="http://schemas.microsoft.com/office/drawing/2014/main" id="{F6CF5849-0723-ED2B-398E-8A5B45DF7B6C}"/>
              </a:ext>
            </a:extLst>
          </p:cNvPr>
          <p:cNvSpPr txBox="1"/>
          <p:nvPr/>
        </p:nvSpPr>
        <p:spPr>
          <a:xfrm>
            <a:off x="207964" y="6509440"/>
            <a:ext cx="3485147" cy="246221"/>
          </a:xfrm>
          <a:prstGeom prst="rect">
            <a:avLst/>
          </a:prstGeom>
          <a:noFill/>
        </p:spPr>
        <p:txBody>
          <a:bodyPr wrap="square">
            <a:spAutoFit/>
          </a:bodyPr>
          <a:lstStyle/>
          <a:p>
            <a:r>
              <a:rPr lang="en-GB" sz="1000" b="1" dirty="0">
                <a:solidFill>
                  <a:srgbClr val="FFC000"/>
                </a:solidFill>
                <a:latin typeface="Didact Gothic" panose="00000500000000000000" pitchFamily="2" charset="0"/>
              </a:rPr>
              <a:t>Cryptocurrency Regulations in Africa : </a:t>
            </a:r>
            <a:r>
              <a:rPr lang="en-GB" sz="1000" b="1" dirty="0">
                <a:solidFill>
                  <a:schemeClr val="bg1"/>
                </a:solidFill>
                <a:latin typeface="Didact Gothic" panose="00000500000000000000" pitchFamily="2" charset="0"/>
              </a:rPr>
              <a:t>An In-Depth Study</a:t>
            </a:r>
          </a:p>
        </p:txBody>
      </p:sp>
    </p:spTree>
    <p:extLst>
      <p:ext uri="{BB962C8B-B14F-4D97-AF65-F5344CB8AC3E}">
        <p14:creationId xmlns:p14="http://schemas.microsoft.com/office/powerpoint/2010/main" val="42769377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58.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Shape 5410"/>
        <p:cNvGrpSpPr/>
        <p:nvPr/>
      </p:nvGrpSpPr>
      <p:grpSpPr>
        <a:xfrm>
          <a:off x="0" y="0"/>
          <a:ext cx="0" cy="0"/>
          <a:chOff x="0" y="0"/>
          <a:chExt cx="0" cy="0"/>
        </a:xfrm>
      </p:grpSpPr>
      <p:pic>
        <p:nvPicPr>
          <p:cNvPr id="4" name="Picture 3">
            <a:extLst>
              <a:ext uri="{FF2B5EF4-FFF2-40B4-BE49-F238E27FC236}">
                <a16:creationId xmlns:a16="http://schemas.microsoft.com/office/drawing/2014/main" id="{1CC3B68F-2EA4-A2E5-00AE-F2157E37D635}"/>
              </a:ext>
            </a:extLst>
          </p:cNvPr>
          <p:cNvPicPr>
            <a:picLocks noChangeAspect="1"/>
          </p:cNvPicPr>
          <p:nvPr/>
        </p:nvPicPr>
        <p:blipFill rotWithShape="1">
          <a:blip r:embed="rId3">
            <a:extLst>
              <a:ext uri="{BEBA8EAE-BF5A-486C-A8C5-ECC9F3942E4B}">
                <a14:imgProps xmlns:a14="http://schemas.microsoft.com/office/drawing/2010/main">
                  <a14:imgLayer r:embed="rId4">
                    <a14:imgEffect>
                      <a14:brightnessContrast bright="-40000" contrast="-20000"/>
                    </a14:imgEffect>
                  </a14:imgLayer>
                </a14:imgProps>
              </a:ext>
              <a:ext uri="{28A0092B-C50C-407E-A947-70E740481C1C}">
                <a14:useLocalDpi xmlns:a14="http://schemas.microsoft.com/office/drawing/2010/main" val="0"/>
              </a:ext>
            </a:extLst>
          </a:blip>
          <a:srcRect l="22" r="45"/>
          <a:stretch/>
        </p:blipFill>
        <p:spPr>
          <a:xfrm>
            <a:off x="0" y="0"/>
            <a:ext cx="5524501" cy="6858000"/>
          </a:xfrm>
          <a:prstGeom prst="rect">
            <a:avLst/>
          </a:prstGeom>
        </p:spPr>
      </p:pic>
      <p:sp>
        <p:nvSpPr>
          <p:cNvPr id="5412" name="Google Shape;5412;p367"/>
          <p:cNvSpPr/>
          <p:nvPr/>
        </p:nvSpPr>
        <p:spPr>
          <a:xfrm>
            <a:off x="4182544" y="1"/>
            <a:ext cx="8009456" cy="6858000"/>
          </a:xfrm>
          <a:prstGeom prst="rect">
            <a:avLst/>
          </a:prstGeom>
          <a:solidFill>
            <a:schemeClr val="dk1"/>
          </a:solidFill>
          <a:ln>
            <a:noFill/>
          </a:ln>
        </p:spPr>
        <p:txBody>
          <a:bodyPr spcFirstLastPara="1" wrap="square" lIns="86804" tIns="43390" rIns="86804" bIns="43390" anchor="t" anchorCtr="0">
            <a:noAutofit/>
          </a:bodyPr>
          <a:lstStyle/>
          <a:p>
            <a:pPr marL="271320" indent="-162792" defTabSz="868223">
              <a:buClr>
                <a:srgbClr val="000000"/>
              </a:buClr>
              <a:buSzPts val="1800"/>
            </a:pPr>
            <a:endParaRPr sz="1709" kern="0">
              <a:solidFill>
                <a:srgbClr val="FFFFFF"/>
              </a:solidFill>
              <a:latin typeface="Calibri"/>
              <a:ea typeface="Calibri"/>
              <a:cs typeface="Calibri"/>
              <a:sym typeface="Calibri"/>
            </a:endParaRPr>
          </a:p>
        </p:txBody>
      </p:sp>
      <p:sp>
        <p:nvSpPr>
          <p:cNvPr id="5413" name="Google Shape;5413;p367"/>
          <p:cNvSpPr/>
          <p:nvPr/>
        </p:nvSpPr>
        <p:spPr>
          <a:xfrm>
            <a:off x="4405679" y="72127"/>
            <a:ext cx="6198821" cy="518515"/>
          </a:xfrm>
          <a:prstGeom prst="rect">
            <a:avLst/>
          </a:prstGeom>
          <a:noFill/>
          <a:ln>
            <a:noFill/>
          </a:ln>
        </p:spPr>
        <p:txBody>
          <a:bodyPr spcFirstLastPara="1" wrap="square" lIns="86804" tIns="43390" rIns="86804" bIns="43390" anchor="t" anchorCtr="0">
            <a:spAutoFit/>
          </a:bodyPr>
          <a:lstStyle/>
          <a:p>
            <a:pPr defTabSz="868223">
              <a:buClr>
                <a:srgbClr val="000000"/>
              </a:buClr>
            </a:pPr>
            <a:r>
              <a:rPr lang="en-US" sz="2800" b="1" kern="0" dirty="0">
                <a:solidFill>
                  <a:srgbClr val="FFC000"/>
                </a:solidFill>
                <a:latin typeface="Calibri"/>
                <a:cs typeface="Calibri"/>
                <a:sym typeface="Calibri"/>
              </a:rPr>
              <a:t>UNITED REPUBLIC OF TANZANIA</a:t>
            </a:r>
          </a:p>
        </p:txBody>
      </p:sp>
      <p:sp>
        <p:nvSpPr>
          <p:cNvPr id="5414" name="Google Shape;5414;p367"/>
          <p:cNvSpPr/>
          <p:nvPr/>
        </p:nvSpPr>
        <p:spPr>
          <a:xfrm>
            <a:off x="4405679" y="465770"/>
            <a:ext cx="7494221" cy="6112354"/>
          </a:xfrm>
          <a:prstGeom prst="rect">
            <a:avLst/>
          </a:prstGeom>
          <a:noFill/>
          <a:ln>
            <a:noFill/>
          </a:ln>
        </p:spPr>
        <p:txBody>
          <a:bodyPr spcFirstLastPara="1" wrap="square" lIns="86804" tIns="43390" rIns="86804" bIns="43390" anchor="t" anchorCtr="0">
            <a:spAutoFit/>
          </a:bodyPr>
          <a:lstStyle/>
          <a:p>
            <a:pPr algn="just" defTabSz="868223">
              <a:lnSpc>
                <a:spcPct val="150000"/>
              </a:lnSpc>
              <a:buClr>
                <a:srgbClr val="FFFFFF"/>
              </a:buClr>
              <a:buSzPts val="1900"/>
            </a:pPr>
            <a:r>
              <a:rPr lang="en-GB" kern="0" dirty="0">
                <a:solidFill>
                  <a:srgbClr val="FFC000"/>
                </a:solidFill>
                <a:latin typeface="Didact Gothic" panose="00000500000000000000" pitchFamily="2" charset="0"/>
                <a:ea typeface="Calibri"/>
                <a:cs typeface="Calibri"/>
                <a:sym typeface="Calibri"/>
              </a:rPr>
              <a:t>Regulatory Status: Partial Ban</a:t>
            </a:r>
          </a:p>
          <a:p>
            <a:pPr algn="just" defTabSz="868223">
              <a:lnSpc>
                <a:spcPct val="150000"/>
              </a:lnSpc>
              <a:buClr>
                <a:srgbClr val="FFFFFF"/>
              </a:buClr>
              <a:buSzPts val="1900"/>
            </a:pPr>
            <a:r>
              <a:rPr lang="en-GB" sz="1400" kern="0" dirty="0">
                <a:solidFill>
                  <a:schemeClr val="bg1"/>
                </a:solidFill>
                <a:latin typeface="Didact Gothic" panose="00000500000000000000" pitchFamily="2" charset="0"/>
                <a:ea typeface="Calibri"/>
                <a:cs typeface="Calibri"/>
                <a:sym typeface="Calibri"/>
              </a:rPr>
              <a:t>The use of crypto-assets is banned as a means of exchange. Financial institutions are also not allowed to operate with crypto-assets. The public is cautioned against investing and trading crypto-assets because they will not receive support from the government.</a:t>
            </a:r>
          </a:p>
          <a:p>
            <a:pPr algn="just" defTabSz="868223">
              <a:lnSpc>
                <a:spcPct val="150000"/>
              </a:lnSpc>
              <a:buClr>
                <a:srgbClr val="FFFFFF"/>
              </a:buClr>
              <a:buSzPts val="1900"/>
            </a:pPr>
            <a:endParaRPr lang="en-GB" sz="500" kern="0" dirty="0">
              <a:solidFill>
                <a:schemeClr val="bg1"/>
              </a:solidFill>
              <a:latin typeface="Didact Gothic" panose="00000500000000000000" pitchFamily="2" charset="0"/>
              <a:ea typeface="Calibri"/>
              <a:cs typeface="Calibri"/>
              <a:sym typeface="Calibri"/>
            </a:endParaRPr>
          </a:p>
          <a:p>
            <a:pPr algn="just" defTabSz="868223">
              <a:lnSpc>
                <a:spcPct val="150000"/>
              </a:lnSpc>
              <a:buClr>
                <a:srgbClr val="FFFFFF"/>
              </a:buClr>
              <a:buSzPts val="1900"/>
            </a:pPr>
            <a:r>
              <a:rPr lang="en-GB" sz="1400" kern="0" dirty="0">
                <a:solidFill>
                  <a:srgbClr val="FFC000"/>
                </a:solidFill>
                <a:latin typeface="Didact Gothic" panose="00000500000000000000" pitchFamily="2" charset="0"/>
                <a:ea typeface="Calibri"/>
                <a:cs typeface="Calibri"/>
                <a:sym typeface="Calibri"/>
              </a:rPr>
              <a:t>Timeline</a:t>
            </a:r>
            <a:r>
              <a:rPr lang="en-GB" sz="1400" kern="0" dirty="0">
                <a:solidFill>
                  <a:schemeClr val="bg1"/>
                </a:solidFill>
                <a:latin typeface="Didact Gothic" panose="00000500000000000000" pitchFamily="2" charset="0"/>
                <a:ea typeface="Calibri"/>
                <a:cs typeface="Calibri"/>
                <a:sym typeface="Calibri"/>
              </a:rPr>
              <a:t>: In 2017, the Director of National Payment Systems of the Bank of Tanzania (</a:t>
            </a:r>
            <a:r>
              <a:rPr lang="en-GB" sz="1400" kern="0" dirty="0" err="1">
                <a:solidFill>
                  <a:schemeClr val="bg1"/>
                </a:solidFill>
                <a:latin typeface="Didact Gothic" panose="00000500000000000000" pitchFamily="2" charset="0"/>
                <a:ea typeface="Calibri"/>
                <a:cs typeface="Calibri"/>
                <a:sym typeface="Calibri"/>
              </a:rPr>
              <a:t>BoT</a:t>
            </a:r>
            <a:r>
              <a:rPr lang="en-GB" sz="1400" kern="0" dirty="0">
                <a:solidFill>
                  <a:schemeClr val="bg1"/>
                </a:solidFill>
                <a:latin typeface="Didact Gothic" panose="00000500000000000000" pitchFamily="2" charset="0"/>
                <a:ea typeface="Calibri"/>
                <a:cs typeface="Calibri"/>
                <a:sym typeface="Calibri"/>
              </a:rPr>
              <a:t>) stated that cryptocurrencies are not recognized in the country, and people who use these assets will not receive support from the government. In 2019, the bank issued a statement advising the public against trading, marketing, and using crypto-assets. They reiterated that the only acceptable and used legal tender in the country is the Tanzanian Shilling. Despite this, Tanzanian ranks 24th in crypto adoption. Alongside the exploration of a CBDC, Tanzania has stated that they are looking to introduce organized regulation of the crypto sector.</a:t>
            </a:r>
          </a:p>
          <a:p>
            <a:pPr algn="just" defTabSz="868223">
              <a:lnSpc>
                <a:spcPct val="150000"/>
              </a:lnSpc>
              <a:buClr>
                <a:srgbClr val="FFFFFF"/>
              </a:buClr>
              <a:buSzPts val="1900"/>
            </a:pPr>
            <a:endParaRPr lang="en-GB" sz="1200" kern="0" dirty="0">
              <a:solidFill>
                <a:schemeClr val="bg1"/>
              </a:solidFill>
              <a:latin typeface="Didact Gothic" panose="00000500000000000000" pitchFamily="2" charset="0"/>
              <a:ea typeface="Calibri"/>
              <a:cs typeface="Calibri"/>
              <a:sym typeface="Calibri"/>
            </a:endParaRPr>
          </a:p>
          <a:p>
            <a:pPr algn="just" defTabSz="868223">
              <a:lnSpc>
                <a:spcPct val="150000"/>
              </a:lnSpc>
              <a:buClr>
                <a:srgbClr val="FFFFFF"/>
              </a:buClr>
              <a:buSzPts val="1900"/>
            </a:pPr>
            <a:r>
              <a:rPr lang="en-GB" sz="1400" kern="0" dirty="0">
                <a:solidFill>
                  <a:srgbClr val="FFC000"/>
                </a:solidFill>
                <a:latin typeface="Didact Gothic" panose="00000500000000000000" pitchFamily="2" charset="0"/>
                <a:ea typeface="Calibri"/>
                <a:cs typeface="Calibri"/>
                <a:sym typeface="Calibri"/>
              </a:rPr>
              <a:t>Relevant Authorities</a:t>
            </a:r>
            <a:r>
              <a:rPr lang="en-GB" sz="1400" kern="0" dirty="0">
                <a:solidFill>
                  <a:schemeClr val="bg1"/>
                </a:solidFill>
                <a:latin typeface="Didact Gothic" panose="00000500000000000000" pitchFamily="2" charset="0"/>
                <a:ea typeface="Calibri"/>
                <a:cs typeface="Calibri"/>
                <a:sym typeface="Calibri"/>
              </a:rPr>
              <a:t>: Bank of Tanzania</a:t>
            </a:r>
          </a:p>
          <a:p>
            <a:pPr algn="just" defTabSz="868223">
              <a:lnSpc>
                <a:spcPct val="150000"/>
              </a:lnSpc>
              <a:buClr>
                <a:srgbClr val="FFFFFF"/>
              </a:buClr>
              <a:buSzPts val="1900"/>
            </a:pPr>
            <a:r>
              <a:rPr lang="en-GB" sz="1400" kern="0" dirty="0">
                <a:solidFill>
                  <a:srgbClr val="FFC000"/>
                </a:solidFill>
                <a:latin typeface="Didact Gothic" panose="00000500000000000000" pitchFamily="2" charset="0"/>
                <a:ea typeface="Calibri"/>
                <a:cs typeface="Calibri"/>
                <a:sym typeface="Calibri"/>
              </a:rPr>
              <a:t>Regulation Under Consideration </a:t>
            </a:r>
            <a:r>
              <a:rPr lang="en-GB" sz="1400" kern="0" dirty="0">
                <a:solidFill>
                  <a:schemeClr val="bg1"/>
                </a:solidFill>
                <a:latin typeface="Didact Gothic" panose="00000500000000000000" pitchFamily="2" charset="0"/>
                <a:ea typeface="Calibri"/>
                <a:cs typeface="Calibri"/>
                <a:sym typeface="Calibri"/>
              </a:rPr>
              <a:t>: Yes</a:t>
            </a:r>
          </a:p>
          <a:p>
            <a:pPr algn="just" defTabSz="868223">
              <a:lnSpc>
                <a:spcPct val="150000"/>
              </a:lnSpc>
              <a:buClr>
                <a:srgbClr val="FFFFFF"/>
              </a:buClr>
              <a:buSzPts val="1900"/>
            </a:pPr>
            <a:r>
              <a:rPr lang="en-GB" sz="1400" kern="0" dirty="0">
                <a:solidFill>
                  <a:srgbClr val="FFC000"/>
                </a:solidFill>
                <a:latin typeface="Didact Gothic" panose="00000500000000000000" pitchFamily="2" charset="0"/>
                <a:ea typeface="Calibri"/>
                <a:cs typeface="Calibri"/>
                <a:sym typeface="Calibri"/>
              </a:rPr>
              <a:t>Taxation</a:t>
            </a:r>
            <a:r>
              <a:rPr lang="en-GB" sz="1400" kern="0" dirty="0">
                <a:solidFill>
                  <a:schemeClr val="bg1"/>
                </a:solidFill>
                <a:latin typeface="Didact Gothic" panose="00000500000000000000" pitchFamily="2" charset="0"/>
                <a:ea typeface="Calibri"/>
                <a:cs typeface="Calibri"/>
                <a:sym typeface="Calibri"/>
              </a:rPr>
              <a:t> : No</a:t>
            </a:r>
          </a:p>
          <a:p>
            <a:pPr algn="just" defTabSz="868223">
              <a:lnSpc>
                <a:spcPct val="150000"/>
              </a:lnSpc>
              <a:buClr>
                <a:srgbClr val="FFFFFF"/>
              </a:buClr>
              <a:buSzPts val="1900"/>
            </a:pPr>
            <a:r>
              <a:rPr lang="en-GB" sz="1400" kern="0" dirty="0">
                <a:solidFill>
                  <a:srgbClr val="FFC000"/>
                </a:solidFill>
                <a:latin typeface="Didact Gothic" panose="00000500000000000000" pitchFamily="2" charset="0"/>
                <a:ea typeface="Calibri"/>
                <a:cs typeface="Calibri"/>
                <a:sym typeface="Calibri"/>
              </a:rPr>
              <a:t>AML/CFT </a:t>
            </a:r>
            <a:r>
              <a:rPr lang="en-GB" sz="1400" kern="0" dirty="0">
                <a:solidFill>
                  <a:schemeClr val="bg1"/>
                </a:solidFill>
                <a:latin typeface="Didact Gothic" panose="00000500000000000000" pitchFamily="2" charset="0"/>
                <a:ea typeface="Calibri"/>
                <a:cs typeface="Calibri"/>
                <a:sym typeface="Calibri"/>
              </a:rPr>
              <a:t>: No</a:t>
            </a:r>
          </a:p>
          <a:p>
            <a:pPr algn="just" defTabSz="868223">
              <a:lnSpc>
                <a:spcPct val="150000"/>
              </a:lnSpc>
              <a:buClr>
                <a:srgbClr val="FFFFFF"/>
              </a:buClr>
              <a:buSzPts val="1900"/>
            </a:pPr>
            <a:r>
              <a:rPr lang="en-GB" sz="1400" kern="0" dirty="0">
                <a:solidFill>
                  <a:srgbClr val="FFC000"/>
                </a:solidFill>
                <a:latin typeface="Didact Gothic" panose="00000500000000000000" pitchFamily="2" charset="0"/>
                <a:ea typeface="Calibri"/>
                <a:cs typeface="Calibri"/>
                <a:sym typeface="Calibri"/>
              </a:rPr>
              <a:t>Consumer Protection  </a:t>
            </a:r>
            <a:r>
              <a:rPr lang="en-GB" sz="1400" kern="0" dirty="0">
                <a:solidFill>
                  <a:schemeClr val="bg1"/>
                </a:solidFill>
                <a:latin typeface="Didact Gothic" panose="00000500000000000000" pitchFamily="2" charset="0"/>
                <a:ea typeface="Calibri"/>
                <a:cs typeface="Calibri"/>
                <a:sym typeface="Calibri"/>
              </a:rPr>
              <a:t>: No</a:t>
            </a:r>
          </a:p>
          <a:p>
            <a:pPr algn="just" defTabSz="868223">
              <a:lnSpc>
                <a:spcPct val="150000"/>
              </a:lnSpc>
              <a:buClr>
                <a:srgbClr val="FFFFFF"/>
              </a:buClr>
              <a:buSzPts val="1900"/>
            </a:pPr>
            <a:r>
              <a:rPr lang="en-GB" sz="1400" kern="0" dirty="0">
                <a:solidFill>
                  <a:srgbClr val="FFC000"/>
                </a:solidFill>
                <a:latin typeface="Didact Gothic" panose="00000500000000000000" pitchFamily="2" charset="0"/>
                <a:ea typeface="Calibri"/>
                <a:cs typeface="Calibri"/>
                <a:sym typeface="Calibri"/>
              </a:rPr>
              <a:t>Licensing</a:t>
            </a:r>
            <a:r>
              <a:rPr lang="en-GB" sz="1400" kern="0" dirty="0">
                <a:solidFill>
                  <a:schemeClr val="bg1"/>
                </a:solidFill>
                <a:latin typeface="Didact Gothic" panose="00000500000000000000" pitchFamily="2" charset="0"/>
                <a:ea typeface="Calibri"/>
                <a:cs typeface="Calibri"/>
                <a:sym typeface="Calibri"/>
              </a:rPr>
              <a:t> : No</a:t>
            </a:r>
            <a:endParaRPr lang="en-GB" sz="1600" kern="0" dirty="0">
              <a:solidFill>
                <a:schemeClr val="bg1"/>
              </a:solidFill>
              <a:latin typeface="Didact Gothic" panose="00000500000000000000" pitchFamily="2" charset="0"/>
              <a:ea typeface="Calibri"/>
              <a:cs typeface="Calibri"/>
              <a:sym typeface="Calibri"/>
            </a:endParaRPr>
          </a:p>
        </p:txBody>
      </p:sp>
      <p:grpSp>
        <p:nvGrpSpPr>
          <p:cNvPr id="5" name="Group 4">
            <a:extLst>
              <a:ext uri="{FF2B5EF4-FFF2-40B4-BE49-F238E27FC236}">
                <a16:creationId xmlns:a16="http://schemas.microsoft.com/office/drawing/2014/main" id="{F09EFC5E-9FD6-E903-FFC8-F2AE5CFC4782}"/>
              </a:ext>
            </a:extLst>
          </p:cNvPr>
          <p:cNvGrpSpPr/>
          <p:nvPr/>
        </p:nvGrpSpPr>
        <p:grpSpPr>
          <a:xfrm>
            <a:off x="11434761" y="6512309"/>
            <a:ext cx="447675" cy="243352"/>
            <a:chOff x="2105024" y="5749284"/>
            <a:chExt cx="447675" cy="243352"/>
          </a:xfrm>
        </p:grpSpPr>
        <p:sp>
          <p:nvSpPr>
            <p:cNvPr id="6" name="Oval 5">
              <a:extLst>
                <a:ext uri="{FF2B5EF4-FFF2-40B4-BE49-F238E27FC236}">
                  <a16:creationId xmlns:a16="http://schemas.microsoft.com/office/drawing/2014/main" id="{165BBD65-B6C9-BE4F-0340-9759C64F6011}"/>
                </a:ext>
              </a:extLst>
            </p:cNvPr>
            <p:cNvSpPr/>
            <p:nvPr/>
          </p:nvSpPr>
          <p:spPr>
            <a:xfrm>
              <a:off x="2207186" y="5749284"/>
              <a:ext cx="243352" cy="243352"/>
            </a:xfrm>
            <a:prstGeom prst="ellipse">
              <a:avLst/>
            </a:prstGeom>
            <a:solidFill>
              <a:srgbClr val="FFC000"/>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7" name="TextBox 6">
              <a:extLst>
                <a:ext uri="{FF2B5EF4-FFF2-40B4-BE49-F238E27FC236}">
                  <a16:creationId xmlns:a16="http://schemas.microsoft.com/office/drawing/2014/main" id="{C93DAB1B-8126-E8F9-ACBF-1A1FA101BFA0}"/>
                </a:ext>
              </a:extLst>
            </p:cNvPr>
            <p:cNvSpPr txBox="1"/>
            <p:nvPr/>
          </p:nvSpPr>
          <p:spPr>
            <a:xfrm>
              <a:off x="2105024" y="5777192"/>
              <a:ext cx="447675" cy="21544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326A2452-42B8-4B4F-8F2F-A25CC86A1417}" type="slidenum">
                <a:rPr kumimoji="0" lang="en-GB" sz="800" b="0" i="0" u="none" strike="noStrike" kern="1200" cap="none" spc="0" normalizeH="0" baseline="0" noProof="0" smtClean="0">
                  <a:ln>
                    <a:noFill/>
                  </a:ln>
                  <a:effectLst/>
                  <a:uLnTx/>
                  <a:uFillTx/>
                  <a:latin typeface="Calibri" panose="020F0502020204030204"/>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58</a:t>
              </a:fld>
              <a:endParaRPr kumimoji="0" lang="en-GB" sz="800" b="0" i="0" u="none" strike="noStrike" kern="1200" cap="none" spc="0" normalizeH="0" baseline="0" noProof="0" dirty="0">
                <a:ln>
                  <a:noFill/>
                </a:ln>
                <a:effectLst/>
                <a:uLnTx/>
                <a:uFillTx/>
                <a:latin typeface="Calibri" panose="020F0502020204030204"/>
                <a:ea typeface="+mn-ea"/>
                <a:cs typeface="+mn-cs"/>
              </a:endParaRPr>
            </a:p>
          </p:txBody>
        </p:sp>
      </p:grpSp>
      <p:sp>
        <p:nvSpPr>
          <p:cNvPr id="9" name="TextBox 8">
            <a:extLst>
              <a:ext uri="{FF2B5EF4-FFF2-40B4-BE49-F238E27FC236}">
                <a16:creationId xmlns:a16="http://schemas.microsoft.com/office/drawing/2014/main" id="{445DDF0B-7708-B6E2-9416-96EA0CE9B593}"/>
              </a:ext>
            </a:extLst>
          </p:cNvPr>
          <p:cNvSpPr txBox="1"/>
          <p:nvPr/>
        </p:nvSpPr>
        <p:spPr>
          <a:xfrm>
            <a:off x="292100" y="6055774"/>
            <a:ext cx="3486150" cy="456535"/>
          </a:xfrm>
          <a:prstGeom prst="rect">
            <a:avLst/>
          </a:prstGeom>
          <a:noFill/>
        </p:spPr>
        <p:txBody>
          <a:bodyPr wrap="square">
            <a:spAutoFit/>
          </a:bodyPr>
          <a:lstStyle/>
          <a:p>
            <a:pPr algn="just" rtl="0">
              <a:spcBef>
                <a:spcPts val="1200"/>
              </a:spcBef>
              <a:spcAft>
                <a:spcPts val="200"/>
              </a:spcAft>
            </a:pPr>
            <a:r>
              <a:rPr lang="en-GB" sz="1100" b="0" i="0" strike="noStrike" dirty="0">
                <a:solidFill>
                  <a:schemeClr val="bg1"/>
                </a:solidFill>
                <a:effectLst/>
                <a:latin typeface="Didact Gothic" panose="00000500000000000000" pitchFamily="2" charset="0"/>
              </a:rPr>
              <a:t>Sources</a:t>
            </a:r>
            <a:endParaRPr lang="en-GB" sz="1100" b="0" dirty="0">
              <a:solidFill>
                <a:schemeClr val="bg1"/>
              </a:solidFill>
              <a:effectLst/>
              <a:latin typeface="Didact Gothic" panose="00000500000000000000" pitchFamily="2" charset="0"/>
            </a:endParaRPr>
          </a:p>
          <a:p>
            <a:pPr rtl="0" fontAlgn="base">
              <a:spcBef>
                <a:spcPts val="0"/>
              </a:spcBef>
              <a:spcAft>
                <a:spcPts val="0"/>
              </a:spcAft>
            </a:pPr>
            <a:r>
              <a:rPr lang="en-GB" sz="1100" b="0" i="0" strike="noStrike" dirty="0">
                <a:solidFill>
                  <a:schemeClr val="bg1"/>
                </a:solidFill>
                <a:effectLst/>
                <a:latin typeface="Didact Gothic" panose="00000500000000000000" pitchFamily="2" charset="0"/>
                <a:hlinkClick r:id="rId5">
                  <a:extLst>
                    <a:ext uri="{A12FA001-AC4F-418D-AE19-62706E023703}">
                      <ahyp:hlinkClr xmlns:ahyp="http://schemas.microsoft.com/office/drawing/2018/hyperlinkcolor" val="tx"/>
                    </a:ext>
                  </a:extLst>
                </a:hlinkClick>
              </a:rPr>
              <a:t>Public Notice on Cryptocurrencies (2019)</a:t>
            </a:r>
            <a:endParaRPr lang="en-GB" sz="1100" b="0" i="0" strike="noStrike" dirty="0">
              <a:solidFill>
                <a:schemeClr val="bg1"/>
              </a:solidFill>
              <a:effectLst/>
              <a:latin typeface="Didact Gothic" panose="00000500000000000000" pitchFamily="2" charset="0"/>
            </a:endParaRPr>
          </a:p>
        </p:txBody>
      </p:sp>
    </p:spTree>
    <p:extLst>
      <p:ext uri="{BB962C8B-B14F-4D97-AF65-F5344CB8AC3E}">
        <p14:creationId xmlns:p14="http://schemas.microsoft.com/office/powerpoint/2010/main" val="272705607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59.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Shape 5194"/>
        <p:cNvGrpSpPr/>
        <p:nvPr/>
      </p:nvGrpSpPr>
      <p:grpSpPr>
        <a:xfrm>
          <a:off x="0" y="0"/>
          <a:ext cx="0" cy="0"/>
          <a:chOff x="0" y="0"/>
          <a:chExt cx="0" cy="0"/>
        </a:xfrm>
      </p:grpSpPr>
      <p:pic>
        <p:nvPicPr>
          <p:cNvPr id="3074" name="Picture 2" descr="Zimbabwe Flag Images – Browse 15,355 Stock Photos, Vectors, and Video |  Adobe Stock">
            <a:extLst>
              <a:ext uri="{FF2B5EF4-FFF2-40B4-BE49-F238E27FC236}">
                <a16:creationId xmlns:a16="http://schemas.microsoft.com/office/drawing/2014/main" id="{D9A05A3D-2962-039D-010D-F144D4D10C3E}"/>
              </a:ext>
            </a:extLst>
          </p:cNvPr>
          <p:cNvPicPr>
            <a:picLocks noChangeAspect="1" noChangeArrowheads="1"/>
          </p:cNvPicPr>
          <p:nvPr/>
        </p:nvPicPr>
        <p:blipFill>
          <a:blip r:embed="rId3">
            <a:extLst>
              <a:ext uri="{BEBA8EAE-BF5A-486C-A8C5-ECC9F3942E4B}">
                <a14:imgProps xmlns:a14="http://schemas.microsoft.com/office/drawing/2010/main">
                  <a14:imgLayer r:embed="rId4">
                    <a14:imgEffect>
                      <a14:brightnessContrast bright="-40000" contrast="-20000"/>
                    </a14:imgEffect>
                  </a14:imgLayer>
                </a14:imgProps>
              </a:ext>
              <a:ext uri="{28A0092B-C50C-407E-A947-70E740481C1C}">
                <a14:useLocalDpi xmlns:a14="http://schemas.microsoft.com/office/drawing/2010/main" val="0"/>
              </a:ext>
            </a:extLst>
          </a:blip>
          <a:srcRect/>
          <a:stretch>
            <a:fillRect/>
          </a:stretch>
        </p:blipFill>
        <p:spPr bwMode="auto">
          <a:xfrm>
            <a:off x="1" y="-1"/>
            <a:ext cx="12192000" cy="6847301"/>
          </a:xfrm>
          <a:prstGeom prst="rect">
            <a:avLst/>
          </a:prstGeom>
          <a:noFill/>
          <a:extLst>
            <a:ext uri="{909E8E84-426E-40DD-AFC4-6F175D3DCCD1}">
              <a14:hiddenFill xmlns:a14="http://schemas.microsoft.com/office/drawing/2010/main">
                <a:solidFill>
                  <a:srgbClr val="FFFFFF"/>
                </a:solidFill>
              </a14:hiddenFill>
            </a:ext>
          </a:extLst>
        </p:spPr>
      </p:pic>
      <p:sp>
        <p:nvSpPr>
          <p:cNvPr id="5195" name="Google Shape;5195;p343"/>
          <p:cNvSpPr/>
          <p:nvPr/>
        </p:nvSpPr>
        <p:spPr>
          <a:xfrm>
            <a:off x="1376598" y="2558858"/>
            <a:ext cx="9710502" cy="1740284"/>
          </a:xfrm>
          <a:prstGeom prst="rect">
            <a:avLst/>
          </a:prstGeom>
          <a:solidFill>
            <a:schemeClr val="dk1">
              <a:alpha val="48000"/>
            </a:schemeClr>
          </a:solidFill>
          <a:ln>
            <a:solidFill>
              <a:srgbClr val="FFC000"/>
            </a:solidFill>
          </a:ln>
        </p:spPr>
        <p:txBody>
          <a:bodyPr spcFirstLastPara="1" wrap="square" lIns="86804" tIns="43390" rIns="86804" bIns="43390" anchor="ctr" anchorCtr="0">
            <a:noAutofit/>
          </a:bodyPr>
          <a:lstStyle/>
          <a:p>
            <a:pPr algn="ctr" defTabSz="868223">
              <a:buClr>
                <a:srgbClr val="000000"/>
              </a:buClr>
            </a:pPr>
            <a:r>
              <a:rPr lang="en-GB" sz="5400" b="1" kern="0" dirty="0">
                <a:solidFill>
                  <a:srgbClr val="FFFFFF"/>
                </a:solidFill>
                <a:latin typeface="Didact Gothic" panose="00000500000000000000" pitchFamily="2" charset="0"/>
                <a:ea typeface="Calibri"/>
                <a:cs typeface="Calibri"/>
                <a:sym typeface="Calibri"/>
              </a:rPr>
              <a:t>ZIMBABWE</a:t>
            </a:r>
          </a:p>
        </p:txBody>
      </p:sp>
      <p:grpSp>
        <p:nvGrpSpPr>
          <p:cNvPr id="2" name="Group 1">
            <a:extLst>
              <a:ext uri="{FF2B5EF4-FFF2-40B4-BE49-F238E27FC236}">
                <a16:creationId xmlns:a16="http://schemas.microsoft.com/office/drawing/2014/main" id="{7E444FCD-138E-28EC-FA43-8C58E4B9B49A}"/>
              </a:ext>
            </a:extLst>
          </p:cNvPr>
          <p:cNvGrpSpPr/>
          <p:nvPr/>
        </p:nvGrpSpPr>
        <p:grpSpPr>
          <a:xfrm>
            <a:off x="11434761" y="6512309"/>
            <a:ext cx="447675" cy="243352"/>
            <a:chOff x="2105024" y="5749284"/>
            <a:chExt cx="447675" cy="243352"/>
          </a:xfrm>
        </p:grpSpPr>
        <p:sp>
          <p:nvSpPr>
            <p:cNvPr id="3" name="Oval 2">
              <a:extLst>
                <a:ext uri="{FF2B5EF4-FFF2-40B4-BE49-F238E27FC236}">
                  <a16:creationId xmlns:a16="http://schemas.microsoft.com/office/drawing/2014/main" id="{A5B87EE8-6B22-ABB9-EB88-F284A015FBB0}"/>
                </a:ext>
              </a:extLst>
            </p:cNvPr>
            <p:cNvSpPr/>
            <p:nvPr/>
          </p:nvSpPr>
          <p:spPr>
            <a:xfrm>
              <a:off x="2207186" y="5749284"/>
              <a:ext cx="243352" cy="243352"/>
            </a:xfrm>
            <a:prstGeom prst="ellipse">
              <a:avLst/>
            </a:prstGeom>
            <a:solidFill>
              <a:srgbClr val="FFC000"/>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4" name="TextBox 3">
              <a:extLst>
                <a:ext uri="{FF2B5EF4-FFF2-40B4-BE49-F238E27FC236}">
                  <a16:creationId xmlns:a16="http://schemas.microsoft.com/office/drawing/2014/main" id="{6F97B872-A34C-BE7F-AAE1-80379945BFDA}"/>
                </a:ext>
              </a:extLst>
            </p:cNvPr>
            <p:cNvSpPr txBox="1"/>
            <p:nvPr/>
          </p:nvSpPr>
          <p:spPr>
            <a:xfrm>
              <a:off x="2105024" y="5777192"/>
              <a:ext cx="447675" cy="21544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326A2452-42B8-4B4F-8F2F-A25CC86A1417}" type="slidenum">
                <a:rPr kumimoji="0" lang="en-GB" sz="800" b="0" i="0" u="none" strike="noStrike" kern="1200" cap="none" spc="0" normalizeH="0" baseline="0" noProof="0" smtClean="0">
                  <a:ln>
                    <a:noFill/>
                  </a:ln>
                  <a:effectLst/>
                  <a:uLnTx/>
                  <a:uFillTx/>
                  <a:latin typeface="Calibri" panose="020F0502020204030204"/>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59</a:t>
              </a:fld>
              <a:endParaRPr kumimoji="0" lang="en-GB" sz="800" b="0" i="0" u="none" strike="noStrike" kern="1200" cap="none" spc="0" normalizeH="0" baseline="0" noProof="0" dirty="0">
                <a:ln>
                  <a:noFill/>
                </a:ln>
                <a:effectLst/>
                <a:uLnTx/>
                <a:uFillTx/>
                <a:latin typeface="Calibri" panose="020F0502020204030204"/>
                <a:ea typeface="+mn-ea"/>
                <a:cs typeface="+mn-cs"/>
              </a:endParaRPr>
            </a:p>
          </p:txBody>
        </p:sp>
      </p:grpSp>
      <p:sp>
        <p:nvSpPr>
          <p:cNvPr id="6" name="TextBox 5">
            <a:extLst>
              <a:ext uri="{FF2B5EF4-FFF2-40B4-BE49-F238E27FC236}">
                <a16:creationId xmlns:a16="http://schemas.microsoft.com/office/drawing/2014/main" id="{6AA173C1-9A1B-7EB9-76CC-2ED9BA8F13D6}"/>
              </a:ext>
            </a:extLst>
          </p:cNvPr>
          <p:cNvSpPr txBox="1"/>
          <p:nvPr/>
        </p:nvSpPr>
        <p:spPr>
          <a:xfrm>
            <a:off x="207964" y="6509440"/>
            <a:ext cx="3485147" cy="246221"/>
          </a:xfrm>
          <a:prstGeom prst="rect">
            <a:avLst/>
          </a:prstGeom>
          <a:noFill/>
        </p:spPr>
        <p:txBody>
          <a:bodyPr wrap="square">
            <a:spAutoFit/>
          </a:bodyPr>
          <a:lstStyle/>
          <a:p>
            <a:r>
              <a:rPr lang="en-GB" sz="1000" b="1" dirty="0">
                <a:solidFill>
                  <a:srgbClr val="FFC000"/>
                </a:solidFill>
                <a:latin typeface="Didact Gothic" panose="00000500000000000000" pitchFamily="2" charset="0"/>
              </a:rPr>
              <a:t>Cryptocurrency Regulations in Africa : </a:t>
            </a:r>
            <a:r>
              <a:rPr lang="en-GB" sz="1000" b="1" dirty="0">
                <a:solidFill>
                  <a:schemeClr val="bg1"/>
                </a:solidFill>
                <a:latin typeface="Didact Gothic" panose="00000500000000000000" pitchFamily="2" charset="0"/>
              </a:rPr>
              <a:t>An In-Depth Study</a:t>
            </a:r>
          </a:p>
        </p:txBody>
      </p:sp>
    </p:spTree>
    <p:extLst>
      <p:ext uri="{BB962C8B-B14F-4D97-AF65-F5344CB8AC3E}">
        <p14:creationId xmlns:p14="http://schemas.microsoft.com/office/powerpoint/2010/main" val="381635352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10246" name="Picture 6" descr="Bitcoin Cryptocurrency And The Future Of Trading Portfolio Background, 3d  Illustration Of Bitcoin With Up And Down Arrows, Bull Or Bear Market Trend  In Crypto Currency, Hd Photography Photo Background Image And">
            <a:extLst>
              <a:ext uri="{FF2B5EF4-FFF2-40B4-BE49-F238E27FC236}">
                <a16:creationId xmlns:a16="http://schemas.microsoft.com/office/drawing/2014/main" id="{6B3ADF61-C4FD-6558-D79C-A37F2881317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6232" y="0"/>
            <a:ext cx="12228232" cy="6858000"/>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a:extLst>
              <a:ext uri="{FF2B5EF4-FFF2-40B4-BE49-F238E27FC236}">
                <a16:creationId xmlns:a16="http://schemas.microsoft.com/office/drawing/2014/main" id="{07015512-9D1D-A603-9300-69EB36537E04}"/>
              </a:ext>
            </a:extLst>
          </p:cNvPr>
          <p:cNvSpPr/>
          <p:nvPr/>
        </p:nvSpPr>
        <p:spPr>
          <a:xfrm>
            <a:off x="-36232" y="0"/>
            <a:ext cx="12228232" cy="6858000"/>
          </a:xfrm>
          <a:prstGeom prst="rect">
            <a:avLst/>
          </a:prstGeom>
          <a:solidFill>
            <a:schemeClr val="tx1">
              <a:alpha val="76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Box 2">
            <a:extLst>
              <a:ext uri="{FF2B5EF4-FFF2-40B4-BE49-F238E27FC236}">
                <a16:creationId xmlns:a16="http://schemas.microsoft.com/office/drawing/2014/main" id="{5DF7844F-8BC2-D9C0-1573-F35FA04025DE}"/>
              </a:ext>
            </a:extLst>
          </p:cNvPr>
          <p:cNvSpPr txBox="1"/>
          <p:nvPr/>
        </p:nvSpPr>
        <p:spPr>
          <a:xfrm>
            <a:off x="577850" y="510928"/>
            <a:ext cx="6203950" cy="1754326"/>
          </a:xfrm>
          <a:prstGeom prst="rect">
            <a:avLst/>
          </a:prstGeom>
          <a:noFill/>
        </p:spPr>
        <p:txBody>
          <a:bodyPr wrap="square">
            <a:spAutoFit/>
          </a:bodyPr>
          <a:lstStyle/>
          <a:p>
            <a:pPr rtl="0">
              <a:spcBef>
                <a:spcPts val="0"/>
              </a:spcBef>
              <a:spcAft>
                <a:spcPts val="400"/>
              </a:spcAft>
            </a:pPr>
            <a:r>
              <a:rPr lang="en-GB" sz="5400" b="1" i="0" u="none" strike="noStrike" dirty="0">
                <a:solidFill>
                  <a:srgbClr val="FFC000"/>
                </a:solidFill>
                <a:effectLst/>
                <a:latin typeface="Didact Gothic" panose="00000500000000000000" pitchFamily="2" charset="0"/>
              </a:rPr>
              <a:t>Cryptocurrency defined?</a:t>
            </a:r>
            <a:endParaRPr lang="en-GB" sz="5400" b="1" dirty="0">
              <a:solidFill>
                <a:srgbClr val="FFC000"/>
              </a:solidFill>
              <a:effectLst/>
              <a:latin typeface="Didact Gothic" panose="00000500000000000000" pitchFamily="2" charset="0"/>
            </a:endParaRPr>
          </a:p>
        </p:txBody>
      </p:sp>
      <p:sp>
        <p:nvSpPr>
          <p:cNvPr id="6" name="TextBox 5">
            <a:extLst>
              <a:ext uri="{FF2B5EF4-FFF2-40B4-BE49-F238E27FC236}">
                <a16:creationId xmlns:a16="http://schemas.microsoft.com/office/drawing/2014/main" id="{6055CF3E-9574-65CA-1761-ACB219AF8D98}"/>
              </a:ext>
            </a:extLst>
          </p:cNvPr>
          <p:cNvSpPr txBox="1"/>
          <p:nvPr/>
        </p:nvSpPr>
        <p:spPr>
          <a:xfrm>
            <a:off x="660400" y="2423232"/>
            <a:ext cx="6121400" cy="2062103"/>
          </a:xfrm>
          <a:prstGeom prst="rect">
            <a:avLst/>
          </a:prstGeom>
          <a:noFill/>
        </p:spPr>
        <p:txBody>
          <a:bodyPr wrap="square">
            <a:spAutoFit/>
          </a:bodyPr>
          <a:lstStyle/>
          <a:p>
            <a:r>
              <a:rPr lang="en-GB" sz="3200" b="0" i="0" u="none" strike="noStrike" dirty="0">
                <a:solidFill>
                  <a:schemeClr val="bg1"/>
                </a:solidFill>
                <a:effectLst/>
                <a:latin typeface="Didact Gothic" panose="00000500000000000000" pitchFamily="2" charset="0"/>
              </a:rPr>
              <a:t>A cryptocurrency is a digital or virtual currency that is secured by cryptography and built on blockchain technology. </a:t>
            </a:r>
            <a:endParaRPr lang="en-GB" sz="3200" dirty="0">
              <a:solidFill>
                <a:schemeClr val="bg1"/>
              </a:solidFill>
              <a:latin typeface="Didact Gothic" panose="00000500000000000000" pitchFamily="2" charset="0"/>
            </a:endParaRPr>
          </a:p>
        </p:txBody>
      </p:sp>
      <p:pic>
        <p:nvPicPr>
          <p:cNvPr id="10248" name="Picture 8">
            <a:extLst>
              <a:ext uri="{FF2B5EF4-FFF2-40B4-BE49-F238E27FC236}">
                <a16:creationId xmlns:a16="http://schemas.microsoft.com/office/drawing/2014/main" id="{CA9ACEF4-DBC2-FBAD-B35C-EAD5D35B16D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660610" y="4673234"/>
            <a:ext cx="876300" cy="876300"/>
          </a:xfrm>
          <a:prstGeom prst="rect">
            <a:avLst/>
          </a:prstGeom>
          <a:noFill/>
          <a:extLst>
            <a:ext uri="{909E8E84-426E-40DD-AFC4-6F175D3DCCD1}">
              <a14:hiddenFill xmlns:a14="http://schemas.microsoft.com/office/drawing/2010/main">
                <a:solidFill>
                  <a:srgbClr val="FFFFFF"/>
                </a:solidFill>
              </a14:hiddenFill>
            </a:ext>
          </a:extLst>
        </p:spPr>
      </p:pic>
      <p:pic>
        <p:nvPicPr>
          <p:cNvPr id="10252" name="Picture 12" descr="Ethereum PNG Transparent Images - PNG All">
            <a:extLst>
              <a:ext uri="{FF2B5EF4-FFF2-40B4-BE49-F238E27FC236}">
                <a16:creationId xmlns:a16="http://schemas.microsoft.com/office/drawing/2014/main" id="{437134FE-93A9-6286-EC96-AF7BF85F882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014094" y="4673234"/>
            <a:ext cx="876300" cy="876300"/>
          </a:xfrm>
          <a:prstGeom prst="rect">
            <a:avLst/>
          </a:prstGeom>
          <a:noFill/>
          <a:extLst>
            <a:ext uri="{909E8E84-426E-40DD-AFC4-6F175D3DCCD1}">
              <a14:hiddenFill xmlns:a14="http://schemas.microsoft.com/office/drawing/2010/main">
                <a:solidFill>
                  <a:srgbClr val="FFFFFF"/>
                </a:solidFill>
              </a14:hiddenFill>
            </a:ext>
          </a:extLst>
        </p:spPr>
      </p:pic>
      <p:pic>
        <p:nvPicPr>
          <p:cNvPr id="10254" name="Picture 14" descr="Solana Logo, symbol, meaning, history, PNG, brand">
            <a:extLst>
              <a:ext uri="{FF2B5EF4-FFF2-40B4-BE49-F238E27FC236}">
                <a16:creationId xmlns:a16="http://schemas.microsoft.com/office/drawing/2014/main" id="{13196181-9FF6-8615-D778-F1C300C22E93}"/>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l="67" r="67"/>
          <a:stretch/>
        </p:blipFill>
        <p:spPr bwMode="auto">
          <a:xfrm>
            <a:off x="5219700" y="4673234"/>
            <a:ext cx="876300" cy="889339"/>
          </a:xfrm>
          <a:prstGeom prst="rect">
            <a:avLst/>
          </a:prstGeom>
          <a:noFill/>
          <a:extLst>
            <a:ext uri="{909E8E84-426E-40DD-AFC4-6F175D3DCCD1}">
              <a14:hiddenFill xmlns:a14="http://schemas.microsoft.com/office/drawing/2010/main">
                <a:solidFill>
                  <a:srgbClr val="FFFFFF"/>
                </a:solidFill>
              </a14:hiddenFill>
            </a:ext>
          </a:extLst>
        </p:spPr>
      </p:pic>
      <p:pic>
        <p:nvPicPr>
          <p:cNvPr id="10258" name="Picture 18" descr="Tron - Free business and finance icons">
            <a:extLst>
              <a:ext uri="{FF2B5EF4-FFF2-40B4-BE49-F238E27FC236}">
                <a16:creationId xmlns:a16="http://schemas.microsoft.com/office/drawing/2014/main" id="{182D232B-7862-A0AD-203E-8FDBD3FDC074}"/>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499165" y="4673234"/>
            <a:ext cx="876300" cy="876300"/>
          </a:xfrm>
          <a:prstGeom prst="rect">
            <a:avLst/>
          </a:prstGeom>
          <a:noFill/>
          <a:extLst>
            <a:ext uri="{909E8E84-426E-40DD-AFC4-6F175D3DCCD1}">
              <a14:hiddenFill xmlns:a14="http://schemas.microsoft.com/office/drawing/2010/main">
                <a:solidFill>
                  <a:srgbClr val="FFFFFF"/>
                </a:solidFill>
              </a14:hiddenFill>
            </a:ext>
          </a:extLst>
        </p:spPr>
      </p:pic>
      <p:pic>
        <p:nvPicPr>
          <p:cNvPr id="10260" name="Picture 20" descr="Dogecoin Cryptocurrency&quot; Icon - Download for free – Iconduck">
            <a:extLst>
              <a:ext uri="{FF2B5EF4-FFF2-40B4-BE49-F238E27FC236}">
                <a16:creationId xmlns:a16="http://schemas.microsoft.com/office/drawing/2014/main" id="{EF284953-4E35-15C1-0BC9-216C29532E96}"/>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778630" y="4723660"/>
            <a:ext cx="775447" cy="775447"/>
          </a:xfrm>
          <a:prstGeom prst="rect">
            <a:avLst/>
          </a:prstGeom>
          <a:noFill/>
          <a:extLst>
            <a:ext uri="{909E8E84-426E-40DD-AFC4-6F175D3DCCD1}">
              <a14:hiddenFill xmlns:a14="http://schemas.microsoft.com/office/drawing/2010/main">
                <a:solidFill>
                  <a:srgbClr val="FFFFFF"/>
                </a:solidFill>
              </a14:hiddenFill>
            </a:ext>
          </a:extLst>
        </p:spPr>
      </p:pic>
      <p:sp>
        <p:nvSpPr>
          <p:cNvPr id="9" name="TextBox 8">
            <a:extLst>
              <a:ext uri="{FF2B5EF4-FFF2-40B4-BE49-F238E27FC236}">
                <a16:creationId xmlns:a16="http://schemas.microsoft.com/office/drawing/2014/main" id="{9F0056D6-E7D1-7F2E-FA2E-6D286121D8E6}"/>
              </a:ext>
            </a:extLst>
          </p:cNvPr>
          <p:cNvSpPr txBox="1"/>
          <p:nvPr/>
        </p:nvSpPr>
        <p:spPr>
          <a:xfrm>
            <a:off x="8957242" y="4887819"/>
            <a:ext cx="957149" cy="584775"/>
          </a:xfrm>
          <a:prstGeom prst="rect">
            <a:avLst/>
          </a:prstGeom>
          <a:noFill/>
        </p:spPr>
        <p:txBody>
          <a:bodyPr wrap="square">
            <a:spAutoFit/>
          </a:bodyPr>
          <a:lstStyle/>
          <a:p>
            <a:r>
              <a:rPr lang="en-GB" sz="3200" b="0" i="0" u="none" strike="noStrike" dirty="0">
                <a:solidFill>
                  <a:srgbClr val="FFC000"/>
                </a:solidFill>
                <a:effectLst/>
                <a:latin typeface="Didact Gothic" panose="00000500000000000000" pitchFamily="2" charset="0"/>
              </a:rPr>
              <a:t>etc</a:t>
            </a:r>
            <a:endParaRPr lang="en-GB" sz="3200" dirty="0">
              <a:solidFill>
                <a:srgbClr val="FFC000"/>
              </a:solidFill>
              <a:latin typeface="Didact Gothic" panose="00000500000000000000" pitchFamily="2" charset="0"/>
            </a:endParaRPr>
          </a:p>
        </p:txBody>
      </p:sp>
      <p:sp>
        <p:nvSpPr>
          <p:cNvPr id="10" name="TextBox 9">
            <a:extLst>
              <a:ext uri="{FF2B5EF4-FFF2-40B4-BE49-F238E27FC236}">
                <a16:creationId xmlns:a16="http://schemas.microsoft.com/office/drawing/2014/main" id="{11C13340-E4F7-1955-5E53-668F3D16E7A4}"/>
              </a:ext>
            </a:extLst>
          </p:cNvPr>
          <p:cNvSpPr txBox="1"/>
          <p:nvPr/>
        </p:nvSpPr>
        <p:spPr>
          <a:xfrm>
            <a:off x="660400" y="5010180"/>
            <a:ext cx="1529396" cy="400110"/>
          </a:xfrm>
          <a:prstGeom prst="rect">
            <a:avLst/>
          </a:prstGeom>
          <a:noFill/>
          <a:ln>
            <a:noFill/>
          </a:ln>
        </p:spPr>
        <p:txBody>
          <a:bodyPr wrap="square">
            <a:spAutoFit/>
          </a:bodyPr>
          <a:lstStyle/>
          <a:p>
            <a:r>
              <a:rPr lang="en-GB" sz="2000" b="0" i="0" u="none" strike="noStrike" dirty="0">
                <a:solidFill>
                  <a:srgbClr val="FFC000"/>
                </a:solidFill>
                <a:effectLst/>
                <a:latin typeface="Didact Gothic" panose="00000500000000000000" pitchFamily="2" charset="0"/>
              </a:rPr>
              <a:t>Examples </a:t>
            </a:r>
            <a:endParaRPr lang="en-GB" sz="2000" dirty="0">
              <a:solidFill>
                <a:srgbClr val="FFC000"/>
              </a:solidFill>
              <a:latin typeface="Didact Gothic" panose="00000500000000000000" pitchFamily="2" charset="0"/>
            </a:endParaRPr>
          </a:p>
        </p:txBody>
      </p:sp>
      <p:sp>
        <p:nvSpPr>
          <p:cNvPr id="11" name="TextBox 10">
            <a:extLst>
              <a:ext uri="{FF2B5EF4-FFF2-40B4-BE49-F238E27FC236}">
                <a16:creationId xmlns:a16="http://schemas.microsoft.com/office/drawing/2014/main" id="{E499F19D-D712-1876-84CA-3BAC1B908AE1}"/>
              </a:ext>
            </a:extLst>
          </p:cNvPr>
          <p:cNvSpPr txBox="1"/>
          <p:nvPr/>
        </p:nvSpPr>
        <p:spPr>
          <a:xfrm>
            <a:off x="2484698" y="5511314"/>
            <a:ext cx="1052212" cy="307777"/>
          </a:xfrm>
          <a:prstGeom prst="rect">
            <a:avLst/>
          </a:prstGeom>
          <a:noFill/>
        </p:spPr>
        <p:txBody>
          <a:bodyPr wrap="square">
            <a:spAutoFit/>
          </a:bodyPr>
          <a:lstStyle/>
          <a:p>
            <a:pPr algn="ctr"/>
            <a:r>
              <a:rPr lang="en-GB" sz="1400" b="0" i="0" u="none" strike="noStrike" dirty="0">
                <a:solidFill>
                  <a:schemeClr val="bg1"/>
                </a:solidFill>
                <a:effectLst/>
                <a:latin typeface="Didact Gothic" panose="00000500000000000000" pitchFamily="2" charset="0"/>
              </a:rPr>
              <a:t>bitcoin</a:t>
            </a:r>
            <a:endParaRPr lang="en-GB" sz="1400" dirty="0">
              <a:solidFill>
                <a:schemeClr val="bg1"/>
              </a:solidFill>
              <a:latin typeface="Didact Gothic" panose="00000500000000000000" pitchFamily="2" charset="0"/>
            </a:endParaRPr>
          </a:p>
        </p:txBody>
      </p:sp>
      <p:sp>
        <p:nvSpPr>
          <p:cNvPr id="12" name="TextBox 11">
            <a:extLst>
              <a:ext uri="{FF2B5EF4-FFF2-40B4-BE49-F238E27FC236}">
                <a16:creationId xmlns:a16="http://schemas.microsoft.com/office/drawing/2014/main" id="{D2922377-8410-E2C2-98F3-923B6E585CC2}"/>
              </a:ext>
            </a:extLst>
          </p:cNvPr>
          <p:cNvSpPr txBox="1"/>
          <p:nvPr/>
        </p:nvSpPr>
        <p:spPr>
          <a:xfrm>
            <a:off x="3926138" y="5511314"/>
            <a:ext cx="1052212" cy="307777"/>
          </a:xfrm>
          <a:prstGeom prst="rect">
            <a:avLst/>
          </a:prstGeom>
          <a:noFill/>
        </p:spPr>
        <p:txBody>
          <a:bodyPr wrap="square">
            <a:spAutoFit/>
          </a:bodyPr>
          <a:lstStyle/>
          <a:p>
            <a:pPr algn="ctr"/>
            <a:r>
              <a:rPr lang="en-GB" sz="1400" dirty="0">
                <a:solidFill>
                  <a:schemeClr val="bg1"/>
                </a:solidFill>
                <a:latin typeface="Didact Gothic" panose="00000500000000000000" pitchFamily="2" charset="0"/>
              </a:rPr>
              <a:t>Ethereum</a:t>
            </a:r>
          </a:p>
        </p:txBody>
      </p:sp>
      <p:sp>
        <p:nvSpPr>
          <p:cNvPr id="13" name="TextBox 12">
            <a:extLst>
              <a:ext uri="{FF2B5EF4-FFF2-40B4-BE49-F238E27FC236}">
                <a16:creationId xmlns:a16="http://schemas.microsoft.com/office/drawing/2014/main" id="{1F6DE16F-7F8B-CA05-ECFE-9393D2B574D6}"/>
              </a:ext>
            </a:extLst>
          </p:cNvPr>
          <p:cNvSpPr txBox="1"/>
          <p:nvPr/>
        </p:nvSpPr>
        <p:spPr>
          <a:xfrm>
            <a:off x="5087778" y="5511314"/>
            <a:ext cx="1052212" cy="307777"/>
          </a:xfrm>
          <a:prstGeom prst="rect">
            <a:avLst/>
          </a:prstGeom>
          <a:noFill/>
        </p:spPr>
        <p:txBody>
          <a:bodyPr wrap="square">
            <a:spAutoFit/>
          </a:bodyPr>
          <a:lstStyle/>
          <a:p>
            <a:pPr algn="ctr"/>
            <a:r>
              <a:rPr lang="en-GB" sz="1400" b="0" i="0" u="none" strike="noStrike" dirty="0" err="1">
                <a:solidFill>
                  <a:schemeClr val="bg1"/>
                </a:solidFill>
                <a:effectLst/>
                <a:latin typeface="Didact Gothic" panose="00000500000000000000" pitchFamily="2" charset="0"/>
              </a:rPr>
              <a:t>Solona</a:t>
            </a:r>
            <a:endParaRPr lang="en-GB" sz="1400" dirty="0">
              <a:solidFill>
                <a:schemeClr val="bg1"/>
              </a:solidFill>
              <a:latin typeface="Didact Gothic" panose="00000500000000000000" pitchFamily="2" charset="0"/>
            </a:endParaRPr>
          </a:p>
        </p:txBody>
      </p:sp>
      <p:sp>
        <p:nvSpPr>
          <p:cNvPr id="14" name="TextBox 13">
            <a:extLst>
              <a:ext uri="{FF2B5EF4-FFF2-40B4-BE49-F238E27FC236}">
                <a16:creationId xmlns:a16="http://schemas.microsoft.com/office/drawing/2014/main" id="{EEBD188F-37AA-E514-94C4-3DCF8A5163A4}"/>
              </a:ext>
            </a:extLst>
          </p:cNvPr>
          <p:cNvSpPr txBox="1"/>
          <p:nvPr/>
        </p:nvSpPr>
        <p:spPr>
          <a:xfrm>
            <a:off x="6381340" y="5511314"/>
            <a:ext cx="1052212" cy="307777"/>
          </a:xfrm>
          <a:prstGeom prst="rect">
            <a:avLst/>
          </a:prstGeom>
          <a:noFill/>
        </p:spPr>
        <p:txBody>
          <a:bodyPr wrap="square">
            <a:spAutoFit/>
          </a:bodyPr>
          <a:lstStyle/>
          <a:p>
            <a:pPr algn="ctr"/>
            <a:r>
              <a:rPr lang="en-GB" sz="1400" b="0" i="0" u="none" strike="noStrike" dirty="0">
                <a:solidFill>
                  <a:schemeClr val="bg1"/>
                </a:solidFill>
                <a:effectLst/>
                <a:latin typeface="Didact Gothic" panose="00000500000000000000" pitchFamily="2" charset="0"/>
              </a:rPr>
              <a:t>Tron </a:t>
            </a:r>
            <a:endParaRPr lang="en-GB" sz="1400" dirty="0">
              <a:solidFill>
                <a:schemeClr val="bg1"/>
              </a:solidFill>
              <a:latin typeface="Didact Gothic" panose="00000500000000000000" pitchFamily="2" charset="0"/>
            </a:endParaRPr>
          </a:p>
        </p:txBody>
      </p:sp>
      <p:sp>
        <p:nvSpPr>
          <p:cNvPr id="15" name="TextBox 14">
            <a:extLst>
              <a:ext uri="{FF2B5EF4-FFF2-40B4-BE49-F238E27FC236}">
                <a16:creationId xmlns:a16="http://schemas.microsoft.com/office/drawing/2014/main" id="{B5E87157-465F-E3A2-C8B9-7DBFF9BA6946}"/>
              </a:ext>
            </a:extLst>
          </p:cNvPr>
          <p:cNvSpPr txBox="1"/>
          <p:nvPr/>
        </p:nvSpPr>
        <p:spPr>
          <a:xfrm>
            <a:off x="7674902" y="5511314"/>
            <a:ext cx="1052212" cy="307777"/>
          </a:xfrm>
          <a:prstGeom prst="rect">
            <a:avLst/>
          </a:prstGeom>
          <a:noFill/>
        </p:spPr>
        <p:txBody>
          <a:bodyPr wrap="square">
            <a:spAutoFit/>
          </a:bodyPr>
          <a:lstStyle/>
          <a:p>
            <a:pPr algn="ctr"/>
            <a:r>
              <a:rPr lang="en-GB" sz="1400" b="0" i="0" u="none" strike="noStrike" dirty="0">
                <a:solidFill>
                  <a:schemeClr val="bg1"/>
                </a:solidFill>
                <a:effectLst/>
                <a:latin typeface="Didact Gothic" panose="00000500000000000000" pitchFamily="2" charset="0"/>
              </a:rPr>
              <a:t>dogecoin</a:t>
            </a:r>
            <a:endParaRPr lang="en-GB" sz="1400" dirty="0">
              <a:solidFill>
                <a:schemeClr val="bg1"/>
              </a:solidFill>
              <a:latin typeface="Didact Gothic" panose="00000500000000000000" pitchFamily="2" charset="0"/>
            </a:endParaRPr>
          </a:p>
        </p:txBody>
      </p:sp>
      <p:grpSp>
        <p:nvGrpSpPr>
          <p:cNvPr id="2" name="Group 1">
            <a:extLst>
              <a:ext uri="{FF2B5EF4-FFF2-40B4-BE49-F238E27FC236}">
                <a16:creationId xmlns:a16="http://schemas.microsoft.com/office/drawing/2014/main" id="{A5E9701D-D06E-9E50-169B-4B68A2EE4DC9}"/>
              </a:ext>
            </a:extLst>
          </p:cNvPr>
          <p:cNvGrpSpPr/>
          <p:nvPr/>
        </p:nvGrpSpPr>
        <p:grpSpPr>
          <a:xfrm>
            <a:off x="11434761" y="6512309"/>
            <a:ext cx="447675" cy="243352"/>
            <a:chOff x="2105024" y="5749284"/>
            <a:chExt cx="447675" cy="243352"/>
          </a:xfrm>
        </p:grpSpPr>
        <p:sp>
          <p:nvSpPr>
            <p:cNvPr id="5" name="Oval 4">
              <a:extLst>
                <a:ext uri="{FF2B5EF4-FFF2-40B4-BE49-F238E27FC236}">
                  <a16:creationId xmlns:a16="http://schemas.microsoft.com/office/drawing/2014/main" id="{D08D775A-16CF-56BB-BDCA-D61AE903F453}"/>
                </a:ext>
              </a:extLst>
            </p:cNvPr>
            <p:cNvSpPr/>
            <p:nvPr/>
          </p:nvSpPr>
          <p:spPr>
            <a:xfrm>
              <a:off x="2207186" y="5749284"/>
              <a:ext cx="243352" cy="243352"/>
            </a:xfrm>
            <a:prstGeom prst="ellipse">
              <a:avLst/>
            </a:prstGeom>
            <a:solidFill>
              <a:srgbClr val="FFC000"/>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7" name="TextBox 6">
              <a:extLst>
                <a:ext uri="{FF2B5EF4-FFF2-40B4-BE49-F238E27FC236}">
                  <a16:creationId xmlns:a16="http://schemas.microsoft.com/office/drawing/2014/main" id="{AAC6147C-EF5B-474A-CB1A-03F853C28124}"/>
                </a:ext>
              </a:extLst>
            </p:cNvPr>
            <p:cNvSpPr txBox="1"/>
            <p:nvPr/>
          </p:nvSpPr>
          <p:spPr>
            <a:xfrm>
              <a:off x="2105024" y="5777192"/>
              <a:ext cx="447675" cy="21544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326A2452-42B8-4B4F-8F2F-A25CC86A1417}" type="slidenum">
                <a:rPr kumimoji="0" lang="en-GB" sz="800" b="0" i="0" u="none" strike="noStrike" kern="1200" cap="none" spc="0" normalizeH="0" baseline="0" noProof="0" smtClean="0">
                  <a:ln>
                    <a:noFill/>
                  </a:ln>
                  <a:effectLst/>
                  <a:uLnTx/>
                  <a:uFillTx/>
                  <a:latin typeface="Calibri" panose="020F0502020204030204"/>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6</a:t>
              </a:fld>
              <a:endParaRPr kumimoji="0" lang="en-GB" sz="800" b="0" i="0" u="none" strike="noStrike" kern="1200" cap="none" spc="0" normalizeH="0" baseline="0" noProof="0" dirty="0">
                <a:ln>
                  <a:noFill/>
                </a:ln>
                <a:effectLst/>
                <a:uLnTx/>
                <a:uFillTx/>
                <a:latin typeface="Calibri" panose="020F0502020204030204"/>
                <a:ea typeface="+mn-ea"/>
                <a:cs typeface="+mn-cs"/>
              </a:endParaRPr>
            </a:p>
          </p:txBody>
        </p:sp>
      </p:grpSp>
      <p:sp>
        <p:nvSpPr>
          <p:cNvPr id="8" name="TextBox 7">
            <a:extLst>
              <a:ext uri="{FF2B5EF4-FFF2-40B4-BE49-F238E27FC236}">
                <a16:creationId xmlns:a16="http://schemas.microsoft.com/office/drawing/2014/main" id="{2AE082DA-C61C-9290-AA1C-38E48AF4F55B}"/>
              </a:ext>
            </a:extLst>
          </p:cNvPr>
          <p:cNvSpPr txBox="1"/>
          <p:nvPr/>
        </p:nvSpPr>
        <p:spPr>
          <a:xfrm>
            <a:off x="207964" y="6509440"/>
            <a:ext cx="3485147" cy="246221"/>
          </a:xfrm>
          <a:prstGeom prst="rect">
            <a:avLst/>
          </a:prstGeom>
          <a:noFill/>
        </p:spPr>
        <p:txBody>
          <a:bodyPr wrap="square">
            <a:spAutoFit/>
          </a:bodyPr>
          <a:lstStyle/>
          <a:p>
            <a:r>
              <a:rPr lang="en-GB" sz="1000" b="1" dirty="0">
                <a:solidFill>
                  <a:srgbClr val="FFC000"/>
                </a:solidFill>
                <a:latin typeface="Didact Gothic" panose="00000500000000000000" pitchFamily="2" charset="0"/>
              </a:rPr>
              <a:t>Cryptocurrency Regulations in Africa : </a:t>
            </a:r>
            <a:r>
              <a:rPr lang="en-GB" sz="1000" b="1" dirty="0">
                <a:solidFill>
                  <a:schemeClr val="bg1"/>
                </a:solidFill>
                <a:latin typeface="Didact Gothic" panose="00000500000000000000" pitchFamily="2" charset="0"/>
              </a:rPr>
              <a:t>An In-Depth Study</a:t>
            </a:r>
          </a:p>
        </p:txBody>
      </p:sp>
    </p:spTree>
    <p:extLst>
      <p:ext uri="{BB962C8B-B14F-4D97-AF65-F5344CB8AC3E}">
        <p14:creationId xmlns:p14="http://schemas.microsoft.com/office/powerpoint/2010/main" val="198097436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60.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Shape 5410"/>
        <p:cNvGrpSpPr/>
        <p:nvPr/>
      </p:nvGrpSpPr>
      <p:grpSpPr>
        <a:xfrm>
          <a:off x="0" y="0"/>
          <a:ext cx="0" cy="0"/>
          <a:chOff x="0" y="0"/>
          <a:chExt cx="0" cy="0"/>
        </a:xfrm>
      </p:grpSpPr>
      <p:pic>
        <p:nvPicPr>
          <p:cNvPr id="4098" name="Picture 2" descr="Great Zimbabwe | History, Significance, Ruins, Culture, &amp; Facts | Britannica">
            <a:extLst>
              <a:ext uri="{FF2B5EF4-FFF2-40B4-BE49-F238E27FC236}">
                <a16:creationId xmlns:a16="http://schemas.microsoft.com/office/drawing/2014/main" id="{D493B2F4-ADEB-9E58-36EC-424CAA59AE06}"/>
              </a:ext>
            </a:extLst>
          </p:cNvPr>
          <p:cNvPicPr>
            <a:picLocks noChangeAspect="1" noChangeArrowheads="1"/>
          </p:cNvPicPr>
          <p:nvPr/>
        </p:nvPicPr>
        <p:blipFill rotWithShape="1">
          <a:blip r:embed="rId3">
            <a:extLst>
              <a:ext uri="{BEBA8EAE-BF5A-486C-A8C5-ECC9F3942E4B}">
                <a14:imgProps xmlns:a14="http://schemas.microsoft.com/office/drawing/2010/main">
                  <a14:imgLayer r:embed="rId4">
                    <a14:imgEffect>
                      <a14:brightnessContrast bright="-40000" contrast="-20000"/>
                    </a14:imgEffect>
                  </a14:imgLayer>
                </a14:imgProps>
              </a:ext>
              <a:ext uri="{28A0092B-C50C-407E-A947-70E740481C1C}">
                <a14:useLocalDpi xmlns:a14="http://schemas.microsoft.com/office/drawing/2010/main" val="0"/>
              </a:ext>
            </a:extLst>
          </a:blip>
          <a:srcRect r="119"/>
          <a:stretch/>
        </p:blipFill>
        <p:spPr bwMode="auto">
          <a:xfrm>
            <a:off x="0" y="0"/>
            <a:ext cx="4405680" cy="6858000"/>
          </a:xfrm>
          <a:prstGeom prst="rect">
            <a:avLst/>
          </a:prstGeom>
          <a:noFill/>
          <a:extLst>
            <a:ext uri="{909E8E84-426E-40DD-AFC4-6F175D3DCCD1}">
              <a14:hiddenFill xmlns:a14="http://schemas.microsoft.com/office/drawing/2010/main">
                <a:solidFill>
                  <a:srgbClr val="FFFFFF"/>
                </a:solidFill>
              </a14:hiddenFill>
            </a:ext>
          </a:extLst>
        </p:spPr>
      </p:pic>
      <p:sp>
        <p:nvSpPr>
          <p:cNvPr id="5412" name="Google Shape;5412;p367"/>
          <p:cNvSpPr/>
          <p:nvPr/>
        </p:nvSpPr>
        <p:spPr>
          <a:xfrm>
            <a:off x="4182544" y="1"/>
            <a:ext cx="8009456" cy="6858000"/>
          </a:xfrm>
          <a:prstGeom prst="rect">
            <a:avLst/>
          </a:prstGeom>
          <a:solidFill>
            <a:schemeClr val="dk1"/>
          </a:solidFill>
          <a:ln>
            <a:noFill/>
          </a:ln>
        </p:spPr>
        <p:txBody>
          <a:bodyPr spcFirstLastPara="1" wrap="square" lIns="86804" tIns="43390" rIns="86804" bIns="43390" anchor="t" anchorCtr="0">
            <a:noAutofit/>
          </a:bodyPr>
          <a:lstStyle/>
          <a:p>
            <a:pPr marL="271320" indent="-162792" defTabSz="868223">
              <a:buClr>
                <a:srgbClr val="000000"/>
              </a:buClr>
              <a:buSzPts val="1800"/>
            </a:pPr>
            <a:endParaRPr sz="1709" kern="0">
              <a:solidFill>
                <a:srgbClr val="FFFFFF"/>
              </a:solidFill>
              <a:latin typeface="Calibri"/>
              <a:ea typeface="Calibri"/>
              <a:cs typeface="Calibri"/>
              <a:sym typeface="Calibri"/>
            </a:endParaRPr>
          </a:p>
        </p:txBody>
      </p:sp>
      <p:sp>
        <p:nvSpPr>
          <p:cNvPr id="5413" name="Google Shape;5413;p367"/>
          <p:cNvSpPr/>
          <p:nvPr/>
        </p:nvSpPr>
        <p:spPr>
          <a:xfrm>
            <a:off x="4405679" y="72127"/>
            <a:ext cx="6198821" cy="518515"/>
          </a:xfrm>
          <a:prstGeom prst="rect">
            <a:avLst/>
          </a:prstGeom>
          <a:noFill/>
          <a:ln>
            <a:noFill/>
          </a:ln>
        </p:spPr>
        <p:txBody>
          <a:bodyPr spcFirstLastPara="1" wrap="square" lIns="86804" tIns="43390" rIns="86804" bIns="43390" anchor="t" anchorCtr="0">
            <a:spAutoFit/>
          </a:bodyPr>
          <a:lstStyle/>
          <a:p>
            <a:pPr defTabSz="868223">
              <a:buClr>
                <a:srgbClr val="000000"/>
              </a:buClr>
            </a:pPr>
            <a:r>
              <a:rPr lang="en-US" sz="2800" b="1" kern="0" dirty="0">
                <a:solidFill>
                  <a:srgbClr val="FFC000"/>
                </a:solidFill>
                <a:latin typeface="Calibri"/>
                <a:cs typeface="Calibri"/>
                <a:sym typeface="Calibri"/>
              </a:rPr>
              <a:t>ZIMBABWE</a:t>
            </a:r>
          </a:p>
        </p:txBody>
      </p:sp>
      <p:sp>
        <p:nvSpPr>
          <p:cNvPr id="5414" name="Google Shape;5414;p367"/>
          <p:cNvSpPr/>
          <p:nvPr/>
        </p:nvSpPr>
        <p:spPr>
          <a:xfrm>
            <a:off x="4405679" y="465770"/>
            <a:ext cx="7494222" cy="6320103"/>
          </a:xfrm>
          <a:prstGeom prst="rect">
            <a:avLst/>
          </a:prstGeom>
          <a:noFill/>
          <a:ln>
            <a:noFill/>
          </a:ln>
        </p:spPr>
        <p:txBody>
          <a:bodyPr spcFirstLastPara="1" wrap="square" lIns="86804" tIns="43390" rIns="86804" bIns="43390" anchor="t" anchorCtr="0">
            <a:spAutoFit/>
          </a:bodyPr>
          <a:lstStyle/>
          <a:p>
            <a:pPr algn="just" defTabSz="868223">
              <a:lnSpc>
                <a:spcPct val="150000"/>
              </a:lnSpc>
              <a:buClr>
                <a:srgbClr val="FFFFFF"/>
              </a:buClr>
              <a:buSzPts val="1900"/>
            </a:pPr>
            <a:r>
              <a:rPr lang="en-GB" sz="1600" kern="0" dirty="0">
                <a:solidFill>
                  <a:srgbClr val="FFC000"/>
                </a:solidFill>
                <a:latin typeface="Didact Gothic" panose="00000500000000000000" pitchFamily="2" charset="0"/>
                <a:ea typeface="Calibri"/>
                <a:cs typeface="Calibri"/>
                <a:sym typeface="Calibri"/>
              </a:rPr>
              <a:t>Regulatory Status: Partial Ban</a:t>
            </a:r>
          </a:p>
          <a:p>
            <a:pPr algn="just" defTabSz="868223">
              <a:lnSpc>
                <a:spcPct val="150000"/>
              </a:lnSpc>
              <a:buClr>
                <a:srgbClr val="FFFFFF"/>
              </a:buClr>
              <a:buSzPts val="1900"/>
            </a:pPr>
            <a:r>
              <a:rPr lang="en-GB" sz="1200" kern="0" dirty="0">
                <a:solidFill>
                  <a:schemeClr val="bg1"/>
                </a:solidFill>
                <a:latin typeface="Didact Gothic" panose="00000500000000000000" pitchFamily="2" charset="0"/>
                <a:ea typeface="Calibri"/>
                <a:cs typeface="Calibri"/>
                <a:sym typeface="Calibri"/>
              </a:rPr>
              <a:t>Zimbabwe does not have a legal structure in place to regulate cryptocurrencies.</a:t>
            </a:r>
          </a:p>
          <a:p>
            <a:pPr algn="just" defTabSz="868223">
              <a:lnSpc>
                <a:spcPct val="150000"/>
              </a:lnSpc>
              <a:buClr>
                <a:srgbClr val="FFFFFF"/>
              </a:buClr>
              <a:buSzPts val="1900"/>
            </a:pPr>
            <a:r>
              <a:rPr lang="en-GB" sz="1200" kern="0" dirty="0">
                <a:solidFill>
                  <a:srgbClr val="FFC000"/>
                </a:solidFill>
                <a:latin typeface="Didact Gothic" panose="00000500000000000000" pitchFamily="2" charset="0"/>
                <a:ea typeface="Calibri"/>
                <a:cs typeface="Calibri"/>
                <a:sym typeface="Calibri"/>
              </a:rPr>
              <a:t>Timeline</a:t>
            </a:r>
            <a:r>
              <a:rPr lang="en-GB" sz="1200" kern="0" dirty="0">
                <a:solidFill>
                  <a:schemeClr val="bg1"/>
                </a:solidFill>
                <a:latin typeface="Didact Gothic" panose="00000500000000000000" pitchFamily="2" charset="0"/>
                <a:ea typeface="Calibri"/>
                <a:cs typeface="Calibri"/>
                <a:sym typeface="Calibri"/>
              </a:rPr>
              <a:t>:  In 2018, the Reserve Bank of Zimbabwe issued a statement warning residents against using digital currencies. However, this was not a law banning digital currencies. In May 2018, the Reserve Bank of Zimbabwe stopped local banks from trading or processing payments linked to cryptocurrencies, but it did not ban local cryptocurrency trading exchanges. In March 2021, the Harare High Court lifted the ban on banks from offering services in cryptocurrency exchanges. On November 19, 2021, Zimbabwe issued a statement announcing a partnership with Daedalus World Limited, where DWL would assist Zimbabwe in collecting taxes from companies involved in cryptocurrency. In April 2023, the RBZ announced the introduction of the gold backed digital token, which has already been issued as of July 21.</a:t>
            </a:r>
          </a:p>
          <a:p>
            <a:pPr algn="just" defTabSz="868223">
              <a:lnSpc>
                <a:spcPct val="150000"/>
              </a:lnSpc>
              <a:buClr>
                <a:srgbClr val="FFFFFF"/>
              </a:buClr>
              <a:buSzPts val="1900"/>
            </a:pPr>
            <a:r>
              <a:rPr lang="en-GB" sz="1200" kern="0" dirty="0">
                <a:solidFill>
                  <a:srgbClr val="FFC000"/>
                </a:solidFill>
                <a:latin typeface="Didact Gothic" panose="00000500000000000000" pitchFamily="2" charset="0"/>
                <a:ea typeface="Calibri"/>
                <a:cs typeface="Calibri"/>
                <a:sym typeface="Calibri"/>
              </a:rPr>
              <a:t>Relevant Authorities :  </a:t>
            </a:r>
            <a:r>
              <a:rPr lang="en-GB" sz="1200" kern="0" dirty="0">
                <a:solidFill>
                  <a:schemeClr val="bg1"/>
                </a:solidFill>
                <a:latin typeface="Didact Gothic" panose="00000500000000000000" pitchFamily="2" charset="0"/>
                <a:ea typeface="Calibri"/>
                <a:cs typeface="Calibri"/>
                <a:sym typeface="Calibri"/>
              </a:rPr>
              <a:t>Reserve Bank of Zimbabwe; Zimbabwe Revenue Authority</a:t>
            </a:r>
          </a:p>
          <a:p>
            <a:pPr algn="just" defTabSz="868223">
              <a:lnSpc>
                <a:spcPct val="150000"/>
              </a:lnSpc>
              <a:buClr>
                <a:srgbClr val="FFFFFF"/>
              </a:buClr>
              <a:buSzPts val="1900"/>
            </a:pPr>
            <a:r>
              <a:rPr lang="en-GB" sz="1200" kern="0" dirty="0">
                <a:solidFill>
                  <a:srgbClr val="FFC000"/>
                </a:solidFill>
                <a:latin typeface="Didact Gothic" panose="00000500000000000000" pitchFamily="2" charset="0"/>
                <a:ea typeface="Calibri"/>
                <a:cs typeface="Calibri"/>
                <a:sym typeface="Calibri"/>
              </a:rPr>
              <a:t>Regulation Under Consideration :  </a:t>
            </a:r>
            <a:r>
              <a:rPr lang="en-GB" sz="1200" kern="0" dirty="0">
                <a:solidFill>
                  <a:schemeClr val="bg1"/>
                </a:solidFill>
                <a:latin typeface="Didact Gothic" panose="00000500000000000000" pitchFamily="2" charset="0"/>
                <a:ea typeface="Calibri"/>
                <a:cs typeface="Calibri"/>
                <a:sym typeface="Calibri"/>
              </a:rPr>
              <a:t>Yes</a:t>
            </a:r>
          </a:p>
          <a:p>
            <a:pPr algn="just" defTabSz="868223">
              <a:lnSpc>
                <a:spcPct val="150000"/>
              </a:lnSpc>
              <a:buClr>
                <a:srgbClr val="FFFFFF"/>
              </a:buClr>
              <a:buSzPts val="1900"/>
            </a:pPr>
            <a:r>
              <a:rPr lang="en-GB" sz="1200" kern="0" dirty="0">
                <a:solidFill>
                  <a:srgbClr val="FFC000"/>
                </a:solidFill>
                <a:latin typeface="Didact Gothic" panose="00000500000000000000" pitchFamily="2" charset="0"/>
                <a:ea typeface="Calibri"/>
                <a:cs typeface="Calibri"/>
                <a:sym typeface="Calibri"/>
              </a:rPr>
              <a:t>Taxation</a:t>
            </a:r>
            <a:r>
              <a:rPr lang="en-GB" sz="1200" kern="0" dirty="0">
                <a:solidFill>
                  <a:schemeClr val="bg1"/>
                </a:solidFill>
                <a:latin typeface="Didact Gothic" panose="00000500000000000000" pitchFamily="2" charset="0"/>
                <a:ea typeface="Calibri"/>
                <a:cs typeface="Calibri"/>
                <a:sym typeface="Calibri"/>
              </a:rPr>
              <a:t> :  Any profits made from crypto transactions are subject to capital gains tax. Any profits earned from mining or staking crypto are also subject to taxes. All cryptocurrency traders are required by the Zimbabwe Revenue Authority (ZIMRA) to pay taxes on their trading earnings.</a:t>
            </a:r>
          </a:p>
          <a:p>
            <a:pPr algn="just" defTabSz="868223">
              <a:lnSpc>
                <a:spcPct val="150000"/>
              </a:lnSpc>
              <a:buClr>
                <a:srgbClr val="FFFFFF"/>
              </a:buClr>
              <a:buSzPts val="1900"/>
            </a:pPr>
            <a:r>
              <a:rPr lang="en-GB" sz="1200" kern="0" dirty="0">
                <a:solidFill>
                  <a:srgbClr val="FFC000"/>
                </a:solidFill>
                <a:latin typeface="Didact Gothic" panose="00000500000000000000" pitchFamily="2" charset="0"/>
                <a:ea typeface="Calibri"/>
                <a:cs typeface="Calibri"/>
                <a:sym typeface="Calibri"/>
              </a:rPr>
              <a:t>AML/CFT : </a:t>
            </a:r>
            <a:r>
              <a:rPr lang="en-GB" sz="1200" kern="0" dirty="0">
                <a:solidFill>
                  <a:schemeClr val="bg1"/>
                </a:solidFill>
                <a:latin typeface="Didact Gothic" panose="00000500000000000000" pitchFamily="2" charset="0"/>
                <a:ea typeface="Calibri"/>
                <a:cs typeface="Calibri"/>
                <a:sym typeface="Calibri"/>
              </a:rPr>
              <a:t>The 2018 warning statement from the RBZ stipulates that all financial institutions are required to maintain "adequate anti-money laundering controls," without elaborating further. A few regional exchanges have been established to enable trading in cryptocurrencies like Bitcoin, Ethereum, Litecoin and Ripple. The RBZ requires that these exchanges register with them and adhere to anti-money laundering laws.</a:t>
            </a:r>
          </a:p>
          <a:p>
            <a:pPr algn="just" defTabSz="868223">
              <a:lnSpc>
                <a:spcPct val="150000"/>
              </a:lnSpc>
              <a:buClr>
                <a:srgbClr val="FFFFFF"/>
              </a:buClr>
              <a:buSzPts val="1900"/>
            </a:pPr>
            <a:r>
              <a:rPr lang="en-GB" sz="1200" kern="0" dirty="0">
                <a:solidFill>
                  <a:srgbClr val="FFC000"/>
                </a:solidFill>
                <a:latin typeface="Didact Gothic" panose="00000500000000000000" pitchFamily="2" charset="0"/>
                <a:ea typeface="Calibri"/>
                <a:cs typeface="Calibri"/>
                <a:sym typeface="Calibri"/>
              </a:rPr>
              <a:t>Consumer Protection : </a:t>
            </a:r>
            <a:r>
              <a:rPr lang="en-GB" sz="1200" kern="0" dirty="0">
                <a:solidFill>
                  <a:schemeClr val="bg1"/>
                </a:solidFill>
                <a:latin typeface="Didact Gothic" panose="00000500000000000000" pitchFamily="2" charset="0"/>
                <a:ea typeface="Calibri"/>
                <a:cs typeface="Calibri"/>
                <a:sym typeface="Calibri"/>
              </a:rPr>
              <a:t>No</a:t>
            </a:r>
          </a:p>
          <a:p>
            <a:pPr algn="just" defTabSz="868223">
              <a:lnSpc>
                <a:spcPct val="150000"/>
              </a:lnSpc>
              <a:buClr>
                <a:srgbClr val="FFFFFF"/>
              </a:buClr>
              <a:buSzPts val="1900"/>
            </a:pPr>
            <a:r>
              <a:rPr lang="en-GB" sz="1200" kern="0" dirty="0">
                <a:solidFill>
                  <a:srgbClr val="FFC000"/>
                </a:solidFill>
                <a:latin typeface="Didact Gothic" panose="00000500000000000000" pitchFamily="2" charset="0"/>
                <a:ea typeface="Calibri"/>
                <a:cs typeface="Calibri"/>
                <a:sym typeface="Calibri"/>
              </a:rPr>
              <a:t>Licensing : </a:t>
            </a:r>
            <a:r>
              <a:rPr lang="en-GB" sz="1200" kern="0" dirty="0">
                <a:solidFill>
                  <a:schemeClr val="bg1"/>
                </a:solidFill>
                <a:latin typeface="Didact Gothic" panose="00000500000000000000" pitchFamily="2" charset="0"/>
                <a:ea typeface="Calibri"/>
                <a:cs typeface="Calibri"/>
                <a:sym typeface="Calibri"/>
              </a:rPr>
              <a:t>The RBZ requires that regional exchanges register with them.</a:t>
            </a:r>
          </a:p>
          <a:p>
            <a:pPr algn="just" defTabSz="868223">
              <a:lnSpc>
                <a:spcPct val="150000"/>
              </a:lnSpc>
              <a:buClr>
                <a:srgbClr val="FFFFFF"/>
              </a:buClr>
              <a:buSzPts val="1900"/>
            </a:pPr>
            <a:endParaRPr lang="en-GB" sz="1400" kern="0" dirty="0">
              <a:solidFill>
                <a:schemeClr val="bg1"/>
              </a:solidFill>
              <a:latin typeface="Didact Gothic" panose="00000500000000000000" pitchFamily="2" charset="0"/>
              <a:ea typeface="Calibri"/>
              <a:cs typeface="Calibri"/>
              <a:sym typeface="Calibri"/>
            </a:endParaRPr>
          </a:p>
        </p:txBody>
      </p:sp>
      <p:grpSp>
        <p:nvGrpSpPr>
          <p:cNvPr id="2" name="Group 1">
            <a:extLst>
              <a:ext uri="{FF2B5EF4-FFF2-40B4-BE49-F238E27FC236}">
                <a16:creationId xmlns:a16="http://schemas.microsoft.com/office/drawing/2014/main" id="{71FFFC7A-03A9-4CF9-73C9-23A6662652F9}"/>
              </a:ext>
            </a:extLst>
          </p:cNvPr>
          <p:cNvGrpSpPr/>
          <p:nvPr/>
        </p:nvGrpSpPr>
        <p:grpSpPr>
          <a:xfrm>
            <a:off x="11434761" y="6512309"/>
            <a:ext cx="447675" cy="243352"/>
            <a:chOff x="2105024" y="5749284"/>
            <a:chExt cx="447675" cy="243352"/>
          </a:xfrm>
        </p:grpSpPr>
        <p:sp>
          <p:nvSpPr>
            <p:cNvPr id="3" name="Oval 2">
              <a:extLst>
                <a:ext uri="{FF2B5EF4-FFF2-40B4-BE49-F238E27FC236}">
                  <a16:creationId xmlns:a16="http://schemas.microsoft.com/office/drawing/2014/main" id="{7D633913-CEB9-F7D0-C33B-F9BEFFB7EBDE}"/>
                </a:ext>
              </a:extLst>
            </p:cNvPr>
            <p:cNvSpPr/>
            <p:nvPr/>
          </p:nvSpPr>
          <p:spPr>
            <a:xfrm>
              <a:off x="2207186" y="5749284"/>
              <a:ext cx="243352" cy="243352"/>
            </a:xfrm>
            <a:prstGeom prst="ellipse">
              <a:avLst/>
            </a:prstGeom>
            <a:solidFill>
              <a:srgbClr val="FFC000"/>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4" name="TextBox 3">
              <a:extLst>
                <a:ext uri="{FF2B5EF4-FFF2-40B4-BE49-F238E27FC236}">
                  <a16:creationId xmlns:a16="http://schemas.microsoft.com/office/drawing/2014/main" id="{AAA84A55-2A17-44DF-54BD-7090DE138682}"/>
                </a:ext>
              </a:extLst>
            </p:cNvPr>
            <p:cNvSpPr txBox="1"/>
            <p:nvPr/>
          </p:nvSpPr>
          <p:spPr>
            <a:xfrm>
              <a:off x="2105024" y="5777192"/>
              <a:ext cx="447675" cy="21544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326A2452-42B8-4B4F-8F2F-A25CC86A1417}" type="slidenum">
                <a:rPr kumimoji="0" lang="en-GB" sz="800" b="0" i="0" u="none" strike="noStrike" kern="1200" cap="none" spc="0" normalizeH="0" baseline="0" noProof="0" smtClean="0">
                  <a:ln>
                    <a:noFill/>
                  </a:ln>
                  <a:effectLst/>
                  <a:uLnTx/>
                  <a:uFillTx/>
                  <a:latin typeface="Calibri" panose="020F0502020204030204"/>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60</a:t>
              </a:fld>
              <a:endParaRPr kumimoji="0" lang="en-GB" sz="800" b="0" i="0" u="none" strike="noStrike" kern="1200" cap="none" spc="0" normalizeH="0" baseline="0" noProof="0" dirty="0">
                <a:ln>
                  <a:noFill/>
                </a:ln>
                <a:effectLst/>
                <a:uLnTx/>
                <a:uFillTx/>
                <a:latin typeface="Calibri" panose="020F0502020204030204"/>
                <a:ea typeface="+mn-ea"/>
                <a:cs typeface="+mn-cs"/>
              </a:endParaRPr>
            </a:p>
          </p:txBody>
        </p:sp>
      </p:grpSp>
      <p:sp>
        <p:nvSpPr>
          <p:cNvPr id="6" name="TextBox 5">
            <a:extLst>
              <a:ext uri="{FF2B5EF4-FFF2-40B4-BE49-F238E27FC236}">
                <a16:creationId xmlns:a16="http://schemas.microsoft.com/office/drawing/2014/main" id="{2D8853FD-241A-61D2-C92C-6B436CAAC83B}"/>
              </a:ext>
            </a:extLst>
          </p:cNvPr>
          <p:cNvSpPr txBox="1"/>
          <p:nvPr/>
        </p:nvSpPr>
        <p:spPr>
          <a:xfrm>
            <a:off x="82913" y="5652795"/>
            <a:ext cx="4076700" cy="1102866"/>
          </a:xfrm>
          <a:prstGeom prst="rect">
            <a:avLst/>
          </a:prstGeom>
          <a:noFill/>
        </p:spPr>
        <p:txBody>
          <a:bodyPr wrap="square">
            <a:spAutoFit/>
          </a:bodyPr>
          <a:lstStyle/>
          <a:p>
            <a:pPr algn="just" rtl="0">
              <a:spcBef>
                <a:spcPts val="1200"/>
              </a:spcBef>
              <a:spcAft>
                <a:spcPts val="200"/>
              </a:spcAft>
            </a:pPr>
            <a:r>
              <a:rPr lang="en-GB" sz="800" b="0" i="0" u="none" strike="noStrike" dirty="0">
                <a:solidFill>
                  <a:schemeClr val="bg1"/>
                </a:solidFill>
                <a:effectLst/>
                <a:latin typeface="Times New Roman" panose="02020603050405020304" pitchFamily="18" charset="0"/>
              </a:rPr>
              <a:t>Sources</a:t>
            </a:r>
            <a:endParaRPr lang="en-GB" sz="800" b="1" dirty="0">
              <a:solidFill>
                <a:schemeClr val="bg1"/>
              </a:solidFill>
              <a:effectLst/>
            </a:endParaRPr>
          </a:p>
          <a:p>
            <a:pPr rtl="0" fontAlgn="base">
              <a:spcBef>
                <a:spcPts val="0"/>
              </a:spcBef>
              <a:spcAft>
                <a:spcPts val="0"/>
              </a:spcAft>
            </a:pPr>
            <a:r>
              <a:rPr lang="en-GB" sz="800" b="0" i="0" u="sng" strike="noStrike" dirty="0">
                <a:solidFill>
                  <a:schemeClr val="bg1"/>
                </a:solidFill>
                <a:effectLst/>
                <a:latin typeface="Times New Roman" panose="02020603050405020304" pitchFamily="18" charset="0"/>
                <a:hlinkClick r:id="rId5">
                  <a:extLst>
                    <a:ext uri="{A12FA001-AC4F-418D-AE19-62706E023703}">
                      <ahyp:hlinkClr xmlns:ahyp="http://schemas.microsoft.com/office/drawing/2018/hyperlinkcolor" val="tx"/>
                    </a:ext>
                  </a:extLst>
                </a:hlinkClick>
              </a:rPr>
              <a:t>Press Statement: Warning against Trading in Cryptocurrencies</a:t>
            </a:r>
            <a:endParaRPr lang="en-GB" sz="800" b="0" i="0" u="none" strike="noStrike" dirty="0">
              <a:solidFill>
                <a:schemeClr val="bg1"/>
              </a:solidFill>
              <a:effectLst/>
              <a:latin typeface="Times New Roman" panose="02020603050405020304" pitchFamily="18" charset="0"/>
            </a:endParaRPr>
          </a:p>
          <a:p>
            <a:pPr rtl="0" fontAlgn="base">
              <a:spcBef>
                <a:spcPts val="0"/>
              </a:spcBef>
              <a:spcAft>
                <a:spcPts val="0"/>
              </a:spcAft>
            </a:pPr>
            <a:r>
              <a:rPr lang="en-GB" sz="800" b="0" i="0" u="sng" strike="noStrike" dirty="0">
                <a:solidFill>
                  <a:schemeClr val="bg1"/>
                </a:solidFill>
                <a:effectLst/>
                <a:latin typeface="Times New Roman" panose="02020603050405020304" pitchFamily="18" charset="0"/>
                <a:hlinkClick r:id="rId6">
                  <a:extLst>
                    <a:ext uri="{A12FA001-AC4F-418D-AE19-62706E023703}">
                      <ahyp:hlinkClr xmlns:ahyp="http://schemas.microsoft.com/office/drawing/2018/hyperlinkcolor" val="tx"/>
                    </a:ext>
                  </a:extLst>
                </a:hlinkClick>
              </a:rPr>
              <a:t>Zimbabwe bans banks from processing payments for cryptocurrencies</a:t>
            </a:r>
            <a:endParaRPr lang="en-GB" sz="800" b="0" i="0" u="none" strike="noStrike" dirty="0">
              <a:solidFill>
                <a:schemeClr val="bg1"/>
              </a:solidFill>
              <a:effectLst/>
              <a:latin typeface="Times New Roman" panose="02020603050405020304" pitchFamily="18" charset="0"/>
            </a:endParaRPr>
          </a:p>
          <a:p>
            <a:pPr rtl="0" fontAlgn="base">
              <a:spcBef>
                <a:spcPts val="0"/>
              </a:spcBef>
              <a:spcAft>
                <a:spcPts val="0"/>
              </a:spcAft>
            </a:pPr>
            <a:r>
              <a:rPr lang="en-GB" sz="800" b="0" i="0" u="sng" strike="noStrike" dirty="0">
                <a:solidFill>
                  <a:schemeClr val="bg1"/>
                </a:solidFill>
                <a:effectLst/>
                <a:latin typeface="Times New Roman" panose="02020603050405020304" pitchFamily="18" charset="0"/>
                <a:hlinkClick r:id="rId7">
                  <a:extLst>
                    <a:ext uri="{A12FA001-AC4F-418D-AE19-62706E023703}">
                      <ahyp:hlinkClr xmlns:ahyp="http://schemas.microsoft.com/office/drawing/2018/hyperlinkcolor" val="tx"/>
                    </a:ext>
                  </a:extLst>
                </a:hlinkClick>
              </a:rPr>
              <a:t>Zimbabwe Court Lifts Central Bank's Banking Ban on Bitcoin Exchanges</a:t>
            </a:r>
            <a:endParaRPr lang="en-GB" sz="800" b="0" i="0" u="none" strike="noStrike" dirty="0">
              <a:solidFill>
                <a:schemeClr val="bg1"/>
              </a:solidFill>
              <a:effectLst/>
              <a:latin typeface="Times New Roman" panose="02020603050405020304" pitchFamily="18" charset="0"/>
            </a:endParaRPr>
          </a:p>
          <a:p>
            <a:pPr rtl="0" fontAlgn="base">
              <a:spcBef>
                <a:spcPts val="0"/>
              </a:spcBef>
              <a:spcAft>
                <a:spcPts val="0"/>
              </a:spcAft>
            </a:pPr>
            <a:r>
              <a:rPr lang="en-GB" sz="800" b="0" i="0" u="sng" strike="noStrike" dirty="0">
                <a:solidFill>
                  <a:schemeClr val="bg1"/>
                </a:solidFill>
                <a:effectLst/>
                <a:latin typeface="Times New Roman" panose="02020603050405020304" pitchFamily="18" charset="0"/>
                <a:hlinkClick r:id="rId8">
                  <a:extLst>
                    <a:ext uri="{A12FA001-AC4F-418D-AE19-62706E023703}">
                      <ahyp:hlinkClr xmlns:ahyp="http://schemas.microsoft.com/office/drawing/2018/hyperlinkcolor" val="tx"/>
                    </a:ext>
                  </a:extLst>
                </a:hlinkClick>
              </a:rPr>
              <a:t>Investing in Crypto in Zimbabwe: Rules and Regulations</a:t>
            </a:r>
            <a:endParaRPr lang="en-GB" sz="800" b="0" i="0" u="none" strike="noStrike" dirty="0">
              <a:solidFill>
                <a:schemeClr val="bg1"/>
              </a:solidFill>
              <a:effectLst/>
              <a:latin typeface="Times New Roman" panose="02020603050405020304" pitchFamily="18" charset="0"/>
            </a:endParaRPr>
          </a:p>
          <a:p>
            <a:pPr rtl="0" fontAlgn="base">
              <a:spcBef>
                <a:spcPts val="0"/>
              </a:spcBef>
              <a:spcAft>
                <a:spcPts val="0"/>
              </a:spcAft>
            </a:pPr>
            <a:r>
              <a:rPr lang="en-GB" sz="800" b="0" i="0" u="sng" strike="noStrike" dirty="0">
                <a:solidFill>
                  <a:schemeClr val="bg1"/>
                </a:solidFill>
                <a:effectLst/>
                <a:latin typeface="Times New Roman" panose="02020603050405020304" pitchFamily="18" charset="0"/>
                <a:hlinkClick r:id="rId9">
                  <a:extLst>
                    <a:ext uri="{A12FA001-AC4F-418D-AE19-62706E023703}">
                      <ahyp:hlinkClr xmlns:ahyp="http://schemas.microsoft.com/office/drawing/2018/hyperlinkcolor" val="tx"/>
                    </a:ext>
                  </a:extLst>
                </a:hlinkClick>
              </a:rPr>
              <a:t>Zimbabwe central bank close to introducing gold-backed digital tokens into retail</a:t>
            </a:r>
            <a:endParaRPr lang="en-GB" sz="800" b="0" i="0" u="none" strike="noStrike" dirty="0">
              <a:solidFill>
                <a:schemeClr val="bg1"/>
              </a:solidFill>
              <a:effectLst/>
              <a:latin typeface="Times New Roman" panose="02020603050405020304" pitchFamily="18" charset="0"/>
            </a:endParaRPr>
          </a:p>
          <a:p>
            <a:pPr rtl="0" fontAlgn="base">
              <a:spcBef>
                <a:spcPts val="0"/>
              </a:spcBef>
              <a:spcAft>
                <a:spcPts val="0"/>
              </a:spcAft>
            </a:pPr>
            <a:r>
              <a:rPr lang="en-GB" sz="800" b="0" i="0" u="sng" strike="noStrike" dirty="0">
                <a:solidFill>
                  <a:schemeClr val="bg1"/>
                </a:solidFill>
                <a:effectLst/>
                <a:latin typeface="Times New Roman" panose="02020603050405020304" pitchFamily="18" charset="0"/>
                <a:hlinkClick r:id="rId10">
                  <a:extLst>
                    <a:ext uri="{A12FA001-AC4F-418D-AE19-62706E023703}">
                      <ahyp:hlinkClr xmlns:ahyp="http://schemas.microsoft.com/office/drawing/2018/hyperlinkcolor" val="tx"/>
                    </a:ext>
                  </a:extLst>
                </a:hlinkClick>
              </a:rPr>
              <a:t>Zimbabwe Signs Agreement Enabling Collection of Taxes from Crypto and E-Commerce Entities</a:t>
            </a:r>
            <a:endParaRPr lang="en-GB" sz="800" b="0" i="0" u="none" strike="noStrike" dirty="0">
              <a:solidFill>
                <a:schemeClr val="bg1"/>
              </a:solidFill>
              <a:effectLst/>
              <a:latin typeface="Times New Roman" panose="02020603050405020304" pitchFamily="18" charset="0"/>
            </a:endParaRPr>
          </a:p>
        </p:txBody>
      </p:sp>
    </p:spTree>
    <p:extLst>
      <p:ext uri="{BB962C8B-B14F-4D97-AF65-F5344CB8AC3E}">
        <p14:creationId xmlns:p14="http://schemas.microsoft.com/office/powerpoint/2010/main" val="143725287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61.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Shape 5194"/>
        <p:cNvGrpSpPr/>
        <p:nvPr/>
      </p:nvGrpSpPr>
      <p:grpSpPr>
        <a:xfrm>
          <a:off x="0" y="0"/>
          <a:ext cx="0" cy="0"/>
          <a:chOff x="0" y="0"/>
          <a:chExt cx="0" cy="0"/>
        </a:xfrm>
      </p:grpSpPr>
      <p:pic>
        <p:nvPicPr>
          <p:cNvPr id="5124" name="Picture 4" descr="South-African-Flag - 247 Ureports">
            <a:extLst>
              <a:ext uri="{FF2B5EF4-FFF2-40B4-BE49-F238E27FC236}">
                <a16:creationId xmlns:a16="http://schemas.microsoft.com/office/drawing/2014/main" id="{4C3C350B-C3A6-F8DF-486E-A3071DAAA653}"/>
              </a:ext>
            </a:extLst>
          </p:cNvPr>
          <p:cNvPicPr>
            <a:picLocks noChangeAspect="1" noChangeArrowheads="1"/>
          </p:cNvPicPr>
          <p:nvPr/>
        </p:nvPicPr>
        <p:blipFill>
          <a:blip r:embed="rId3">
            <a:extLst>
              <a:ext uri="{BEBA8EAE-BF5A-486C-A8C5-ECC9F3942E4B}">
                <a14:imgProps xmlns:a14="http://schemas.microsoft.com/office/drawing/2010/main">
                  <a14:imgLayer r:embed="rId4">
                    <a14:imgEffect>
                      <a14:brightnessContrast bright="-40000" contrast="-20000"/>
                    </a14:imgEffect>
                  </a14:imgLayer>
                </a14:imgProps>
              </a:ex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5195" name="Google Shape;5195;p343"/>
          <p:cNvSpPr/>
          <p:nvPr/>
        </p:nvSpPr>
        <p:spPr>
          <a:xfrm>
            <a:off x="1376598" y="2558858"/>
            <a:ext cx="9710502" cy="1740284"/>
          </a:xfrm>
          <a:prstGeom prst="rect">
            <a:avLst/>
          </a:prstGeom>
          <a:solidFill>
            <a:schemeClr val="dk1">
              <a:alpha val="48000"/>
            </a:schemeClr>
          </a:solidFill>
          <a:ln>
            <a:solidFill>
              <a:srgbClr val="FFC000"/>
            </a:solidFill>
          </a:ln>
        </p:spPr>
        <p:txBody>
          <a:bodyPr spcFirstLastPara="1" wrap="square" lIns="86804" tIns="43390" rIns="86804" bIns="43390" anchor="ctr" anchorCtr="0">
            <a:noAutofit/>
          </a:bodyPr>
          <a:lstStyle/>
          <a:p>
            <a:pPr algn="ctr" defTabSz="868223">
              <a:buClr>
                <a:srgbClr val="000000"/>
              </a:buClr>
            </a:pPr>
            <a:r>
              <a:rPr lang="en-GB" sz="5400" b="1" kern="0" dirty="0">
                <a:solidFill>
                  <a:srgbClr val="FFFFFF"/>
                </a:solidFill>
                <a:latin typeface="Didact Gothic" panose="00000500000000000000" pitchFamily="2" charset="0"/>
                <a:ea typeface="Calibri"/>
                <a:cs typeface="Calibri"/>
                <a:sym typeface="Calibri"/>
              </a:rPr>
              <a:t>SOUTH AFRICA</a:t>
            </a:r>
          </a:p>
        </p:txBody>
      </p:sp>
      <p:grpSp>
        <p:nvGrpSpPr>
          <p:cNvPr id="5" name="Group 4">
            <a:extLst>
              <a:ext uri="{FF2B5EF4-FFF2-40B4-BE49-F238E27FC236}">
                <a16:creationId xmlns:a16="http://schemas.microsoft.com/office/drawing/2014/main" id="{064AFDCD-4CD3-2DD9-BD62-CC744C801C17}"/>
              </a:ext>
            </a:extLst>
          </p:cNvPr>
          <p:cNvGrpSpPr/>
          <p:nvPr/>
        </p:nvGrpSpPr>
        <p:grpSpPr>
          <a:xfrm>
            <a:off x="11434761" y="6512309"/>
            <a:ext cx="447675" cy="243352"/>
            <a:chOff x="2105024" y="5749284"/>
            <a:chExt cx="447675" cy="243352"/>
          </a:xfrm>
        </p:grpSpPr>
        <p:sp>
          <p:nvSpPr>
            <p:cNvPr id="6" name="Oval 5">
              <a:extLst>
                <a:ext uri="{FF2B5EF4-FFF2-40B4-BE49-F238E27FC236}">
                  <a16:creationId xmlns:a16="http://schemas.microsoft.com/office/drawing/2014/main" id="{300CDFD4-41B7-3C91-A0A2-B547C4C612C2}"/>
                </a:ext>
              </a:extLst>
            </p:cNvPr>
            <p:cNvSpPr/>
            <p:nvPr/>
          </p:nvSpPr>
          <p:spPr>
            <a:xfrm>
              <a:off x="2207186" y="5749284"/>
              <a:ext cx="243352" cy="243352"/>
            </a:xfrm>
            <a:prstGeom prst="ellipse">
              <a:avLst/>
            </a:prstGeom>
            <a:solidFill>
              <a:srgbClr val="FFC000"/>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7" name="TextBox 6">
              <a:extLst>
                <a:ext uri="{FF2B5EF4-FFF2-40B4-BE49-F238E27FC236}">
                  <a16:creationId xmlns:a16="http://schemas.microsoft.com/office/drawing/2014/main" id="{3F8D1AE2-891F-E780-3DDE-1536E235C795}"/>
                </a:ext>
              </a:extLst>
            </p:cNvPr>
            <p:cNvSpPr txBox="1"/>
            <p:nvPr/>
          </p:nvSpPr>
          <p:spPr>
            <a:xfrm>
              <a:off x="2105024" y="5777192"/>
              <a:ext cx="447675" cy="21544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326A2452-42B8-4B4F-8F2F-A25CC86A1417}" type="slidenum">
                <a:rPr kumimoji="0" lang="en-GB" sz="800" b="0" i="0" u="none" strike="noStrike" kern="1200" cap="none" spc="0" normalizeH="0" baseline="0" noProof="0" smtClean="0">
                  <a:ln>
                    <a:noFill/>
                  </a:ln>
                  <a:effectLst/>
                  <a:uLnTx/>
                  <a:uFillTx/>
                  <a:latin typeface="Calibri" panose="020F0502020204030204"/>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61</a:t>
              </a:fld>
              <a:endParaRPr kumimoji="0" lang="en-GB" sz="800" b="0" i="0" u="none" strike="noStrike" kern="1200" cap="none" spc="0" normalizeH="0" baseline="0" noProof="0" dirty="0">
                <a:ln>
                  <a:noFill/>
                </a:ln>
                <a:effectLst/>
                <a:uLnTx/>
                <a:uFillTx/>
                <a:latin typeface="Calibri" panose="020F0502020204030204"/>
                <a:ea typeface="+mn-ea"/>
                <a:cs typeface="+mn-cs"/>
              </a:endParaRPr>
            </a:p>
          </p:txBody>
        </p:sp>
      </p:grpSp>
      <p:sp>
        <p:nvSpPr>
          <p:cNvPr id="9" name="TextBox 8">
            <a:extLst>
              <a:ext uri="{FF2B5EF4-FFF2-40B4-BE49-F238E27FC236}">
                <a16:creationId xmlns:a16="http://schemas.microsoft.com/office/drawing/2014/main" id="{15979DF5-F03B-CD09-BD09-D27852C74FBF}"/>
              </a:ext>
            </a:extLst>
          </p:cNvPr>
          <p:cNvSpPr txBox="1"/>
          <p:nvPr/>
        </p:nvSpPr>
        <p:spPr>
          <a:xfrm>
            <a:off x="207964" y="6509440"/>
            <a:ext cx="3485147" cy="246221"/>
          </a:xfrm>
          <a:prstGeom prst="rect">
            <a:avLst/>
          </a:prstGeom>
          <a:noFill/>
        </p:spPr>
        <p:txBody>
          <a:bodyPr wrap="square">
            <a:spAutoFit/>
          </a:bodyPr>
          <a:lstStyle/>
          <a:p>
            <a:r>
              <a:rPr lang="en-GB" sz="1000" b="1" dirty="0">
                <a:solidFill>
                  <a:srgbClr val="FFC000"/>
                </a:solidFill>
                <a:latin typeface="Didact Gothic" panose="00000500000000000000" pitchFamily="2" charset="0"/>
              </a:rPr>
              <a:t>Cryptocurrency Regulations in Africa : </a:t>
            </a:r>
            <a:r>
              <a:rPr lang="en-GB" sz="1000" b="1" dirty="0">
                <a:solidFill>
                  <a:schemeClr val="bg1"/>
                </a:solidFill>
                <a:latin typeface="Didact Gothic" panose="00000500000000000000" pitchFamily="2" charset="0"/>
              </a:rPr>
              <a:t>An In-Depth Study</a:t>
            </a:r>
          </a:p>
        </p:txBody>
      </p:sp>
    </p:spTree>
    <p:extLst>
      <p:ext uri="{BB962C8B-B14F-4D97-AF65-F5344CB8AC3E}">
        <p14:creationId xmlns:p14="http://schemas.microsoft.com/office/powerpoint/2010/main" val="413888016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62.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Shape 5410"/>
        <p:cNvGrpSpPr/>
        <p:nvPr/>
      </p:nvGrpSpPr>
      <p:grpSpPr>
        <a:xfrm>
          <a:off x="0" y="0"/>
          <a:ext cx="0" cy="0"/>
          <a:chOff x="0" y="0"/>
          <a:chExt cx="0" cy="0"/>
        </a:xfrm>
      </p:grpSpPr>
      <p:pic>
        <p:nvPicPr>
          <p:cNvPr id="6146" name="Picture 2" descr="Mapungubwe Interpretation Centre by Peter Rich Architects, Mapungubwe  National Park, South Africa - The Architectural Review">
            <a:extLst>
              <a:ext uri="{FF2B5EF4-FFF2-40B4-BE49-F238E27FC236}">
                <a16:creationId xmlns:a16="http://schemas.microsoft.com/office/drawing/2014/main" id="{13BF77DD-9F60-F98F-0BD8-AEADA8710C63}"/>
              </a:ext>
            </a:extLst>
          </p:cNvPr>
          <p:cNvPicPr>
            <a:picLocks noChangeAspect="1" noChangeArrowheads="1"/>
          </p:cNvPicPr>
          <p:nvPr/>
        </p:nvPicPr>
        <p:blipFill rotWithShape="1">
          <a:blip r:embed="rId3">
            <a:extLst>
              <a:ext uri="{BEBA8EAE-BF5A-486C-A8C5-ECC9F3942E4B}">
                <a14:imgProps xmlns:a14="http://schemas.microsoft.com/office/drawing/2010/main">
                  <a14:imgLayer r:embed="rId4">
                    <a14:imgEffect>
                      <a14:brightnessContrast bright="-40000" contrast="-20000"/>
                    </a14:imgEffect>
                  </a14:imgLayer>
                </a14:imgProps>
              </a:ext>
              <a:ext uri="{28A0092B-C50C-407E-A947-70E740481C1C}">
                <a14:useLocalDpi xmlns:a14="http://schemas.microsoft.com/office/drawing/2010/main" val="0"/>
              </a:ext>
            </a:extLst>
          </a:blip>
          <a:srcRect l="68" r="68"/>
          <a:stretch/>
        </p:blipFill>
        <p:spPr bwMode="auto">
          <a:xfrm>
            <a:off x="0" y="0"/>
            <a:ext cx="5808662" cy="6858000"/>
          </a:xfrm>
          <a:prstGeom prst="rect">
            <a:avLst/>
          </a:prstGeom>
          <a:noFill/>
          <a:extLst>
            <a:ext uri="{909E8E84-426E-40DD-AFC4-6F175D3DCCD1}">
              <a14:hiddenFill xmlns:a14="http://schemas.microsoft.com/office/drawing/2010/main">
                <a:solidFill>
                  <a:srgbClr val="FFFFFF"/>
                </a:solidFill>
              </a14:hiddenFill>
            </a:ext>
          </a:extLst>
        </p:spPr>
      </p:pic>
      <p:sp>
        <p:nvSpPr>
          <p:cNvPr id="5412" name="Google Shape;5412;p367"/>
          <p:cNvSpPr/>
          <p:nvPr/>
        </p:nvSpPr>
        <p:spPr>
          <a:xfrm>
            <a:off x="4182544" y="1"/>
            <a:ext cx="8009456" cy="6858000"/>
          </a:xfrm>
          <a:prstGeom prst="rect">
            <a:avLst/>
          </a:prstGeom>
          <a:solidFill>
            <a:schemeClr val="dk1"/>
          </a:solidFill>
          <a:ln>
            <a:noFill/>
          </a:ln>
        </p:spPr>
        <p:txBody>
          <a:bodyPr spcFirstLastPara="1" wrap="square" lIns="86804" tIns="43390" rIns="86804" bIns="43390" anchor="t" anchorCtr="0">
            <a:noAutofit/>
          </a:bodyPr>
          <a:lstStyle/>
          <a:p>
            <a:pPr marL="271320" indent="-162792" defTabSz="868223">
              <a:buClr>
                <a:srgbClr val="000000"/>
              </a:buClr>
              <a:buSzPts val="1800"/>
            </a:pPr>
            <a:endParaRPr sz="1709" kern="0">
              <a:solidFill>
                <a:srgbClr val="FFFFFF"/>
              </a:solidFill>
              <a:latin typeface="Calibri"/>
              <a:ea typeface="Calibri"/>
              <a:cs typeface="Calibri"/>
              <a:sym typeface="Calibri"/>
            </a:endParaRPr>
          </a:p>
        </p:txBody>
      </p:sp>
      <p:sp>
        <p:nvSpPr>
          <p:cNvPr id="5413" name="Google Shape;5413;p367"/>
          <p:cNvSpPr/>
          <p:nvPr/>
        </p:nvSpPr>
        <p:spPr>
          <a:xfrm>
            <a:off x="4405679" y="0"/>
            <a:ext cx="6198821" cy="518515"/>
          </a:xfrm>
          <a:prstGeom prst="rect">
            <a:avLst/>
          </a:prstGeom>
          <a:noFill/>
          <a:ln>
            <a:noFill/>
          </a:ln>
        </p:spPr>
        <p:txBody>
          <a:bodyPr spcFirstLastPara="1" wrap="square" lIns="86804" tIns="43390" rIns="86804" bIns="43390" anchor="t" anchorCtr="0">
            <a:spAutoFit/>
          </a:bodyPr>
          <a:lstStyle/>
          <a:p>
            <a:pPr defTabSz="868223">
              <a:buClr>
                <a:srgbClr val="000000"/>
              </a:buClr>
            </a:pPr>
            <a:r>
              <a:rPr lang="en-US" sz="2800" b="1" kern="0" dirty="0">
                <a:solidFill>
                  <a:srgbClr val="FFC000"/>
                </a:solidFill>
                <a:latin typeface="Calibri"/>
                <a:cs typeface="Calibri"/>
                <a:sym typeface="Calibri"/>
              </a:rPr>
              <a:t>SOUTH AFRICA</a:t>
            </a:r>
          </a:p>
        </p:txBody>
      </p:sp>
      <p:sp>
        <p:nvSpPr>
          <p:cNvPr id="5414" name="Google Shape;5414;p367"/>
          <p:cNvSpPr/>
          <p:nvPr/>
        </p:nvSpPr>
        <p:spPr>
          <a:xfrm>
            <a:off x="4405679" y="465770"/>
            <a:ext cx="7494222" cy="6335492"/>
          </a:xfrm>
          <a:prstGeom prst="rect">
            <a:avLst/>
          </a:prstGeom>
          <a:noFill/>
          <a:ln>
            <a:noFill/>
          </a:ln>
        </p:spPr>
        <p:txBody>
          <a:bodyPr spcFirstLastPara="1" wrap="square" lIns="86804" tIns="43390" rIns="86804" bIns="43390" anchor="t" anchorCtr="0">
            <a:spAutoFit/>
          </a:bodyPr>
          <a:lstStyle/>
          <a:p>
            <a:pPr algn="just" rtl="0">
              <a:spcBef>
                <a:spcPts val="0"/>
              </a:spcBef>
              <a:spcAft>
                <a:spcPts val="0"/>
              </a:spcAft>
            </a:pPr>
            <a:r>
              <a:rPr lang="en-GB" sz="1400" b="1" i="0" u="none" strike="noStrike" dirty="0">
                <a:solidFill>
                  <a:srgbClr val="FFC000"/>
                </a:solidFill>
                <a:effectLst/>
                <a:latin typeface="Didact Gothic" panose="00000500000000000000" pitchFamily="2" charset="0"/>
              </a:rPr>
              <a:t>Regulatory Status: Legal</a:t>
            </a:r>
            <a:endParaRPr lang="en-GB" sz="1400" b="0" dirty="0">
              <a:solidFill>
                <a:srgbClr val="FFC000"/>
              </a:solidFill>
              <a:effectLst/>
              <a:latin typeface="Didact Gothic" panose="00000500000000000000" pitchFamily="2" charset="0"/>
            </a:endParaRPr>
          </a:p>
          <a:p>
            <a:pPr algn="just" rtl="0">
              <a:spcBef>
                <a:spcPts val="0"/>
              </a:spcBef>
              <a:spcAft>
                <a:spcPts val="0"/>
              </a:spcAft>
            </a:pPr>
            <a:r>
              <a:rPr lang="en-GB" sz="1400" b="0" i="0" u="none" strike="noStrike" dirty="0">
                <a:solidFill>
                  <a:schemeClr val="bg1"/>
                </a:solidFill>
                <a:effectLst/>
                <a:latin typeface="Didact Gothic" panose="00000500000000000000" pitchFamily="2" charset="0"/>
              </a:rPr>
              <a:t>In 2022, the Financial Advisory and Financial Intermediary Services Act (FAIS) was amended to include appropriate definitions and create licensing, AML/CFT, and consumer protection obligations for crypto-asset providers. South Africa is ranked 31st in crypto adoption globally.</a:t>
            </a:r>
          </a:p>
          <a:p>
            <a:pPr algn="just" rtl="0">
              <a:spcBef>
                <a:spcPts val="0"/>
              </a:spcBef>
              <a:spcAft>
                <a:spcPts val="0"/>
              </a:spcAft>
            </a:pPr>
            <a:endParaRPr lang="en-GB" sz="1400" b="0" dirty="0">
              <a:solidFill>
                <a:schemeClr val="bg1"/>
              </a:solidFill>
              <a:effectLst/>
              <a:latin typeface="Didact Gothic" panose="00000500000000000000" pitchFamily="2" charset="0"/>
            </a:endParaRPr>
          </a:p>
          <a:p>
            <a:pPr algn="just" rtl="0">
              <a:spcBef>
                <a:spcPts val="0"/>
              </a:spcBef>
              <a:spcAft>
                <a:spcPts val="0"/>
              </a:spcAft>
            </a:pPr>
            <a:r>
              <a:rPr lang="en-GB" sz="1400" b="1" i="0" u="none" strike="noStrike" dirty="0">
                <a:solidFill>
                  <a:srgbClr val="FFC000"/>
                </a:solidFill>
                <a:effectLst/>
                <a:latin typeface="Didact Gothic" panose="00000500000000000000" pitchFamily="2" charset="0"/>
              </a:rPr>
              <a:t>Timeline</a:t>
            </a:r>
            <a:r>
              <a:rPr lang="en-GB" sz="1400" b="1" i="0" u="none" strike="noStrike" dirty="0">
                <a:solidFill>
                  <a:schemeClr val="bg1"/>
                </a:solidFill>
                <a:effectLst/>
                <a:latin typeface="Didact Gothic" panose="00000500000000000000" pitchFamily="2" charset="0"/>
              </a:rPr>
              <a:t> : </a:t>
            </a:r>
            <a:r>
              <a:rPr lang="en-GB" sz="1400" b="0" i="0" u="none" strike="noStrike" dirty="0">
                <a:solidFill>
                  <a:schemeClr val="bg1"/>
                </a:solidFill>
                <a:effectLst/>
                <a:latin typeface="Didact Gothic" panose="00000500000000000000" pitchFamily="2" charset="0"/>
              </a:rPr>
              <a:t>The South African Reserve Bank and the Financial Sector Conduct Authority released a statement in 2014 warning the public of the risks associated with crypto-asset trading while clarifying that it is legal to do so. Despite cryptocurrency’s legal status, a draft regulatory framework was not published until 2020. In 2021, South Africa’s Intergovernmental Fintech Working Group published a position paper on crypto-assets, furthering debate around appropriate regulations. Most recently, the Financial Advisory and Financial Intermediary Services Act (FAIS) was amended in 2022 to include a definition of crypto-assets as financial products. The amended act outlines licensing, AML/CFT, and consumer protection obligations. New rules passed by the Advertising Regulatory Board in 2023 require that crypto advertisers warn users of risks.</a:t>
            </a:r>
            <a:endParaRPr lang="en-GB" sz="1400" b="0" dirty="0">
              <a:solidFill>
                <a:schemeClr val="bg1"/>
              </a:solidFill>
              <a:effectLst/>
              <a:latin typeface="Didact Gothic" panose="00000500000000000000" pitchFamily="2" charset="0"/>
            </a:endParaRPr>
          </a:p>
          <a:p>
            <a:pPr algn="just" rtl="0">
              <a:spcBef>
                <a:spcPts val="0"/>
              </a:spcBef>
              <a:spcAft>
                <a:spcPts val="0"/>
              </a:spcAft>
            </a:pPr>
            <a:br>
              <a:rPr lang="en-GB" sz="1400" b="0" dirty="0">
                <a:solidFill>
                  <a:schemeClr val="bg1"/>
                </a:solidFill>
                <a:effectLst/>
                <a:latin typeface="Didact Gothic" panose="00000500000000000000" pitchFamily="2" charset="0"/>
              </a:rPr>
            </a:br>
            <a:endParaRPr lang="en-GB" sz="1400" b="0" dirty="0">
              <a:solidFill>
                <a:schemeClr val="bg1"/>
              </a:solidFill>
              <a:effectLst/>
              <a:latin typeface="Didact Gothic" panose="00000500000000000000" pitchFamily="2" charset="0"/>
            </a:endParaRPr>
          </a:p>
          <a:p>
            <a:pPr algn="just" rtl="0">
              <a:spcBef>
                <a:spcPts val="0"/>
              </a:spcBef>
              <a:spcAft>
                <a:spcPts val="0"/>
              </a:spcAft>
            </a:pPr>
            <a:r>
              <a:rPr lang="en-GB" sz="1400" b="1" i="0" u="none" strike="noStrike" dirty="0">
                <a:solidFill>
                  <a:srgbClr val="FFC000"/>
                </a:solidFill>
                <a:effectLst/>
                <a:latin typeface="Didact Gothic" panose="00000500000000000000" pitchFamily="2" charset="0"/>
              </a:rPr>
              <a:t>Relevant Authorities </a:t>
            </a:r>
            <a:r>
              <a:rPr lang="en-GB" sz="1400" b="1" i="0" u="none" strike="noStrike" dirty="0">
                <a:solidFill>
                  <a:schemeClr val="bg1"/>
                </a:solidFill>
                <a:effectLst/>
                <a:latin typeface="Didact Gothic" panose="00000500000000000000" pitchFamily="2" charset="0"/>
              </a:rPr>
              <a:t>: Financial Sector Conduct Authority (FSCA); South African Reserve Bank (SARB)</a:t>
            </a:r>
            <a:endParaRPr lang="en-GB" sz="1400" b="1" dirty="0">
              <a:solidFill>
                <a:schemeClr val="bg1"/>
              </a:solidFill>
              <a:effectLst/>
              <a:latin typeface="Didact Gothic" panose="00000500000000000000" pitchFamily="2" charset="0"/>
            </a:endParaRPr>
          </a:p>
          <a:p>
            <a:pPr algn="just" rtl="0">
              <a:spcBef>
                <a:spcPts val="0"/>
              </a:spcBef>
              <a:spcAft>
                <a:spcPts val="0"/>
              </a:spcAft>
            </a:pPr>
            <a:r>
              <a:rPr lang="en-GB" sz="1400" b="1" i="0" u="none" strike="noStrike" dirty="0">
                <a:solidFill>
                  <a:srgbClr val="FFC000"/>
                </a:solidFill>
                <a:effectLst/>
                <a:latin typeface="Didact Gothic" panose="00000500000000000000" pitchFamily="2" charset="0"/>
              </a:rPr>
              <a:t>Regulated Actors </a:t>
            </a:r>
            <a:r>
              <a:rPr lang="en-GB" sz="1400" b="1" i="0" u="none" strike="noStrike" dirty="0">
                <a:solidFill>
                  <a:schemeClr val="bg1"/>
                </a:solidFill>
                <a:effectLst/>
                <a:latin typeface="Didact Gothic" panose="00000500000000000000" pitchFamily="2" charset="0"/>
              </a:rPr>
              <a:t>: Financial Institutions</a:t>
            </a:r>
            <a:endParaRPr lang="en-GB" sz="1400" b="1" dirty="0">
              <a:solidFill>
                <a:schemeClr val="bg1"/>
              </a:solidFill>
              <a:effectLst/>
              <a:latin typeface="Didact Gothic" panose="00000500000000000000" pitchFamily="2" charset="0"/>
            </a:endParaRPr>
          </a:p>
          <a:p>
            <a:pPr algn="just" rtl="0">
              <a:spcBef>
                <a:spcPts val="0"/>
              </a:spcBef>
              <a:spcAft>
                <a:spcPts val="0"/>
              </a:spcAft>
            </a:pPr>
            <a:r>
              <a:rPr lang="en-GB" sz="1400" b="1" i="0" u="none" strike="noStrike" dirty="0">
                <a:solidFill>
                  <a:srgbClr val="FFC000"/>
                </a:solidFill>
                <a:effectLst/>
                <a:latin typeface="Didact Gothic" panose="00000500000000000000" pitchFamily="2" charset="0"/>
              </a:rPr>
              <a:t>Taxation</a:t>
            </a:r>
            <a:r>
              <a:rPr lang="en-GB" sz="1400" b="1" i="0" u="none" strike="noStrike" dirty="0">
                <a:solidFill>
                  <a:schemeClr val="bg1"/>
                </a:solidFill>
                <a:effectLst/>
                <a:latin typeface="Didact Gothic" panose="00000500000000000000" pitchFamily="2" charset="0"/>
              </a:rPr>
              <a:t> : Crypto gains are taxes as short- or long-term income at a rate between </a:t>
            </a:r>
            <a:r>
              <a:rPr lang="en-GB" sz="1400" b="1" i="0" u="none" strike="noStrike" dirty="0">
                <a:solidFill>
                  <a:srgbClr val="FFC000"/>
                </a:solidFill>
                <a:effectLst/>
                <a:latin typeface="Didact Gothic" panose="00000500000000000000" pitchFamily="2" charset="0"/>
              </a:rPr>
              <a:t>18% and 40%.</a:t>
            </a:r>
            <a:endParaRPr lang="en-GB" sz="1400" b="1" dirty="0">
              <a:solidFill>
                <a:srgbClr val="FFC000"/>
              </a:solidFill>
              <a:effectLst/>
              <a:latin typeface="Didact Gothic" panose="00000500000000000000" pitchFamily="2" charset="0"/>
            </a:endParaRPr>
          </a:p>
          <a:p>
            <a:pPr algn="just" rtl="0">
              <a:spcBef>
                <a:spcPts val="0"/>
              </a:spcBef>
              <a:spcAft>
                <a:spcPts val="0"/>
              </a:spcAft>
            </a:pPr>
            <a:r>
              <a:rPr lang="en-GB" sz="1400" b="1" i="0" u="none" strike="noStrike" dirty="0">
                <a:solidFill>
                  <a:srgbClr val="FFC000"/>
                </a:solidFill>
                <a:effectLst/>
                <a:latin typeface="Didact Gothic" panose="00000500000000000000" pitchFamily="2" charset="0"/>
              </a:rPr>
              <a:t>AML/CFT : </a:t>
            </a:r>
            <a:r>
              <a:rPr lang="en-GB" sz="1400" b="1" i="0" u="none" strike="noStrike" dirty="0">
                <a:solidFill>
                  <a:schemeClr val="bg1"/>
                </a:solidFill>
                <a:effectLst/>
                <a:latin typeface="Didact Gothic" panose="00000500000000000000" pitchFamily="2" charset="0"/>
              </a:rPr>
              <a:t>Financial institutions and crypto asset service providers must adhere to Regulation 36, which outlines risk monitoring, mitigating, and managing requirements for financial institutions.</a:t>
            </a:r>
            <a:endParaRPr lang="en-GB" sz="1400" b="1" dirty="0">
              <a:solidFill>
                <a:schemeClr val="bg1"/>
              </a:solidFill>
              <a:effectLst/>
              <a:latin typeface="Didact Gothic" panose="00000500000000000000" pitchFamily="2" charset="0"/>
            </a:endParaRPr>
          </a:p>
          <a:p>
            <a:pPr algn="just" rtl="0">
              <a:spcBef>
                <a:spcPts val="0"/>
              </a:spcBef>
              <a:spcAft>
                <a:spcPts val="0"/>
              </a:spcAft>
            </a:pPr>
            <a:r>
              <a:rPr lang="en-GB" sz="1400" b="1" i="0" u="none" strike="noStrike" dirty="0">
                <a:solidFill>
                  <a:srgbClr val="FFC000"/>
                </a:solidFill>
                <a:effectLst/>
                <a:latin typeface="Didact Gothic" panose="00000500000000000000" pitchFamily="2" charset="0"/>
              </a:rPr>
              <a:t>Consumer Protection </a:t>
            </a:r>
            <a:r>
              <a:rPr lang="en-GB" sz="1400" b="1" i="0" u="none" strike="noStrike" dirty="0">
                <a:solidFill>
                  <a:schemeClr val="bg1"/>
                </a:solidFill>
                <a:effectLst/>
                <a:latin typeface="Didact Gothic" panose="00000500000000000000" pitchFamily="2" charset="0"/>
              </a:rPr>
              <a:t>: South African citizens are permitted to use either their single discretionary allowance or foreign exchange allowance to purchase crypto-assets. South African citizens can report unlawful </a:t>
            </a:r>
            <a:r>
              <a:rPr lang="en-GB" sz="1400" b="1" i="0" u="none" strike="noStrike" dirty="0" err="1">
                <a:solidFill>
                  <a:schemeClr val="bg1"/>
                </a:solidFill>
                <a:effectLst/>
                <a:latin typeface="Didact Gothic" panose="00000500000000000000" pitchFamily="2" charset="0"/>
              </a:rPr>
              <a:t>behavior</a:t>
            </a:r>
            <a:r>
              <a:rPr lang="en-GB" sz="1400" b="1" i="0" u="none" strike="noStrike" dirty="0">
                <a:solidFill>
                  <a:schemeClr val="bg1"/>
                </a:solidFill>
                <a:effectLst/>
                <a:latin typeface="Didact Gothic" panose="00000500000000000000" pitchFamily="2" charset="0"/>
              </a:rPr>
              <a:t> by crypto-asset service providers to the financial regulator. Crypto advertisers must warn users of risks.</a:t>
            </a:r>
            <a:endParaRPr lang="en-GB" sz="1400" b="1" dirty="0">
              <a:solidFill>
                <a:schemeClr val="bg1"/>
              </a:solidFill>
              <a:effectLst/>
              <a:latin typeface="Didact Gothic" panose="00000500000000000000" pitchFamily="2" charset="0"/>
            </a:endParaRPr>
          </a:p>
          <a:p>
            <a:pPr algn="just" rtl="0">
              <a:spcBef>
                <a:spcPts val="0"/>
              </a:spcBef>
              <a:spcAft>
                <a:spcPts val="0"/>
              </a:spcAft>
            </a:pPr>
            <a:r>
              <a:rPr lang="en-GB" sz="1400" b="1" i="0" u="none" strike="noStrike" dirty="0">
                <a:solidFill>
                  <a:srgbClr val="FFC000"/>
                </a:solidFill>
                <a:effectLst/>
                <a:latin typeface="Didact Gothic" panose="00000500000000000000" pitchFamily="2" charset="0"/>
              </a:rPr>
              <a:t>Licensing</a:t>
            </a:r>
            <a:r>
              <a:rPr lang="en-GB" sz="1400" b="1" i="0" u="none" strike="noStrike" dirty="0">
                <a:solidFill>
                  <a:schemeClr val="bg1"/>
                </a:solidFill>
                <a:effectLst/>
                <a:latin typeface="Didact Gothic" panose="00000500000000000000" pitchFamily="2" charset="0"/>
              </a:rPr>
              <a:t> : Crypto companies, including issuers, service providers, and exchanges, must register with the FSCA by November 20, 2023.</a:t>
            </a:r>
            <a:endParaRPr lang="en-GB" sz="1400" b="1" dirty="0">
              <a:solidFill>
                <a:schemeClr val="bg1"/>
              </a:solidFill>
              <a:effectLst/>
              <a:latin typeface="Didact Gothic" panose="00000500000000000000" pitchFamily="2" charset="0"/>
            </a:endParaRPr>
          </a:p>
        </p:txBody>
      </p:sp>
      <p:grpSp>
        <p:nvGrpSpPr>
          <p:cNvPr id="2" name="Group 1">
            <a:extLst>
              <a:ext uri="{FF2B5EF4-FFF2-40B4-BE49-F238E27FC236}">
                <a16:creationId xmlns:a16="http://schemas.microsoft.com/office/drawing/2014/main" id="{3A746CB0-B84F-0B3A-786B-1ECDB744F227}"/>
              </a:ext>
            </a:extLst>
          </p:cNvPr>
          <p:cNvGrpSpPr/>
          <p:nvPr/>
        </p:nvGrpSpPr>
        <p:grpSpPr>
          <a:xfrm>
            <a:off x="11434761" y="6512309"/>
            <a:ext cx="447675" cy="243352"/>
            <a:chOff x="2105024" y="5749284"/>
            <a:chExt cx="447675" cy="243352"/>
          </a:xfrm>
        </p:grpSpPr>
        <p:sp>
          <p:nvSpPr>
            <p:cNvPr id="3" name="Oval 2">
              <a:extLst>
                <a:ext uri="{FF2B5EF4-FFF2-40B4-BE49-F238E27FC236}">
                  <a16:creationId xmlns:a16="http://schemas.microsoft.com/office/drawing/2014/main" id="{678A000F-D670-B054-2892-E3F0488A3700}"/>
                </a:ext>
              </a:extLst>
            </p:cNvPr>
            <p:cNvSpPr/>
            <p:nvPr/>
          </p:nvSpPr>
          <p:spPr>
            <a:xfrm>
              <a:off x="2207186" y="5749284"/>
              <a:ext cx="243352" cy="243352"/>
            </a:xfrm>
            <a:prstGeom prst="ellipse">
              <a:avLst/>
            </a:prstGeom>
            <a:solidFill>
              <a:srgbClr val="FFC000"/>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4" name="TextBox 3">
              <a:extLst>
                <a:ext uri="{FF2B5EF4-FFF2-40B4-BE49-F238E27FC236}">
                  <a16:creationId xmlns:a16="http://schemas.microsoft.com/office/drawing/2014/main" id="{B051F6D3-A775-9C93-1C28-54CD56B10E1C}"/>
                </a:ext>
              </a:extLst>
            </p:cNvPr>
            <p:cNvSpPr txBox="1"/>
            <p:nvPr/>
          </p:nvSpPr>
          <p:spPr>
            <a:xfrm>
              <a:off x="2105024" y="5777192"/>
              <a:ext cx="447675" cy="21544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326A2452-42B8-4B4F-8F2F-A25CC86A1417}" type="slidenum">
                <a:rPr kumimoji="0" lang="en-GB" sz="800" b="0" i="0" u="none" strike="noStrike" kern="1200" cap="none" spc="0" normalizeH="0" baseline="0" noProof="0" smtClean="0">
                  <a:ln>
                    <a:noFill/>
                  </a:ln>
                  <a:effectLst/>
                  <a:uLnTx/>
                  <a:uFillTx/>
                  <a:latin typeface="Calibri" panose="020F0502020204030204"/>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62</a:t>
              </a:fld>
              <a:endParaRPr kumimoji="0" lang="en-GB" sz="800" b="0" i="0" u="none" strike="noStrike" kern="1200" cap="none" spc="0" normalizeH="0" baseline="0" noProof="0" dirty="0">
                <a:ln>
                  <a:noFill/>
                </a:ln>
                <a:effectLst/>
                <a:uLnTx/>
                <a:uFillTx/>
                <a:latin typeface="Calibri" panose="020F0502020204030204"/>
                <a:ea typeface="+mn-ea"/>
                <a:cs typeface="+mn-cs"/>
              </a:endParaRPr>
            </a:p>
          </p:txBody>
        </p:sp>
      </p:grpSp>
    </p:spTree>
    <p:extLst>
      <p:ext uri="{BB962C8B-B14F-4D97-AF65-F5344CB8AC3E}">
        <p14:creationId xmlns:p14="http://schemas.microsoft.com/office/powerpoint/2010/main" val="126373181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63.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Shape 5194"/>
        <p:cNvGrpSpPr/>
        <p:nvPr/>
      </p:nvGrpSpPr>
      <p:grpSpPr>
        <a:xfrm>
          <a:off x="0" y="0"/>
          <a:ext cx="0" cy="0"/>
          <a:chOff x="0" y="0"/>
          <a:chExt cx="0" cy="0"/>
        </a:xfrm>
      </p:grpSpPr>
      <p:pic>
        <p:nvPicPr>
          <p:cNvPr id="6148" name="Picture 4" descr="Premium Vector | Central African Republic flag design. Waving Central  African Republic flag made of satin or silk.">
            <a:extLst>
              <a:ext uri="{FF2B5EF4-FFF2-40B4-BE49-F238E27FC236}">
                <a16:creationId xmlns:a16="http://schemas.microsoft.com/office/drawing/2014/main" id="{9EF3EC17-1DF0-1230-9F8C-941CF7F0DB9D}"/>
              </a:ext>
            </a:extLst>
          </p:cNvPr>
          <p:cNvPicPr>
            <a:picLocks noChangeAspect="1" noChangeArrowheads="1"/>
          </p:cNvPicPr>
          <p:nvPr/>
        </p:nvPicPr>
        <p:blipFill rotWithShape="1">
          <a:blip r:embed="rId3">
            <a:extLst>
              <a:ext uri="{BEBA8EAE-BF5A-486C-A8C5-ECC9F3942E4B}">
                <a14:imgProps xmlns:a14="http://schemas.microsoft.com/office/drawing/2010/main">
                  <a14:imgLayer r:embed="rId4">
                    <a14:imgEffect>
                      <a14:brightnessContrast bright="-40000" contrast="-20000"/>
                    </a14:imgEffect>
                  </a14:imgLayer>
                </a14:imgProps>
              </a:ext>
              <a:ext uri="{28A0092B-C50C-407E-A947-70E740481C1C}">
                <a14:useLocalDpi xmlns:a14="http://schemas.microsoft.com/office/drawing/2010/main" val="0"/>
              </a:ext>
            </a:extLst>
          </a:blip>
          <a:srcRect t="-136" b="158"/>
          <a:stretch/>
        </p:blipFill>
        <p:spPr bwMode="auto">
          <a:xfrm>
            <a:off x="0" y="-132376"/>
            <a:ext cx="12192000" cy="6990376"/>
          </a:xfrm>
          <a:prstGeom prst="rect">
            <a:avLst/>
          </a:prstGeom>
          <a:noFill/>
          <a:extLst>
            <a:ext uri="{909E8E84-426E-40DD-AFC4-6F175D3DCCD1}">
              <a14:hiddenFill xmlns:a14="http://schemas.microsoft.com/office/drawing/2010/main">
                <a:solidFill>
                  <a:srgbClr val="FFFFFF"/>
                </a:solidFill>
              </a14:hiddenFill>
            </a:ext>
          </a:extLst>
        </p:spPr>
      </p:pic>
      <p:sp>
        <p:nvSpPr>
          <p:cNvPr id="5195" name="Google Shape;5195;p343"/>
          <p:cNvSpPr/>
          <p:nvPr/>
        </p:nvSpPr>
        <p:spPr>
          <a:xfrm>
            <a:off x="1376598" y="2558858"/>
            <a:ext cx="9710502" cy="1740284"/>
          </a:xfrm>
          <a:prstGeom prst="rect">
            <a:avLst/>
          </a:prstGeom>
          <a:solidFill>
            <a:schemeClr val="dk1">
              <a:alpha val="48000"/>
            </a:schemeClr>
          </a:solidFill>
          <a:ln>
            <a:solidFill>
              <a:srgbClr val="FFC000"/>
            </a:solidFill>
          </a:ln>
        </p:spPr>
        <p:txBody>
          <a:bodyPr spcFirstLastPara="1" wrap="square" lIns="86804" tIns="43390" rIns="86804" bIns="43390" anchor="ctr" anchorCtr="0">
            <a:noAutofit/>
          </a:bodyPr>
          <a:lstStyle/>
          <a:p>
            <a:pPr algn="ctr" defTabSz="868223">
              <a:buClr>
                <a:srgbClr val="000000"/>
              </a:buClr>
            </a:pPr>
            <a:r>
              <a:rPr lang="en-GB" sz="5400" b="1" kern="0" dirty="0">
                <a:solidFill>
                  <a:srgbClr val="FFFFFF"/>
                </a:solidFill>
                <a:latin typeface="Didact Gothic" panose="00000500000000000000" pitchFamily="2" charset="0"/>
                <a:ea typeface="Calibri"/>
                <a:cs typeface="Calibri"/>
                <a:sym typeface="Calibri"/>
              </a:rPr>
              <a:t>CENTRAL AFRICA REPUBLIC</a:t>
            </a:r>
          </a:p>
        </p:txBody>
      </p:sp>
      <p:grpSp>
        <p:nvGrpSpPr>
          <p:cNvPr id="2" name="Group 1">
            <a:extLst>
              <a:ext uri="{FF2B5EF4-FFF2-40B4-BE49-F238E27FC236}">
                <a16:creationId xmlns:a16="http://schemas.microsoft.com/office/drawing/2014/main" id="{DB6D3D8D-0A87-8D20-2FE8-8E972FAD084A}"/>
              </a:ext>
            </a:extLst>
          </p:cNvPr>
          <p:cNvGrpSpPr/>
          <p:nvPr/>
        </p:nvGrpSpPr>
        <p:grpSpPr>
          <a:xfrm>
            <a:off x="11434761" y="6512309"/>
            <a:ext cx="447675" cy="243352"/>
            <a:chOff x="2105024" y="5749284"/>
            <a:chExt cx="447675" cy="243352"/>
          </a:xfrm>
        </p:grpSpPr>
        <p:sp>
          <p:nvSpPr>
            <p:cNvPr id="3" name="Oval 2">
              <a:extLst>
                <a:ext uri="{FF2B5EF4-FFF2-40B4-BE49-F238E27FC236}">
                  <a16:creationId xmlns:a16="http://schemas.microsoft.com/office/drawing/2014/main" id="{124BB5E1-A5F2-74F5-C633-BBE67429B0CD}"/>
                </a:ext>
              </a:extLst>
            </p:cNvPr>
            <p:cNvSpPr/>
            <p:nvPr/>
          </p:nvSpPr>
          <p:spPr>
            <a:xfrm>
              <a:off x="2207186" y="5749284"/>
              <a:ext cx="243352" cy="243352"/>
            </a:xfrm>
            <a:prstGeom prst="ellipse">
              <a:avLst/>
            </a:prstGeom>
            <a:solidFill>
              <a:srgbClr val="FFC000"/>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4" name="TextBox 3">
              <a:extLst>
                <a:ext uri="{FF2B5EF4-FFF2-40B4-BE49-F238E27FC236}">
                  <a16:creationId xmlns:a16="http://schemas.microsoft.com/office/drawing/2014/main" id="{0E3B91BF-772C-EF41-DA6A-C5F83E1722D4}"/>
                </a:ext>
              </a:extLst>
            </p:cNvPr>
            <p:cNvSpPr txBox="1"/>
            <p:nvPr/>
          </p:nvSpPr>
          <p:spPr>
            <a:xfrm>
              <a:off x="2105024" y="5777192"/>
              <a:ext cx="447675" cy="21544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326A2452-42B8-4B4F-8F2F-A25CC86A1417}" type="slidenum">
                <a:rPr kumimoji="0" lang="en-GB" sz="800" b="0" i="0" u="none" strike="noStrike" kern="1200" cap="none" spc="0" normalizeH="0" baseline="0" noProof="0" smtClean="0">
                  <a:ln>
                    <a:noFill/>
                  </a:ln>
                  <a:effectLst/>
                  <a:uLnTx/>
                  <a:uFillTx/>
                  <a:latin typeface="Calibri" panose="020F0502020204030204"/>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63</a:t>
              </a:fld>
              <a:endParaRPr kumimoji="0" lang="en-GB" sz="800" b="0" i="0" u="none" strike="noStrike" kern="1200" cap="none" spc="0" normalizeH="0" baseline="0" noProof="0" dirty="0">
                <a:ln>
                  <a:noFill/>
                </a:ln>
                <a:effectLst/>
                <a:uLnTx/>
                <a:uFillTx/>
                <a:latin typeface="Calibri" panose="020F0502020204030204"/>
                <a:ea typeface="+mn-ea"/>
                <a:cs typeface="+mn-cs"/>
              </a:endParaRPr>
            </a:p>
          </p:txBody>
        </p:sp>
      </p:grpSp>
      <p:sp>
        <p:nvSpPr>
          <p:cNvPr id="6" name="TextBox 5">
            <a:extLst>
              <a:ext uri="{FF2B5EF4-FFF2-40B4-BE49-F238E27FC236}">
                <a16:creationId xmlns:a16="http://schemas.microsoft.com/office/drawing/2014/main" id="{6855FE12-8B26-5E88-FF6E-D65E196E2A32}"/>
              </a:ext>
            </a:extLst>
          </p:cNvPr>
          <p:cNvSpPr txBox="1"/>
          <p:nvPr/>
        </p:nvSpPr>
        <p:spPr>
          <a:xfrm>
            <a:off x="207964" y="6509440"/>
            <a:ext cx="3485147" cy="246221"/>
          </a:xfrm>
          <a:prstGeom prst="rect">
            <a:avLst/>
          </a:prstGeom>
          <a:noFill/>
        </p:spPr>
        <p:txBody>
          <a:bodyPr wrap="square">
            <a:spAutoFit/>
          </a:bodyPr>
          <a:lstStyle/>
          <a:p>
            <a:r>
              <a:rPr lang="en-GB" sz="1000" b="1" dirty="0">
                <a:solidFill>
                  <a:srgbClr val="FFC000"/>
                </a:solidFill>
                <a:latin typeface="Didact Gothic" panose="00000500000000000000" pitchFamily="2" charset="0"/>
              </a:rPr>
              <a:t>Cryptocurrency Regulations in Africa : </a:t>
            </a:r>
            <a:r>
              <a:rPr lang="en-GB" sz="1000" b="1" dirty="0">
                <a:solidFill>
                  <a:schemeClr val="bg1"/>
                </a:solidFill>
                <a:latin typeface="Didact Gothic" panose="00000500000000000000" pitchFamily="2" charset="0"/>
              </a:rPr>
              <a:t>An In-Depth Study</a:t>
            </a:r>
          </a:p>
        </p:txBody>
      </p:sp>
    </p:spTree>
    <p:extLst>
      <p:ext uri="{BB962C8B-B14F-4D97-AF65-F5344CB8AC3E}">
        <p14:creationId xmlns:p14="http://schemas.microsoft.com/office/powerpoint/2010/main" val="75716555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64.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Shape 5410"/>
        <p:cNvGrpSpPr/>
        <p:nvPr/>
      </p:nvGrpSpPr>
      <p:grpSpPr>
        <a:xfrm>
          <a:off x="0" y="0"/>
          <a:ext cx="0" cy="0"/>
          <a:chOff x="0" y="0"/>
          <a:chExt cx="0" cy="0"/>
        </a:xfrm>
      </p:grpSpPr>
      <p:pic>
        <p:nvPicPr>
          <p:cNvPr id="8194" name="Picture 2" descr="Central African Republic Biodiversity and the Built Environment">
            <a:extLst>
              <a:ext uri="{FF2B5EF4-FFF2-40B4-BE49-F238E27FC236}">
                <a16:creationId xmlns:a16="http://schemas.microsoft.com/office/drawing/2014/main" id="{B5241468-656B-832B-1CC2-0E90934C37A3}"/>
              </a:ext>
            </a:extLst>
          </p:cNvPr>
          <p:cNvPicPr>
            <a:picLocks noChangeAspect="1" noChangeArrowheads="1"/>
          </p:cNvPicPr>
          <p:nvPr/>
        </p:nvPicPr>
        <p:blipFill rotWithShape="1">
          <a:blip r:embed="rId3">
            <a:extLst>
              <a:ext uri="{BEBA8EAE-BF5A-486C-A8C5-ECC9F3942E4B}">
                <a14:imgProps xmlns:a14="http://schemas.microsoft.com/office/drawing/2010/main">
                  <a14:imgLayer r:embed="rId4">
                    <a14:imgEffect>
                      <a14:brightnessContrast bright="-40000" contrast="-20000"/>
                    </a14:imgEffect>
                  </a14:imgLayer>
                </a14:imgProps>
              </a:ext>
              <a:ext uri="{28A0092B-C50C-407E-A947-70E740481C1C}">
                <a14:useLocalDpi xmlns:a14="http://schemas.microsoft.com/office/drawing/2010/main" val="0"/>
              </a:ext>
            </a:extLst>
          </a:blip>
          <a:srcRect l="95" r="95"/>
          <a:stretch/>
        </p:blipFill>
        <p:spPr bwMode="auto">
          <a:xfrm>
            <a:off x="0" y="0"/>
            <a:ext cx="5971444" cy="6858000"/>
          </a:xfrm>
          <a:prstGeom prst="rect">
            <a:avLst/>
          </a:prstGeom>
          <a:noFill/>
          <a:extLst>
            <a:ext uri="{909E8E84-426E-40DD-AFC4-6F175D3DCCD1}">
              <a14:hiddenFill xmlns:a14="http://schemas.microsoft.com/office/drawing/2010/main">
                <a:solidFill>
                  <a:srgbClr val="FFFFFF"/>
                </a:solidFill>
              </a14:hiddenFill>
            </a:ext>
          </a:extLst>
        </p:spPr>
      </p:pic>
      <p:sp>
        <p:nvSpPr>
          <p:cNvPr id="5412" name="Google Shape;5412;p367"/>
          <p:cNvSpPr/>
          <p:nvPr/>
        </p:nvSpPr>
        <p:spPr>
          <a:xfrm>
            <a:off x="4182544" y="1"/>
            <a:ext cx="8009456" cy="6858000"/>
          </a:xfrm>
          <a:prstGeom prst="rect">
            <a:avLst/>
          </a:prstGeom>
          <a:solidFill>
            <a:schemeClr val="dk1"/>
          </a:solidFill>
          <a:ln>
            <a:noFill/>
          </a:ln>
        </p:spPr>
        <p:txBody>
          <a:bodyPr spcFirstLastPara="1" wrap="square" lIns="86804" tIns="43390" rIns="86804" bIns="43390" anchor="t" anchorCtr="0">
            <a:noAutofit/>
          </a:bodyPr>
          <a:lstStyle/>
          <a:p>
            <a:pPr marL="271320" indent="-162792" defTabSz="868223">
              <a:buClr>
                <a:srgbClr val="000000"/>
              </a:buClr>
              <a:buSzPts val="1800"/>
            </a:pPr>
            <a:endParaRPr sz="1709" kern="0">
              <a:solidFill>
                <a:srgbClr val="FFFFFF"/>
              </a:solidFill>
              <a:latin typeface="Calibri"/>
              <a:ea typeface="Calibri"/>
              <a:cs typeface="Calibri"/>
              <a:sym typeface="Calibri"/>
            </a:endParaRPr>
          </a:p>
        </p:txBody>
      </p:sp>
      <p:sp>
        <p:nvSpPr>
          <p:cNvPr id="5413" name="Google Shape;5413;p367"/>
          <p:cNvSpPr/>
          <p:nvPr/>
        </p:nvSpPr>
        <p:spPr>
          <a:xfrm>
            <a:off x="4405679" y="12924"/>
            <a:ext cx="6198821" cy="518515"/>
          </a:xfrm>
          <a:prstGeom prst="rect">
            <a:avLst/>
          </a:prstGeom>
          <a:noFill/>
          <a:ln>
            <a:noFill/>
          </a:ln>
        </p:spPr>
        <p:txBody>
          <a:bodyPr spcFirstLastPara="1" wrap="square" lIns="86804" tIns="43390" rIns="86804" bIns="43390" anchor="t" anchorCtr="0">
            <a:spAutoFit/>
          </a:bodyPr>
          <a:lstStyle/>
          <a:p>
            <a:pPr defTabSz="868223">
              <a:buClr>
                <a:srgbClr val="000000"/>
              </a:buClr>
            </a:pPr>
            <a:r>
              <a:rPr lang="en-US" sz="2800" b="1" kern="0" dirty="0">
                <a:solidFill>
                  <a:srgbClr val="FFC000"/>
                </a:solidFill>
                <a:latin typeface="Calibri"/>
                <a:cs typeface="Calibri"/>
                <a:sym typeface="Calibri"/>
              </a:rPr>
              <a:t>CENTRAL AFRICA REPUBLIC</a:t>
            </a:r>
          </a:p>
        </p:txBody>
      </p:sp>
      <p:sp>
        <p:nvSpPr>
          <p:cNvPr id="5414" name="Google Shape;5414;p367"/>
          <p:cNvSpPr/>
          <p:nvPr/>
        </p:nvSpPr>
        <p:spPr>
          <a:xfrm>
            <a:off x="4405679" y="465770"/>
            <a:ext cx="7494222" cy="6335492"/>
          </a:xfrm>
          <a:prstGeom prst="rect">
            <a:avLst/>
          </a:prstGeom>
          <a:noFill/>
          <a:ln>
            <a:noFill/>
          </a:ln>
        </p:spPr>
        <p:txBody>
          <a:bodyPr spcFirstLastPara="1" wrap="square" lIns="86804" tIns="43390" rIns="86804" bIns="43390" anchor="t" anchorCtr="0">
            <a:spAutoFit/>
          </a:bodyPr>
          <a:lstStyle/>
          <a:p>
            <a:pPr algn="just" rtl="0">
              <a:spcBef>
                <a:spcPts val="0"/>
              </a:spcBef>
              <a:spcAft>
                <a:spcPts val="0"/>
              </a:spcAft>
            </a:pPr>
            <a:r>
              <a:rPr lang="en-GB" sz="1380" i="0" u="none" strike="noStrike" dirty="0">
                <a:solidFill>
                  <a:srgbClr val="FFC000"/>
                </a:solidFill>
                <a:effectLst/>
                <a:latin typeface="Didact Gothic" panose="00000500000000000000" pitchFamily="2" charset="0"/>
              </a:rPr>
              <a:t>Adoption of Bitcoin as Legal Tender</a:t>
            </a:r>
          </a:p>
          <a:p>
            <a:pPr algn="just" rtl="0">
              <a:spcBef>
                <a:spcPts val="0"/>
              </a:spcBef>
              <a:spcAft>
                <a:spcPts val="0"/>
              </a:spcAft>
            </a:pPr>
            <a:endParaRPr lang="en-GB" sz="1380" i="0" u="none" strike="noStrike" dirty="0">
              <a:solidFill>
                <a:schemeClr val="bg1"/>
              </a:solidFill>
              <a:effectLst/>
              <a:latin typeface="Didact Gothic" panose="00000500000000000000" pitchFamily="2" charset="0"/>
            </a:endParaRPr>
          </a:p>
          <a:p>
            <a:pPr algn="just" rtl="0">
              <a:spcBef>
                <a:spcPts val="0"/>
              </a:spcBef>
              <a:spcAft>
                <a:spcPts val="0"/>
              </a:spcAft>
            </a:pPr>
            <a:r>
              <a:rPr lang="en-GB" sz="1380" b="1" i="0" u="none" strike="noStrike" dirty="0">
                <a:solidFill>
                  <a:srgbClr val="FFC000"/>
                </a:solidFill>
                <a:effectLst/>
                <a:latin typeface="Didact Gothic" panose="00000500000000000000" pitchFamily="2" charset="0"/>
              </a:rPr>
              <a:t>Date of Adoption: </a:t>
            </a:r>
            <a:r>
              <a:rPr lang="en-GB" sz="1380" i="0" u="none" strike="noStrike" dirty="0">
                <a:solidFill>
                  <a:schemeClr val="bg1"/>
                </a:solidFill>
                <a:effectLst/>
                <a:latin typeface="Didact Gothic" panose="00000500000000000000" pitchFamily="2" charset="0"/>
              </a:rPr>
              <a:t>April 2022</a:t>
            </a:r>
          </a:p>
          <a:p>
            <a:pPr algn="just" rtl="0">
              <a:spcBef>
                <a:spcPts val="0"/>
              </a:spcBef>
              <a:spcAft>
                <a:spcPts val="0"/>
              </a:spcAft>
            </a:pPr>
            <a:r>
              <a:rPr lang="en-GB" sz="1380" i="0" u="none" strike="noStrike" dirty="0">
                <a:solidFill>
                  <a:srgbClr val="FFC000"/>
                </a:solidFill>
                <a:effectLst/>
                <a:latin typeface="Didact Gothic" panose="00000500000000000000" pitchFamily="2" charset="0"/>
              </a:rPr>
              <a:t>Decision: </a:t>
            </a:r>
            <a:r>
              <a:rPr lang="en-GB" sz="1380" i="0" u="none" strike="noStrike" dirty="0">
                <a:solidFill>
                  <a:schemeClr val="bg1"/>
                </a:solidFill>
                <a:effectLst/>
                <a:latin typeface="Didact Gothic" panose="00000500000000000000" pitchFamily="2" charset="0"/>
              </a:rPr>
              <a:t>The Central African Republic (CAR) became the second country globally, after El Salvador, to adopt Bitcoin as an official currency.</a:t>
            </a:r>
          </a:p>
          <a:p>
            <a:pPr algn="just" rtl="0">
              <a:spcBef>
                <a:spcPts val="0"/>
              </a:spcBef>
              <a:spcAft>
                <a:spcPts val="0"/>
              </a:spcAft>
            </a:pPr>
            <a:r>
              <a:rPr lang="en-GB" sz="1380" i="0" u="none" strike="noStrike" dirty="0">
                <a:solidFill>
                  <a:schemeClr val="bg1"/>
                </a:solidFill>
                <a:effectLst/>
                <a:latin typeface="Didact Gothic" panose="00000500000000000000" pitchFamily="2" charset="0"/>
              </a:rPr>
              <a:t>Legislative Action: The CAR's parliament unanimously passed a bill legalizing Bitcoin and other cryptocurrencies, requiring sellers to accept cryptocurrencies as payment.</a:t>
            </a:r>
          </a:p>
          <a:p>
            <a:pPr algn="just" rtl="0">
              <a:spcBef>
                <a:spcPts val="0"/>
              </a:spcBef>
              <a:spcAft>
                <a:spcPts val="0"/>
              </a:spcAft>
            </a:pPr>
            <a:endParaRPr lang="en-GB" sz="1380" i="0" u="none" strike="noStrike" dirty="0">
              <a:solidFill>
                <a:schemeClr val="bg1"/>
              </a:solidFill>
              <a:effectLst/>
              <a:latin typeface="Didact Gothic" panose="00000500000000000000" pitchFamily="2" charset="0"/>
            </a:endParaRPr>
          </a:p>
          <a:p>
            <a:pPr algn="just" rtl="0">
              <a:spcBef>
                <a:spcPts val="0"/>
              </a:spcBef>
              <a:spcAft>
                <a:spcPts val="0"/>
              </a:spcAft>
            </a:pPr>
            <a:r>
              <a:rPr lang="en-GB" sz="1380" i="0" u="none" strike="noStrike" dirty="0">
                <a:solidFill>
                  <a:srgbClr val="FFC000"/>
                </a:solidFill>
                <a:effectLst/>
                <a:latin typeface="Didact Gothic" panose="00000500000000000000" pitchFamily="2" charset="0"/>
              </a:rPr>
              <a:t>Motivation: </a:t>
            </a:r>
            <a:r>
              <a:rPr lang="en-GB" sz="1380" i="0" u="none" strike="noStrike" dirty="0">
                <a:solidFill>
                  <a:schemeClr val="bg1"/>
                </a:solidFill>
                <a:effectLst/>
                <a:latin typeface="Didact Gothic" panose="00000500000000000000" pitchFamily="2" charset="0"/>
              </a:rPr>
              <a:t>Aimed to enhance economic inclusion and attract investment by leveraging Bitcoin's decentralized nature.</a:t>
            </a:r>
          </a:p>
          <a:p>
            <a:pPr algn="just" rtl="0">
              <a:spcBef>
                <a:spcPts val="0"/>
              </a:spcBef>
              <a:spcAft>
                <a:spcPts val="0"/>
              </a:spcAft>
            </a:pPr>
            <a:r>
              <a:rPr lang="en-GB" sz="1380" i="0" u="none" strike="noStrike" dirty="0">
                <a:solidFill>
                  <a:schemeClr val="bg1"/>
                </a:solidFill>
                <a:effectLst/>
                <a:latin typeface="Didact Gothic" panose="00000500000000000000" pitchFamily="2" charset="0"/>
              </a:rPr>
              <a:t>Impact and Controversy</a:t>
            </a:r>
          </a:p>
          <a:p>
            <a:pPr algn="just" rtl="0">
              <a:spcBef>
                <a:spcPts val="0"/>
              </a:spcBef>
              <a:spcAft>
                <a:spcPts val="0"/>
              </a:spcAft>
            </a:pPr>
            <a:endParaRPr lang="en-GB" sz="1380" i="0" u="none" strike="noStrike" dirty="0">
              <a:solidFill>
                <a:srgbClr val="FFC000"/>
              </a:solidFill>
              <a:effectLst/>
              <a:latin typeface="Didact Gothic" panose="00000500000000000000" pitchFamily="2" charset="0"/>
            </a:endParaRPr>
          </a:p>
          <a:p>
            <a:pPr algn="just" rtl="0">
              <a:spcBef>
                <a:spcPts val="0"/>
              </a:spcBef>
              <a:spcAft>
                <a:spcPts val="0"/>
              </a:spcAft>
            </a:pPr>
            <a:r>
              <a:rPr lang="en-GB" sz="1380" i="0" u="none" strike="noStrike" dirty="0">
                <a:solidFill>
                  <a:srgbClr val="FFC000"/>
                </a:solidFill>
                <a:effectLst/>
                <a:latin typeface="Didact Gothic" panose="00000500000000000000" pitchFamily="2" charset="0"/>
              </a:rPr>
              <a:t>Economic Context:</a:t>
            </a:r>
          </a:p>
          <a:p>
            <a:pPr marL="342900" indent="-342900" algn="just" rtl="0">
              <a:spcBef>
                <a:spcPts val="0"/>
              </a:spcBef>
              <a:spcAft>
                <a:spcPts val="0"/>
              </a:spcAft>
              <a:buFont typeface="Arial" panose="020B0604020202020204" pitchFamily="34" charset="0"/>
              <a:buChar char="•"/>
            </a:pPr>
            <a:r>
              <a:rPr lang="en-GB" sz="1380" i="0" u="none" strike="noStrike" dirty="0">
                <a:solidFill>
                  <a:schemeClr val="bg1"/>
                </a:solidFill>
                <a:effectLst/>
                <a:latin typeface="Didact Gothic" panose="00000500000000000000" pitchFamily="2" charset="0"/>
              </a:rPr>
              <a:t>Poverty: In 2020, 71% of CAR’s 5.4 million people lived below the international poverty line (World Bank).</a:t>
            </a:r>
          </a:p>
          <a:p>
            <a:pPr marL="342900" indent="-342900" algn="just" rtl="0">
              <a:spcBef>
                <a:spcPts val="0"/>
              </a:spcBef>
              <a:spcAft>
                <a:spcPts val="0"/>
              </a:spcAft>
              <a:buFont typeface="Arial" panose="020B0604020202020204" pitchFamily="34" charset="0"/>
              <a:buChar char="•"/>
            </a:pPr>
            <a:r>
              <a:rPr lang="en-GB" sz="1380" i="0" u="none" strike="noStrike" dirty="0">
                <a:solidFill>
                  <a:schemeClr val="bg1"/>
                </a:solidFill>
                <a:effectLst/>
                <a:latin typeface="Didact Gothic" panose="00000500000000000000" pitchFamily="2" charset="0"/>
              </a:rPr>
              <a:t>Challenges: Limited digital infrastructure and political instability.</a:t>
            </a:r>
          </a:p>
          <a:p>
            <a:pPr algn="just" rtl="0">
              <a:spcBef>
                <a:spcPts val="0"/>
              </a:spcBef>
              <a:spcAft>
                <a:spcPts val="0"/>
              </a:spcAft>
            </a:pPr>
            <a:endParaRPr lang="en-GB" sz="1380" i="0" u="none" strike="noStrike" dirty="0">
              <a:solidFill>
                <a:schemeClr val="bg1"/>
              </a:solidFill>
              <a:effectLst/>
              <a:latin typeface="Didact Gothic" panose="00000500000000000000" pitchFamily="2" charset="0"/>
            </a:endParaRPr>
          </a:p>
          <a:p>
            <a:pPr algn="just" rtl="0">
              <a:spcBef>
                <a:spcPts val="0"/>
              </a:spcBef>
              <a:spcAft>
                <a:spcPts val="0"/>
              </a:spcAft>
            </a:pPr>
            <a:r>
              <a:rPr lang="en-GB" sz="1380" i="0" u="none" strike="noStrike" dirty="0">
                <a:solidFill>
                  <a:srgbClr val="FFC000"/>
                </a:solidFill>
                <a:effectLst/>
                <a:latin typeface="Didact Gothic" panose="00000500000000000000" pitchFamily="2" charset="0"/>
              </a:rPr>
              <a:t>Controversy:</a:t>
            </a:r>
          </a:p>
          <a:p>
            <a:pPr marL="342900" indent="-342900" algn="just" rtl="0">
              <a:spcBef>
                <a:spcPts val="0"/>
              </a:spcBef>
              <a:spcAft>
                <a:spcPts val="0"/>
              </a:spcAft>
              <a:buFont typeface="Arial" panose="020B0604020202020204" pitchFamily="34" charset="0"/>
              <a:buChar char="•"/>
            </a:pPr>
            <a:r>
              <a:rPr lang="en-GB" sz="1380" i="0" u="none" strike="noStrike" dirty="0">
                <a:solidFill>
                  <a:schemeClr val="bg1"/>
                </a:solidFill>
                <a:effectLst/>
                <a:latin typeface="Didact Gothic" panose="00000500000000000000" pitchFamily="2" charset="0"/>
              </a:rPr>
              <a:t>Regional Opposition: Faced resistance from the Economic and Monetary Community of Central Africa (CEMAC).</a:t>
            </a:r>
          </a:p>
          <a:p>
            <a:pPr marL="342900" indent="-342900" algn="just" rtl="0">
              <a:spcBef>
                <a:spcPts val="0"/>
              </a:spcBef>
              <a:spcAft>
                <a:spcPts val="0"/>
              </a:spcAft>
              <a:buFont typeface="Arial" panose="020B0604020202020204" pitchFamily="34" charset="0"/>
              <a:buChar char="•"/>
            </a:pPr>
            <a:r>
              <a:rPr lang="en-GB" sz="1380" i="0" u="none" strike="noStrike" dirty="0">
                <a:solidFill>
                  <a:schemeClr val="bg1"/>
                </a:solidFill>
                <a:effectLst/>
                <a:latin typeface="Didact Gothic" panose="00000500000000000000" pitchFamily="2" charset="0"/>
              </a:rPr>
              <a:t>Practical Issues: Implementation was hindered by low internet penetration and economic instability.</a:t>
            </a:r>
          </a:p>
          <a:p>
            <a:pPr algn="just" rtl="0">
              <a:spcBef>
                <a:spcPts val="0"/>
              </a:spcBef>
              <a:spcAft>
                <a:spcPts val="0"/>
              </a:spcAft>
            </a:pPr>
            <a:endParaRPr lang="en-GB" sz="1380" i="0" u="none" strike="noStrike" dirty="0">
              <a:solidFill>
                <a:schemeClr val="bg1"/>
              </a:solidFill>
              <a:effectLst/>
              <a:latin typeface="Didact Gothic" panose="00000500000000000000" pitchFamily="2" charset="0"/>
            </a:endParaRPr>
          </a:p>
          <a:p>
            <a:pPr algn="just" rtl="0">
              <a:spcBef>
                <a:spcPts val="0"/>
              </a:spcBef>
              <a:spcAft>
                <a:spcPts val="0"/>
              </a:spcAft>
            </a:pPr>
            <a:r>
              <a:rPr lang="en-GB" sz="1380" i="0" u="none" strike="noStrike" dirty="0">
                <a:solidFill>
                  <a:srgbClr val="FFC000"/>
                </a:solidFill>
                <a:effectLst/>
                <a:latin typeface="Didact Gothic" panose="00000500000000000000" pitchFamily="2" charset="0"/>
              </a:rPr>
              <a:t>Repeal of Bitcoin as Legal Tender</a:t>
            </a:r>
          </a:p>
          <a:p>
            <a:pPr marL="342900" indent="-342900" algn="just" rtl="0">
              <a:spcBef>
                <a:spcPts val="0"/>
              </a:spcBef>
              <a:spcAft>
                <a:spcPts val="0"/>
              </a:spcAft>
              <a:buFont typeface="Arial" panose="020B0604020202020204" pitchFamily="34" charset="0"/>
              <a:buChar char="•"/>
            </a:pPr>
            <a:r>
              <a:rPr lang="en-GB" sz="1380" i="0" u="none" strike="noStrike" dirty="0">
                <a:solidFill>
                  <a:schemeClr val="bg1"/>
                </a:solidFill>
                <a:effectLst/>
                <a:latin typeface="Didact Gothic" panose="00000500000000000000" pitchFamily="2" charset="0"/>
              </a:rPr>
              <a:t>Date of Repeal: March 23, 2023</a:t>
            </a:r>
          </a:p>
          <a:p>
            <a:pPr marL="342900" indent="-342900" algn="just" rtl="0">
              <a:spcBef>
                <a:spcPts val="0"/>
              </a:spcBef>
              <a:spcAft>
                <a:spcPts val="0"/>
              </a:spcAft>
              <a:buFont typeface="Arial" panose="020B0604020202020204" pitchFamily="34" charset="0"/>
              <a:buChar char="•"/>
            </a:pPr>
            <a:r>
              <a:rPr lang="en-GB" sz="1380" i="0" u="none" strike="noStrike" dirty="0">
                <a:solidFill>
                  <a:schemeClr val="bg1"/>
                </a:solidFill>
                <a:effectLst/>
                <a:latin typeface="Didact Gothic" panose="00000500000000000000" pitchFamily="2" charset="0"/>
              </a:rPr>
              <a:t>Legislative Action: The CAR's parliament repealed the April 2022 statute, ending Bitcoin's status as legal tender.</a:t>
            </a:r>
          </a:p>
          <a:p>
            <a:pPr marL="342900" indent="-342900" algn="just" rtl="0">
              <a:spcBef>
                <a:spcPts val="0"/>
              </a:spcBef>
              <a:spcAft>
                <a:spcPts val="0"/>
              </a:spcAft>
              <a:buFont typeface="Arial" panose="020B0604020202020204" pitchFamily="34" charset="0"/>
              <a:buChar char="•"/>
            </a:pPr>
            <a:r>
              <a:rPr lang="en-GB" sz="1380" i="0" u="none" strike="noStrike" dirty="0">
                <a:solidFill>
                  <a:schemeClr val="bg1"/>
                </a:solidFill>
                <a:effectLst/>
                <a:latin typeface="Didact Gothic" panose="00000500000000000000" pitchFamily="2" charset="0"/>
              </a:rPr>
              <a:t>Reasons: External pressure from CEMAC, implementation difficulties, and economic stability concerns.</a:t>
            </a:r>
            <a:endParaRPr lang="en-GB" sz="1380" dirty="0">
              <a:solidFill>
                <a:schemeClr val="bg1"/>
              </a:solidFill>
              <a:effectLst/>
              <a:latin typeface="Didact Gothic" panose="00000500000000000000" pitchFamily="2" charset="0"/>
            </a:endParaRPr>
          </a:p>
        </p:txBody>
      </p:sp>
      <p:grpSp>
        <p:nvGrpSpPr>
          <p:cNvPr id="2" name="Group 1">
            <a:extLst>
              <a:ext uri="{FF2B5EF4-FFF2-40B4-BE49-F238E27FC236}">
                <a16:creationId xmlns:a16="http://schemas.microsoft.com/office/drawing/2014/main" id="{33CE3B72-1CBC-1D4B-D3AE-18A1ABCC6006}"/>
              </a:ext>
            </a:extLst>
          </p:cNvPr>
          <p:cNvGrpSpPr/>
          <p:nvPr/>
        </p:nvGrpSpPr>
        <p:grpSpPr>
          <a:xfrm>
            <a:off x="11434761" y="6512309"/>
            <a:ext cx="447675" cy="243352"/>
            <a:chOff x="2105024" y="5749284"/>
            <a:chExt cx="447675" cy="243352"/>
          </a:xfrm>
        </p:grpSpPr>
        <p:sp>
          <p:nvSpPr>
            <p:cNvPr id="3" name="Oval 2">
              <a:extLst>
                <a:ext uri="{FF2B5EF4-FFF2-40B4-BE49-F238E27FC236}">
                  <a16:creationId xmlns:a16="http://schemas.microsoft.com/office/drawing/2014/main" id="{A178CE63-E78A-4634-B884-CE4AE0397495}"/>
                </a:ext>
              </a:extLst>
            </p:cNvPr>
            <p:cNvSpPr/>
            <p:nvPr/>
          </p:nvSpPr>
          <p:spPr>
            <a:xfrm>
              <a:off x="2207186" y="5749284"/>
              <a:ext cx="243352" cy="243352"/>
            </a:xfrm>
            <a:prstGeom prst="ellipse">
              <a:avLst/>
            </a:prstGeom>
            <a:solidFill>
              <a:srgbClr val="FFC000"/>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4" name="TextBox 3">
              <a:extLst>
                <a:ext uri="{FF2B5EF4-FFF2-40B4-BE49-F238E27FC236}">
                  <a16:creationId xmlns:a16="http://schemas.microsoft.com/office/drawing/2014/main" id="{CDCF2F78-98F8-3829-9F03-0DF7D1D12224}"/>
                </a:ext>
              </a:extLst>
            </p:cNvPr>
            <p:cNvSpPr txBox="1"/>
            <p:nvPr/>
          </p:nvSpPr>
          <p:spPr>
            <a:xfrm>
              <a:off x="2105024" y="5777192"/>
              <a:ext cx="447675" cy="21544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326A2452-42B8-4B4F-8F2F-A25CC86A1417}" type="slidenum">
                <a:rPr kumimoji="0" lang="en-GB" sz="800" b="0" i="0" u="none" strike="noStrike" kern="1200" cap="none" spc="0" normalizeH="0" baseline="0" noProof="0" smtClean="0">
                  <a:ln>
                    <a:noFill/>
                  </a:ln>
                  <a:effectLst/>
                  <a:uLnTx/>
                  <a:uFillTx/>
                  <a:latin typeface="Calibri" panose="020F0502020204030204"/>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64</a:t>
              </a:fld>
              <a:endParaRPr kumimoji="0" lang="en-GB" sz="800" b="0" i="0" u="none" strike="noStrike" kern="1200" cap="none" spc="0" normalizeH="0" baseline="0" noProof="0" dirty="0">
                <a:ln>
                  <a:noFill/>
                </a:ln>
                <a:effectLst/>
                <a:uLnTx/>
                <a:uFillTx/>
                <a:latin typeface="Calibri" panose="020F0502020204030204"/>
                <a:ea typeface="+mn-ea"/>
                <a:cs typeface="+mn-cs"/>
              </a:endParaRPr>
            </a:p>
          </p:txBody>
        </p:sp>
      </p:grpSp>
    </p:spTree>
    <p:extLst>
      <p:ext uri="{BB962C8B-B14F-4D97-AF65-F5344CB8AC3E}">
        <p14:creationId xmlns:p14="http://schemas.microsoft.com/office/powerpoint/2010/main" val="52878176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65.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Shape 5194"/>
        <p:cNvGrpSpPr/>
        <p:nvPr/>
      </p:nvGrpSpPr>
      <p:grpSpPr>
        <a:xfrm>
          <a:off x="0" y="0"/>
          <a:ext cx="0" cy="0"/>
          <a:chOff x="0" y="0"/>
          <a:chExt cx="0" cy="0"/>
        </a:xfrm>
      </p:grpSpPr>
      <p:pic>
        <p:nvPicPr>
          <p:cNvPr id="2052" name="Picture 4" descr="Cryptocurrency Regulations and Laws Shaping 2024">
            <a:extLst>
              <a:ext uri="{FF2B5EF4-FFF2-40B4-BE49-F238E27FC236}">
                <a16:creationId xmlns:a16="http://schemas.microsoft.com/office/drawing/2014/main" id="{8C1E4BB8-543D-3A79-6861-85E0B6B35A97}"/>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66" r="72"/>
          <a:stretch/>
        </p:blipFill>
        <p:spPr bwMode="auto">
          <a:xfrm>
            <a:off x="0" y="0"/>
            <a:ext cx="12210142" cy="6858000"/>
          </a:xfrm>
          <a:prstGeom prst="rect">
            <a:avLst/>
          </a:prstGeom>
          <a:noFill/>
          <a:extLst>
            <a:ext uri="{909E8E84-426E-40DD-AFC4-6F175D3DCCD1}">
              <a14:hiddenFill xmlns:a14="http://schemas.microsoft.com/office/drawing/2010/main">
                <a:solidFill>
                  <a:srgbClr val="FFFFFF"/>
                </a:solidFill>
              </a14:hiddenFill>
            </a:ext>
          </a:extLst>
        </p:spPr>
      </p:pic>
      <p:sp>
        <p:nvSpPr>
          <p:cNvPr id="5195" name="Google Shape;5195;p343"/>
          <p:cNvSpPr/>
          <p:nvPr/>
        </p:nvSpPr>
        <p:spPr>
          <a:xfrm>
            <a:off x="1313098" y="1905000"/>
            <a:ext cx="9710502" cy="3084174"/>
          </a:xfrm>
          <a:prstGeom prst="rect">
            <a:avLst/>
          </a:prstGeom>
          <a:solidFill>
            <a:schemeClr val="dk1">
              <a:alpha val="48000"/>
            </a:schemeClr>
          </a:solidFill>
          <a:ln>
            <a:solidFill>
              <a:srgbClr val="FFC000"/>
            </a:solidFill>
          </a:ln>
        </p:spPr>
        <p:txBody>
          <a:bodyPr spcFirstLastPara="1" wrap="square" lIns="86804" tIns="43390" rIns="86804" bIns="43390" anchor="ctr" anchorCtr="0">
            <a:noAutofit/>
          </a:bodyPr>
          <a:lstStyle/>
          <a:p>
            <a:pPr marL="0" marR="0" lvl="0" indent="0" algn="ctr" defTabSz="868223" rtl="0" eaLnBrk="1" fontAlgn="auto" latinLnBrk="0" hangingPunct="1">
              <a:lnSpc>
                <a:spcPct val="100000"/>
              </a:lnSpc>
              <a:spcBef>
                <a:spcPts val="0"/>
              </a:spcBef>
              <a:spcAft>
                <a:spcPts val="0"/>
              </a:spcAft>
              <a:buClr>
                <a:srgbClr val="000000"/>
              </a:buClr>
              <a:buSzTx/>
              <a:buFontTx/>
              <a:buNone/>
              <a:tabLst/>
              <a:defRPr/>
            </a:pPr>
            <a:r>
              <a:rPr kumimoji="0" lang="en-GB" sz="2800" b="1" i="0" u="none" strike="noStrike" kern="0" cap="none" spc="0" normalizeH="0" baseline="0" noProof="0" dirty="0">
                <a:ln>
                  <a:noFill/>
                </a:ln>
                <a:solidFill>
                  <a:srgbClr val="FFFFFF"/>
                </a:solidFill>
                <a:effectLst/>
                <a:uLnTx/>
                <a:uFillTx/>
                <a:latin typeface="Didact Gothic" panose="00000500000000000000" pitchFamily="2" charset="0"/>
                <a:ea typeface="Calibri"/>
                <a:cs typeface="Calibri"/>
                <a:sym typeface="Calibri"/>
              </a:rPr>
              <a:t>CAR's brief adoption of Bitcoin as legal tender underscores the challenges of integrating cryptocurrencies into national economies, especially in regions with limited infrastructure. While initially aimed at economic inclusion and innovation, external pressures and practical issues led to its repeal.</a:t>
            </a:r>
          </a:p>
        </p:txBody>
      </p:sp>
      <p:grpSp>
        <p:nvGrpSpPr>
          <p:cNvPr id="2" name="Group 1">
            <a:extLst>
              <a:ext uri="{FF2B5EF4-FFF2-40B4-BE49-F238E27FC236}">
                <a16:creationId xmlns:a16="http://schemas.microsoft.com/office/drawing/2014/main" id="{3672C4D9-B168-8065-9EE6-C834171A5908}"/>
              </a:ext>
            </a:extLst>
          </p:cNvPr>
          <p:cNvGrpSpPr/>
          <p:nvPr/>
        </p:nvGrpSpPr>
        <p:grpSpPr>
          <a:xfrm>
            <a:off x="11434761" y="6512309"/>
            <a:ext cx="447675" cy="243352"/>
            <a:chOff x="2105024" y="5749284"/>
            <a:chExt cx="447675" cy="243352"/>
          </a:xfrm>
        </p:grpSpPr>
        <p:sp>
          <p:nvSpPr>
            <p:cNvPr id="3" name="Oval 2">
              <a:extLst>
                <a:ext uri="{FF2B5EF4-FFF2-40B4-BE49-F238E27FC236}">
                  <a16:creationId xmlns:a16="http://schemas.microsoft.com/office/drawing/2014/main" id="{8438B0C4-75D8-8651-3BEE-E000994FBDB1}"/>
                </a:ext>
              </a:extLst>
            </p:cNvPr>
            <p:cNvSpPr/>
            <p:nvPr/>
          </p:nvSpPr>
          <p:spPr>
            <a:xfrm>
              <a:off x="2207186" y="5749284"/>
              <a:ext cx="243352" cy="243352"/>
            </a:xfrm>
            <a:prstGeom prst="ellipse">
              <a:avLst/>
            </a:prstGeom>
            <a:solidFill>
              <a:srgbClr val="FFC000"/>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4" name="TextBox 3">
              <a:extLst>
                <a:ext uri="{FF2B5EF4-FFF2-40B4-BE49-F238E27FC236}">
                  <a16:creationId xmlns:a16="http://schemas.microsoft.com/office/drawing/2014/main" id="{8352ADAD-6E49-70A5-B3E0-2E8504C89EAD}"/>
                </a:ext>
              </a:extLst>
            </p:cNvPr>
            <p:cNvSpPr txBox="1"/>
            <p:nvPr/>
          </p:nvSpPr>
          <p:spPr>
            <a:xfrm>
              <a:off x="2105024" y="5777192"/>
              <a:ext cx="447675" cy="21544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326A2452-42B8-4B4F-8F2F-A25CC86A1417}" type="slidenum">
                <a:rPr kumimoji="0" lang="en-GB" sz="800" b="0" i="0" u="none" strike="noStrike" kern="1200" cap="none" spc="0" normalizeH="0" baseline="0" noProof="0" smtClean="0">
                  <a:ln>
                    <a:noFill/>
                  </a:ln>
                  <a:effectLst/>
                  <a:uLnTx/>
                  <a:uFillTx/>
                  <a:latin typeface="Calibri" panose="020F0502020204030204"/>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65</a:t>
              </a:fld>
              <a:endParaRPr kumimoji="0" lang="en-GB" sz="800" b="0" i="0" u="none" strike="noStrike" kern="1200" cap="none" spc="0" normalizeH="0" baseline="0" noProof="0" dirty="0">
                <a:ln>
                  <a:noFill/>
                </a:ln>
                <a:effectLst/>
                <a:uLnTx/>
                <a:uFillTx/>
                <a:latin typeface="Calibri" panose="020F0502020204030204"/>
                <a:ea typeface="+mn-ea"/>
                <a:cs typeface="+mn-cs"/>
              </a:endParaRPr>
            </a:p>
          </p:txBody>
        </p:sp>
      </p:grpSp>
      <p:sp>
        <p:nvSpPr>
          <p:cNvPr id="6" name="TextBox 5">
            <a:extLst>
              <a:ext uri="{FF2B5EF4-FFF2-40B4-BE49-F238E27FC236}">
                <a16:creationId xmlns:a16="http://schemas.microsoft.com/office/drawing/2014/main" id="{469FD6D4-1E1C-8F21-AF5C-106AC855BCB0}"/>
              </a:ext>
            </a:extLst>
          </p:cNvPr>
          <p:cNvSpPr txBox="1"/>
          <p:nvPr/>
        </p:nvSpPr>
        <p:spPr>
          <a:xfrm>
            <a:off x="207964" y="6509440"/>
            <a:ext cx="3485147" cy="246221"/>
          </a:xfrm>
          <a:prstGeom prst="rect">
            <a:avLst/>
          </a:prstGeom>
          <a:noFill/>
        </p:spPr>
        <p:txBody>
          <a:bodyPr wrap="square">
            <a:spAutoFit/>
          </a:bodyPr>
          <a:lstStyle/>
          <a:p>
            <a:r>
              <a:rPr lang="en-GB" sz="1000" b="1" dirty="0">
                <a:solidFill>
                  <a:srgbClr val="FFC000"/>
                </a:solidFill>
                <a:latin typeface="Didact Gothic" panose="00000500000000000000" pitchFamily="2" charset="0"/>
              </a:rPr>
              <a:t>Cryptocurrency Regulations in Africa : </a:t>
            </a:r>
            <a:r>
              <a:rPr lang="en-GB" sz="1000" b="1" dirty="0">
                <a:solidFill>
                  <a:schemeClr val="bg1"/>
                </a:solidFill>
                <a:latin typeface="Didact Gothic" panose="00000500000000000000" pitchFamily="2" charset="0"/>
              </a:rPr>
              <a:t>An In-Depth Study</a:t>
            </a:r>
          </a:p>
        </p:txBody>
      </p:sp>
    </p:spTree>
    <p:extLst>
      <p:ext uri="{BB962C8B-B14F-4D97-AF65-F5344CB8AC3E}">
        <p14:creationId xmlns:p14="http://schemas.microsoft.com/office/powerpoint/2010/main" val="236759373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DD115115-CE72-26E6-205A-54264BB3549C}"/>
              </a:ext>
            </a:extLst>
          </p:cNvPr>
          <p:cNvSpPr txBox="1"/>
          <p:nvPr/>
        </p:nvSpPr>
        <p:spPr>
          <a:xfrm>
            <a:off x="1081315" y="1123554"/>
            <a:ext cx="4601247" cy="923330"/>
          </a:xfrm>
          <a:prstGeom prst="rect">
            <a:avLst/>
          </a:prstGeom>
          <a:noFill/>
        </p:spPr>
        <p:txBody>
          <a:bodyPr wrap="square">
            <a:spAutoFit/>
          </a:bodyPr>
          <a:lstStyle/>
          <a:p>
            <a:pPr rtl="0">
              <a:spcBef>
                <a:spcPts val="0"/>
              </a:spcBef>
              <a:spcAft>
                <a:spcPts val="0"/>
              </a:spcAft>
            </a:pPr>
            <a:r>
              <a:rPr lang="en-GB" sz="5400" b="1" i="0" u="none" strike="noStrike" dirty="0">
                <a:solidFill>
                  <a:srgbClr val="FFC000"/>
                </a:solidFill>
                <a:effectLst/>
                <a:latin typeface="Didact Gothic" panose="00000500000000000000" pitchFamily="2" charset="0"/>
              </a:rPr>
              <a:t>Conclusion</a:t>
            </a:r>
          </a:p>
        </p:txBody>
      </p:sp>
      <p:sp>
        <p:nvSpPr>
          <p:cNvPr id="3" name="TextBox 2">
            <a:extLst>
              <a:ext uri="{FF2B5EF4-FFF2-40B4-BE49-F238E27FC236}">
                <a16:creationId xmlns:a16="http://schemas.microsoft.com/office/drawing/2014/main" id="{E1050A70-5F99-2F0A-2BA6-0A2941FAAD2C}"/>
              </a:ext>
            </a:extLst>
          </p:cNvPr>
          <p:cNvSpPr txBox="1"/>
          <p:nvPr/>
        </p:nvSpPr>
        <p:spPr>
          <a:xfrm>
            <a:off x="1081315" y="2046884"/>
            <a:ext cx="7990114" cy="4247317"/>
          </a:xfrm>
          <a:prstGeom prst="rect">
            <a:avLst/>
          </a:prstGeom>
          <a:noFill/>
        </p:spPr>
        <p:txBody>
          <a:bodyPr wrap="square">
            <a:spAutoFit/>
          </a:bodyPr>
          <a:lstStyle/>
          <a:p>
            <a:pPr rtl="0">
              <a:spcBef>
                <a:spcPts val="0"/>
              </a:spcBef>
              <a:spcAft>
                <a:spcPts val="0"/>
              </a:spcAft>
            </a:pPr>
            <a:r>
              <a:rPr lang="en-GB" b="0" i="0" u="none" strike="noStrike" dirty="0">
                <a:solidFill>
                  <a:srgbClr val="000000"/>
                </a:solidFill>
                <a:effectLst/>
                <a:latin typeface="Didact Gothic" panose="00000500000000000000" pitchFamily="2" charset="0"/>
              </a:rPr>
              <a:t>In conclusion, accounting for cryptocurrencies represents a significant evolution in financial management and reporting, driven by the transformative potential of blockchain technology. As highlighted by the International Federation of Accounting (IFAC), blockchain's ability to validate and streamline transactions revolutionizes traditional accounting practices, reducing the need for multiple ledger entries. Specialized accounting practices for cryptocurrencies are crucial, encompassing aspects such as asset classification, valuation, and regulatory compliance. The Financial Accounting Standards Board (FASB) and the OECD's initiatives, such as the Crypto Assets Reporting Framework (CARF), underscore the growing need for clear and consistent regulatory guidelines. These frameworks aim to enhance transparency, ensure fair value measurement, and mitigate tax compliance risks in the rapidly evolving cryptocurrency market. As these standards take effect, they will provide a robust foundation for entities to manage and report their cryptocurrency holdings accurately, paving the way for greater trust and efficiency in the financial ecosystem.</a:t>
            </a:r>
            <a:endParaRPr lang="en-GB" b="0" dirty="0">
              <a:effectLst/>
              <a:latin typeface="Didact Gothic" panose="00000500000000000000" pitchFamily="2" charset="0"/>
            </a:endParaRPr>
          </a:p>
        </p:txBody>
      </p:sp>
      <p:grpSp>
        <p:nvGrpSpPr>
          <p:cNvPr id="2" name="Group 1">
            <a:extLst>
              <a:ext uri="{FF2B5EF4-FFF2-40B4-BE49-F238E27FC236}">
                <a16:creationId xmlns:a16="http://schemas.microsoft.com/office/drawing/2014/main" id="{BAD5D6C0-9E80-4049-7585-BA6A5309FB47}"/>
              </a:ext>
            </a:extLst>
          </p:cNvPr>
          <p:cNvGrpSpPr/>
          <p:nvPr/>
        </p:nvGrpSpPr>
        <p:grpSpPr>
          <a:xfrm>
            <a:off x="11434761" y="6512309"/>
            <a:ext cx="447675" cy="243352"/>
            <a:chOff x="2105024" y="5749284"/>
            <a:chExt cx="447675" cy="243352"/>
          </a:xfrm>
        </p:grpSpPr>
        <p:sp>
          <p:nvSpPr>
            <p:cNvPr id="4" name="Oval 3">
              <a:extLst>
                <a:ext uri="{FF2B5EF4-FFF2-40B4-BE49-F238E27FC236}">
                  <a16:creationId xmlns:a16="http://schemas.microsoft.com/office/drawing/2014/main" id="{686D4F61-5910-8B77-646C-31E1E791D06B}"/>
                </a:ext>
              </a:extLst>
            </p:cNvPr>
            <p:cNvSpPr/>
            <p:nvPr/>
          </p:nvSpPr>
          <p:spPr>
            <a:xfrm>
              <a:off x="2207186" y="5749284"/>
              <a:ext cx="243352" cy="243352"/>
            </a:xfrm>
            <a:prstGeom prst="ellipse">
              <a:avLst/>
            </a:prstGeom>
            <a:solidFill>
              <a:srgbClr val="FFC000"/>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6" name="TextBox 5">
              <a:extLst>
                <a:ext uri="{FF2B5EF4-FFF2-40B4-BE49-F238E27FC236}">
                  <a16:creationId xmlns:a16="http://schemas.microsoft.com/office/drawing/2014/main" id="{5D571154-395E-F474-7A87-BBF040C20200}"/>
                </a:ext>
              </a:extLst>
            </p:cNvPr>
            <p:cNvSpPr txBox="1"/>
            <p:nvPr/>
          </p:nvSpPr>
          <p:spPr>
            <a:xfrm>
              <a:off x="2105024" y="5777192"/>
              <a:ext cx="447675" cy="21544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326A2452-42B8-4B4F-8F2F-A25CC86A1417}" type="slidenum">
                <a:rPr kumimoji="0" lang="en-GB" sz="800" b="0" i="0" u="none" strike="noStrike" kern="1200" cap="none" spc="0" normalizeH="0" baseline="0" noProof="0" smtClean="0">
                  <a:ln>
                    <a:noFill/>
                  </a:ln>
                  <a:effectLst/>
                  <a:uLnTx/>
                  <a:uFillTx/>
                  <a:latin typeface="Calibri" panose="020F0502020204030204"/>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66</a:t>
              </a:fld>
              <a:endParaRPr kumimoji="0" lang="en-GB" sz="800" b="0" i="0" u="none" strike="noStrike" kern="1200" cap="none" spc="0" normalizeH="0" baseline="0" noProof="0" dirty="0">
                <a:ln>
                  <a:noFill/>
                </a:ln>
                <a:effectLst/>
                <a:uLnTx/>
                <a:uFillTx/>
                <a:latin typeface="Calibri" panose="020F0502020204030204"/>
                <a:ea typeface="+mn-ea"/>
                <a:cs typeface="+mn-cs"/>
              </a:endParaRPr>
            </a:p>
          </p:txBody>
        </p:sp>
      </p:grpSp>
      <p:sp>
        <p:nvSpPr>
          <p:cNvPr id="10" name="TextBox 9">
            <a:extLst>
              <a:ext uri="{FF2B5EF4-FFF2-40B4-BE49-F238E27FC236}">
                <a16:creationId xmlns:a16="http://schemas.microsoft.com/office/drawing/2014/main" id="{51DEF03E-AA95-2EFF-8B69-9CDB759DEDA9}"/>
              </a:ext>
            </a:extLst>
          </p:cNvPr>
          <p:cNvSpPr txBox="1"/>
          <p:nvPr/>
        </p:nvSpPr>
        <p:spPr>
          <a:xfrm>
            <a:off x="207964" y="6509440"/>
            <a:ext cx="3485147" cy="246221"/>
          </a:xfrm>
          <a:prstGeom prst="rect">
            <a:avLst/>
          </a:prstGeom>
          <a:noFill/>
        </p:spPr>
        <p:txBody>
          <a:bodyPr wrap="square">
            <a:spAutoFit/>
          </a:bodyPr>
          <a:lstStyle/>
          <a:p>
            <a:r>
              <a:rPr lang="en-GB" sz="1000" dirty="0">
                <a:latin typeface="Didact Gothic" panose="00000500000000000000" pitchFamily="2" charset="0"/>
              </a:rPr>
              <a:t>Cryptocurrency Regulations in Africa : An In-Depth Study</a:t>
            </a:r>
          </a:p>
        </p:txBody>
      </p:sp>
    </p:spTree>
    <p:extLst>
      <p:ext uri="{BB962C8B-B14F-4D97-AF65-F5344CB8AC3E}">
        <p14:creationId xmlns:p14="http://schemas.microsoft.com/office/powerpoint/2010/main" val="320170788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67.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CDD69B3E-E113-C8C3-DE1A-5964B36D190D}"/>
              </a:ext>
            </a:extLst>
          </p:cNvPr>
          <p:cNvSpPr txBox="1"/>
          <p:nvPr/>
        </p:nvSpPr>
        <p:spPr>
          <a:xfrm>
            <a:off x="1205584" y="1167939"/>
            <a:ext cx="5042815" cy="1191801"/>
          </a:xfrm>
          <a:prstGeom prst="rect">
            <a:avLst/>
          </a:prstGeom>
          <a:noFill/>
        </p:spPr>
        <p:txBody>
          <a:bodyPr wrap="square">
            <a:spAutoFit/>
          </a:bodyPr>
          <a:lstStyle/>
          <a:p>
            <a:pPr>
              <a:lnSpc>
                <a:spcPct val="115000"/>
              </a:lnSpc>
              <a:spcAft>
                <a:spcPts val="800"/>
              </a:spcAft>
            </a:pPr>
            <a:r>
              <a:rPr lang="en-GB" sz="6600" b="1" spc="45" dirty="0">
                <a:solidFill>
                  <a:srgbClr val="FFC000"/>
                </a:solidFill>
                <a:effectLst/>
                <a:latin typeface="+mj-lt"/>
                <a:ea typeface="Times New Roman" panose="02020603050405020304" pitchFamily="18" charset="0"/>
                <a:cs typeface="Times New Roman" panose="02020603050405020304" pitchFamily="18" charset="0"/>
              </a:rPr>
              <a:t>Thanks You!</a:t>
            </a:r>
          </a:p>
        </p:txBody>
      </p:sp>
      <p:sp>
        <p:nvSpPr>
          <p:cNvPr id="9" name="TextBox 8">
            <a:extLst>
              <a:ext uri="{FF2B5EF4-FFF2-40B4-BE49-F238E27FC236}">
                <a16:creationId xmlns:a16="http://schemas.microsoft.com/office/drawing/2014/main" id="{F7B69DEF-8AA2-1A82-409E-CA20857864C5}"/>
              </a:ext>
            </a:extLst>
          </p:cNvPr>
          <p:cNvSpPr txBox="1"/>
          <p:nvPr/>
        </p:nvSpPr>
        <p:spPr>
          <a:xfrm>
            <a:off x="1301750" y="3634868"/>
            <a:ext cx="6096000" cy="1419941"/>
          </a:xfrm>
          <a:prstGeom prst="rect">
            <a:avLst/>
          </a:prstGeom>
          <a:noFill/>
        </p:spPr>
        <p:txBody>
          <a:bodyPr wrap="square">
            <a:spAutoFit/>
          </a:bodyPr>
          <a:lstStyle/>
          <a:p>
            <a:pPr>
              <a:lnSpc>
                <a:spcPct val="115000"/>
              </a:lnSpc>
              <a:spcAft>
                <a:spcPts val="800"/>
              </a:spcAft>
            </a:pPr>
            <a:r>
              <a:rPr lang="en-GB" sz="3600" i="1" spc="45" dirty="0">
                <a:solidFill>
                  <a:srgbClr val="FFC000"/>
                </a:solidFill>
                <a:latin typeface="+mj-lt"/>
                <a:ea typeface="Times New Roman" panose="02020603050405020304" pitchFamily="18" charset="0"/>
                <a:cs typeface="Times New Roman" panose="02020603050405020304" pitchFamily="18" charset="0"/>
              </a:rPr>
              <a:t>Feel free to  ask</a:t>
            </a:r>
          </a:p>
          <a:p>
            <a:pPr>
              <a:lnSpc>
                <a:spcPct val="115000"/>
              </a:lnSpc>
              <a:spcAft>
                <a:spcPts val="800"/>
              </a:spcAft>
            </a:pPr>
            <a:r>
              <a:rPr lang="en-GB" sz="3600" i="1" spc="45" dirty="0">
                <a:solidFill>
                  <a:srgbClr val="FFC000"/>
                </a:solidFill>
                <a:effectLst/>
                <a:latin typeface="+mj-lt"/>
                <a:ea typeface="Times New Roman" panose="02020603050405020304" pitchFamily="18" charset="0"/>
                <a:cs typeface="Times New Roman" panose="02020603050405020304" pitchFamily="18" charset="0"/>
              </a:rPr>
              <a:t>Any question</a:t>
            </a:r>
            <a:r>
              <a:rPr lang="en-GB" sz="3600" i="1" spc="45" dirty="0">
                <a:solidFill>
                  <a:srgbClr val="FFC000"/>
                </a:solidFill>
                <a:latin typeface="+mj-lt"/>
                <a:ea typeface="Times New Roman" panose="02020603050405020304" pitchFamily="18" charset="0"/>
                <a:cs typeface="Times New Roman" panose="02020603050405020304" pitchFamily="18" charset="0"/>
              </a:rPr>
              <a:t>!</a:t>
            </a:r>
            <a:r>
              <a:rPr lang="en-GB" sz="3600" i="1" spc="45" dirty="0">
                <a:solidFill>
                  <a:srgbClr val="FFC000"/>
                </a:solidFill>
                <a:effectLst/>
                <a:latin typeface="+mj-lt"/>
                <a:ea typeface="Times New Roman" panose="02020603050405020304" pitchFamily="18" charset="0"/>
                <a:cs typeface="Times New Roman" panose="02020603050405020304" pitchFamily="18" charset="0"/>
              </a:rPr>
              <a:t> </a:t>
            </a:r>
            <a:endParaRPr lang="en-GB" sz="3600" i="1" dirty="0">
              <a:solidFill>
                <a:srgbClr val="FFC000"/>
              </a:solidFill>
              <a:effectLst/>
              <a:latin typeface="+mj-lt"/>
              <a:ea typeface="Calibri" panose="020F0502020204030204" pitchFamily="34" charset="0"/>
              <a:cs typeface="Times New Roman" panose="02020603050405020304" pitchFamily="18" charset="0"/>
            </a:endParaRPr>
          </a:p>
        </p:txBody>
      </p:sp>
      <p:pic>
        <p:nvPicPr>
          <p:cNvPr id="11" name="Picture 10">
            <a:extLst>
              <a:ext uri="{FF2B5EF4-FFF2-40B4-BE49-F238E27FC236}">
                <a16:creationId xmlns:a16="http://schemas.microsoft.com/office/drawing/2014/main" id="{F50A017C-DF60-8DD9-F9E7-FE08523E0F4A}"/>
              </a:ext>
            </a:extLst>
          </p:cNvPr>
          <p:cNvPicPr>
            <a:picLocks noChangeAspect="1"/>
          </p:cNvPicPr>
          <p:nvPr/>
        </p:nvPicPr>
        <p:blipFill rotWithShape="1">
          <a:blip r:embed="rId3">
            <a:biLevel thresh="25000"/>
          </a:blip>
          <a:srcRect l="94" t="111" b="107"/>
          <a:stretch/>
        </p:blipFill>
        <p:spPr>
          <a:xfrm>
            <a:off x="6365959" y="1115360"/>
            <a:ext cx="3686091" cy="3939449"/>
          </a:xfrm>
          <a:prstGeom prst="rect">
            <a:avLst/>
          </a:prstGeom>
        </p:spPr>
      </p:pic>
    </p:spTree>
    <p:extLst>
      <p:ext uri="{BB962C8B-B14F-4D97-AF65-F5344CB8AC3E}">
        <p14:creationId xmlns:p14="http://schemas.microsoft.com/office/powerpoint/2010/main" val="413880529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A7AB00F8-61E1-AC35-0947-96990CC25102}"/>
              </a:ext>
            </a:extLst>
          </p:cNvPr>
          <p:cNvSpPr/>
          <p:nvPr/>
        </p:nvSpPr>
        <p:spPr>
          <a:xfrm>
            <a:off x="9521371" y="0"/>
            <a:ext cx="2670629" cy="6858000"/>
          </a:xfrm>
          <a:prstGeom prst="rect">
            <a:avLst/>
          </a:prstGeom>
          <a:gradFill>
            <a:gsLst>
              <a:gs pos="68000">
                <a:schemeClr val="tx1"/>
              </a:gs>
              <a:gs pos="100000">
                <a:srgbClr val="FFC000"/>
              </a:gs>
            </a:gsLst>
            <a:lin ang="54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Box 2">
            <a:extLst>
              <a:ext uri="{FF2B5EF4-FFF2-40B4-BE49-F238E27FC236}">
                <a16:creationId xmlns:a16="http://schemas.microsoft.com/office/drawing/2014/main" id="{679D9B00-BFFC-15A4-B70A-6D4AA14BAD2E}"/>
              </a:ext>
            </a:extLst>
          </p:cNvPr>
          <p:cNvSpPr txBox="1"/>
          <p:nvPr/>
        </p:nvSpPr>
        <p:spPr>
          <a:xfrm>
            <a:off x="391884" y="1741253"/>
            <a:ext cx="6749143" cy="3354765"/>
          </a:xfrm>
          <a:prstGeom prst="rect">
            <a:avLst/>
          </a:prstGeom>
          <a:noFill/>
        </p:spPr>
        <p:txBody>
          <a:bodyPr wrap="square">
            <a:spAutoFit/>
          </a:bodyPr>
          <a:lstStyle/>
          <a:p>
            <a:pPr rtl="0">
              <a:spcBef>
                <a:spcPts val="0"/>
              </a:spcBef>
              <a:spcAft>
                <a:spcPts val="0"/>
              </a:spcAft>
            </a:pPr>
            <a:r>
              <a:rPr lang="en-GB" sz="3200" b="0" i="0" u="none" strike="noStrike" dirty="0">
                <a:effectLst/>
                <a:highlight>
                  <a:srgbClr val="FFFFFF"/>
                </a:highlight>
                <a:latin typeface="Didact Gothic" panose="00000500000000000000" pitchFamily="2" charset="0"/>
              </a:rPr>
              <a:t>International AML regulatory body like FATF see cryptocurrencies as </a:t>
            </a:r>
            <a:r>
              <a:rPr lang="en-GB" sz="3200" b="1" i="0" u="none" strike="noStrike" dirty="0">
                <a:effectLst/>
                <a:highlight>
                  <a:srgbClr val="FFFFFF"/>
                </a:highlight>
                <a:latin typeface="Didact Gothic" panose="00000500000000000000" pitchFamily="2" charset="0"/>
              </a:rPr>
              <a:t>Virtual Assets.</a:t>
            </a:r>
            <a:r>
              <a:rPr lang="en-GB" sz="3200" b="0" i="0" u="none" strike="noStrike" dirty="0">
                <a:effectLst/>
                <a:highlight>
                  <a:srgbClr val="FFFFFF"/>
                </a:highlight>
                <a:latin typeface="Didact Gothic" panose="00000500000000000000" pitchFamily="2" charset="0"/>
              </a:rPr>
              <a:t>  </a:t>
            </a:r>
          </a:p>
          <a:p>
            <a:pPr rtl="0">
              <a:spcBef>
                <a:spcPts val="0"/>
              </a:spcBef>
              <a:spcAft>
                <a:spcPts val="0"/>
              </a:spcAft>
            </a:pPr>
            <a:endParaRPr lang="en-GB" sz="3200" dirty="0">
              <a:highlight>
                <a:srgbClr val="FFFFFF"/>
              </a:highlight>
              <a:latin typeface="Didact Gothic" panose="00000500000000000000" pitchFamily="2" charset="0"/>
            </a:endParaRPr>
          </a:p>
          <a:p>
            <a:pPr rtl="0">
              <a:spcBef>
                <a:spcPts val="0"/>
              </a:spcBef>
              <a:spcAft>
                <a:spcPts val="0"/>
              </a:spcAft>
            </a:pPr>
            <a:r>
              <a:rPr lang="en-GB" sz="2800" b="0" i="0" u="none" strike="noStrike" dirty="0" err="1">
                <a:effectLst/>
                <a:highlight>
                  <a:srgbClr val="FFFFFF"/>
                </a:highlight>
                <a:latin typeface="Didact Gothic" panose="00000500000000000000" pitchFamily="2" charset="0"/>
              </a:rPr>
              <a:t>i.</a:t>
            </a:r>
            <a:r>
              <a:rPr lang="en-GB" sz="2800" dirty="0" err="1">
                <a:highlight>
                  <a:srgbClr val="FFFFFF"/>
                </a:highlight>
                <a:latin typeface="Didact Gothic" panose="00000500000000000000" pitchFamily="2" charset="0"/>
              </a:rPr>
              <a:t>e</a:t>
            </a:r>
            <a:r>
              <a:rPr lang="en-GB" sz="2800" dirty="0">
                <a:highlight>
                  <a:srgbClr val="FFFFFF"/>
                </a:highlight>
                <a:latin typeface="Didact Gothic" panose="00000500000000000000" pitchFamily="2" charset="0"/>
              </a:rPr>
              <a:t> </a:t>
            </a:r>
            <a:r>
              <a:rPr lang="en-GB" sz="2800" b="0" i="0" u="none" strike="noStrike" dirty="0">
                <a:effectLst/>
                <a:highlight>
                  <a:srgbClr val="FFFFFF"/>
                </a:highlight>
                <a:latin typeface="Didact Gothic" panose="00000500000000000000" pitchFamily="2" charset="0"/>
              </a:rPr>
              <a:t>virtual asset refers to </a:t>
            </a:r>
            <a:r>
              <a:rPr lang="en-GB" sz="2800" b="1" i="0" u="none" strike="noStrike" dirty="0">
                <a:effectLst/>
                <a:highlight>
                  <a:srgbClr val="FFFFFF"/>
                </a:highlight>
                <a:latin typeface="Didact Gothic" panose="00000500000000000000" pitchFamily="2" charset="0"/>
              </a:rPr>
              <a:t>any digital representation of value </a:t>
            </a:r>
            <a:r>
              <a:rPr lang="en-GB" sz="2800" b="0" i="0" u="none" strike="noStrike" dirty="0">
                <a:effectLst/>
                <a:highlight>
                  <a:srgbClr val="FFFFFF"/>
                </a:highlight>
                <a:latin typeface="Didact Gothic" panose="00000500000000000000" pitchFamily="2" charset="0"/>
              </a:rPr>
              <a:t>that can be </a:t>
            </a:r>
            <a:r>
              <a:rPr lang="en-GB" sz="2800" b="1" i="0" u="none" strike="noStrike" dirty="0">
                <a:effectLst/>
                <a:highlight>
                  <a:srgbClr val="FFFFFF"/>
                </a:highlight>
                <a:latin typeface="Didact Gothic" panose="00000500000000000000" pitchFamily="2" charset="0"/>
              </a:rPr>
              <a:t>digitally traded</a:t>
            </a:r>
            <a:r>
              <a:rPr lang="en-GB" sz="2800" b="0" i="0" u="none" strike="noStrike" dirty="0">
                <a:effectLst/>
                <a:highlight>
                  <a:srgbClr val="FFFFFF"/>
                </a:highlight>
                <a:latin typeface="Didact Gothic" panose="00000500000000000000" pitchFamily="2" charset="0"/>
              </a:rPr>
              <a:t>, </a:t>
            </a:r>
            <a:r>
              <a:rPr lang="en-GB" sz="2800" b="1" i="0" u="none" strike="noStrike" dirty="0">
                <a:effectLst/>
                <a:highlight>
                  <a:srgbClr val="FFFFFF"/>
                </a:highlight>
                <a:latin typeface="Didact Gothic" panose="00000500000000000000" pitchFamily="2" charset="0"/>
              </a:rPr>
              <a:t>transferred</a:t>
            </a:r>
            <a:r>
              <a:rPr lang="en-GB" sz="2800" b="0" i="0" u="none" strike="noStrike" dirty="0">
                <a:effectLst/>
                <a:highlight>
                  <a:srgbClr val="FFFFFF"/>
                </a:highlight>
                <a:latin typeface="Didact Gothic" panose="00000500000000000000" pitchFamily="2" charset="0"/>
              </a:rPr>
              <a:t> or </a:t>
            </a:r>
            <a:r>
              <a:rPr lang="en-GB" sz="2800" b="1" i="0" u="none" strike="noStrike" dirty="0">
                <a:effectLst/>
                <a:highlight>
                  <a:srgbClr val="FFFFFF"/>
                </a:highlight>
                <a:latin typeface="Didact Gothic" panose="00000500000000000000" pitchFamily="2" charset="0"/>
              </a:rPr>
              <a:t>used for payment</a:t>
            </a:r>
            <a:r>
              <a:rPr lang="en-GB" sz="2800" b="0" i="0" u="none" strike="noStrike" dirty="0">
                <a:effectLst/>
                <a:highlight>
                  <a:srgbClr val="FFFFFF"/>
                </a:highlight>
                <a:latin typeface="Didact Gothic" panose="00000500000000000000" pitchFamily="2" charset="0"/>
              </a:rPr>
              <a:t>. </a:t>
            </a:r>
            <a:endParaRPr lang="en-GB" sz="2800" b="0" dirty="0">
              <a:effectLst/>
              <a:highlight>
                <a:srgbClr val="FFFFFF"/>
              </a:highlight>
              <a:latin typeface="Didact Gothic" panose="00000500000000000000" pitchFamily="2" charset="0"/>
            </a:endParaRPr>
          </a:p>
        </p:txBody>
      </p:sp>
      <p:pic>
        <p:nvPicPr>
          <p:cNvPr id="11268" name="Picture 4">
            <a:extLst>
              <a:ext uri="{FF2B5EF4-FFF2-40B4-BE49-F238E27FC236}">
                <a16:creationId xmlns:a16="http://schemas.microsoft.com/office/drawing/2014/main" id="{29625B85-93CE-A2BD-3FAC-90CB5805E45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244113" y="1291771"/>
            <a:ext cx="2543854" cy="4542972"/>
          </a:xfrm>
          <a:prstGeom prst="rect">
            <a:avLst/>
          </a:prstGeom>
          <a:noFill/>
          <a:effectLst>
            <a:outerShdw blurRad="76200" dist="25400" sx="102000" sy="102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5" name="TextBox 4">
            <a:extLst>
              <a:ext uri="{FF2B5EF4-FFF2-40B4-BE49-F238E27FC236}">
                <a16:creationId xmlns:a16="http://schemas.microsoft.com/office/drawing/2014/main" id="{2A0D6970-D59F-088D-3FF8-EFAF62B59401}"/>
              </a:ext>
            </a:extLst>
          </p:cNvPr>
          <p:cNvSpPr txBox="1"/>
          <p:nvPr/>
        </p:nvSpPr>
        <p:spPr>
          <a:xfrm>
            <a:off x="391884" y="862831"/>
            <a:ext cx="6892836" cy="646331"/>
          </a:xfrm>
          <a:prstGeom prst="rect">
            <a:avLst/>
          </a:prstGeom>
          <a:noFill/>
        </p:spPr>
        <p:txBody>
          <a:bodyPr wrap="square">
            <a:spAutoFit/>
          </a:bodyPr>
          <a:lstStyle/>
          <a:p>
            <a:pPr rtl="0">
              <a:spcBef>
                <a:spcPts val="0"/>
              </a:spcBef>
              <a:spcAft>
                <a:spcPts val="0"/>
              </a:spcAft>
            </a:pPr>
            <a:r>
              <a:rPr lang="en-GB" sz="3600" b="1" i="0" u="none" strike="noStrike" dirty="0">
                <a:ln>
                  <a:solidFill>
                    <a:srgbClr val="FFC000"/>
                  </a:solidFill>
                </a:ln>
                <a:solidFill>
                  <a:srgbClr val="FFC000"/>
                </a:solidFill>
                <a:effectLst/>
                <a:highlight>
                  <a:srgbClr val="FFFFFF"/>
                </a:highlight>
                <a:latin typeface="Didact Gothic" panose="00000500000000000000" pitchFamily="2" charset="0"/>
              </a:rPr>
              <a:t>Financial Action Task Force (FATF) </a:t>
            </a:r>
            <a:endParaRPr lang="en-GB" sz="3200" b="1" dirty="0">
              <a:ln>
                <a:solidFill>
                  <a:srgbClr val="FFC000"/>
                </a:solidFill>
              </a:ln>
              <a:solidFill>
                <a:srgbClr val="FFC000"/>
              </a:solidFill>
              <a:effectLst/>
              <a:highlight>
                <a:srgbClr val="FFFFFF"/>
              </a:highlight>
              <a:latin typeface="Didact Gothic" panose="00000500000000000000" pitchFamily="2" charset="0"/>
            </a:endParaRPr>
          </a:p>
        </p:txBody>
      </p:sp>
      <p:grpSp>
        <p:nvGrpSpPr>
          <p:cNvPr id="2" name="Group 1">
            <a:extLst>
              <a:ext uri="{FF2B5EF4-FFF2-40B4-BE49-F238E27FC236}">
                <a16:creationId xmlns:a16="http://schemas.microsoft.com/office/drawing/2014/main" id="{281F44B3-C7C8-A031-B2C8-F7057DD9F59F}"/>
              </a:ext>
            </a:extLst>
          </p:cNvPr>
          <p:cNvGrpSpPr/>
          <p:nvPr/>
        </p:nvGrpSpPr>
        <p:grpSpPr>
          <a:xfrm>
            <a:off x="11434761" y="6512309"/>
            <a:ext cx="447675" cy="243352"/>
            <a:chOff x="2105024" y="5749284"/>
            <a:chExt cx="447675" cy="243352"/>
          </a:xfrm>
        </p:grpSpPr>
        <p:sp>
          <p:nvSpPr>
            <p:cNvPr id="6" name="Oval 5">
              <a:extLst>
                <a:ext uri="{FF2B5EF4-FFF2-40B4-BE49-F238E27FC236}">
                  <a16:creationId xmlns:a16="http://schemas.microsoft.com/office/drawing/2014/main" id="{30A25B95-F2E6-6431-5424-309D80F9CCBB}"/>
                </a:ext>
              </a:extLst>
            </p:cNvPr>
            <p:cNvSpPr/>
            <p:nvPr/>
          </p:nvSpPr>
          <p:spPr>
            <a:xfrm>
              <a:off x="2207186" y="5749284"/>
              <a:ext cx="243352" cy="243352"/>
            </a:xfrm>
            <a:prstGeom prst="ellipse">
              <a:avLst/>
            </a:prstGeom>
            <a:solidFill>
              <a:srgbClr val="FFC000"/>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7" name="TextBox 6">
              <a:extLst>
                <a:ext uri="{FF2B5EF4-FFF2-40B4-BE49-F238E27FC236}">
                  <a16:creationId xmlns:a16="http://schemas.microsoft.com/office/drawing/2014/main" id="{43E1C4BE-D7DB-AED2-F300-59C3B2E0A56F}"/>
                </a:ext>
              </a:extLst>
            </p:cNvPr>
            <p:cNvSpPr txBox="1"/>
            <p:nvPr/>
          </p:nvSpPr>
          <p:spPr>
            <a:xfrm>
              <a:off x="2105024" y="5777192"/>
              <a:ext cx="447675" cy="21544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326A2452-42B8-4B4F-8F2F-A25CC86A1417}" type="slidenum">
                <a:rPr kumimoji="0" lang="en-GB" sz="800" b="0" i="0" u="none" strike="noStrike" kern="1200" cap="none" spc="0" normalizeH="0" baseline="0" noProof="0" smtClean="0">
                  <a:ln>
                    <a:noFill/>
                  </a:ln>
                  <a:effectLst/>
                  <a:uLnTx/>
                  <a:uFillTx/>
                  <a:latin typeface="Calibri" panose="020F0502020204030204"/>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7</a:t>
              </a:fld>
              <a:endParaRPr kumimoji="0" lang="en-GB" sz="800" b="0" i="0" u="none" strike="noStrike" kern="1200" cap="none" spc="0" normalizeH="0" baseline="0" noProof="0" dirty="0">
                <a:ln>
                  <a:noFill/>
                </a:ln>
                <a:effectLst/>
                <a:uLnTx/>
                <a:uFillTx/>
                <a:latin typeface="Calibri" panose="020F0502020204030204"/>
                <a:ea typeface="+mn-ea"/>
                <a:cs typeface="+mn-cs"/>
              </a:endParaRPr>
            </a:p>
          </p:txBody>
        </p:sp>
      </p:grpSp>
      <p:sp>
        <p:nvSpPr>
          <p:cNvPr id="8" name="TextBox 7">
            <a:extLst>
              <a:ext uri="{FF2B5EF4-FFF2-40B4-BE49-F238E27FC236}">
                <a16:creationId xmlns:a16="http://schemas.microsoft.com/office/drawing/2014/main" id="{4EBC783A-870E-E3AE-ED66-5AE8C9998C46}"/>
              </a:ext>
            </a:extLst>
          </p:cNvPr>
          <p:cNvSpPr txBox="1"/>
          <p:nvPr/>
        </p:nvSpPr>
        <p:spPr>
          <a:xfrm>
            <a:off x="207964" y="6509440"/>
            <a:ext cx="3485147" cy="246221"/>
          </a:xfrm>
          <a:prstGeom prst="rect">
            <a:avLst/>
          </a:prstGeom>
          <a:noFill/>
        </p:spPr>
        <p:txBody>
          <a:bodyPr wrap="square">
            <a:spAutoFit/>
          </a:bodyPr>
          <a:lstStyle/>
          <a:p>
            <a:r>
              <a:rPr lang="en-GB" sz="1000" dirty="0">
                <a:latin typeface="Didact Gothic" panose="00000500000000000000" pitchFamily="2" charset="0"/>
              </a:rPr>
              <a:t>Cryptocurrency Regulations in Africa : An In-Depth Study</a:t>
            </a:r>
          </a:p>
        </p:txBody>
      </p:sp>
    </p:spTree>
    <p:extLst>
      <p:ext uri="{BB962C8B-B14F-4D97-AF65-F5344CB8AC3E}">
        <p14:creationId xmlns:p14="http://schemas.microsoft.com/office/powerpoint/2010/main" val="159511084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2A0D6970-D59F-088D-3FF8-EFAF62B59401}"/>
              </a:ext>
            </a:extLst>
          </p:cNvPr>
          <p:cNvSpPr txBox="1"/>
          <p:nvPr/>
        </p:nvSpPr>
        <p:spPr>
          <a:xfrm>
            <a:off x="391884" y="862831"/>
            <a:ext cx="9072156" cy="769441"/>
          </a:xfrm>
          <a:prstGeom prst="rect">
            <a:avLst/>
          </a:prstGeom>
          <a:noFill/>
        </p:spPr>
        <p:txBody>
          <a:bodyPr wrap="square">
            <a:spAutoFit/>
          </a:bodyPr>
          <a:lstStyle/>
          <a:p>
            <a:pPr rtl="0">
              <a:spcBef>
                <a:spcPts val="0"/>
              </a:spcBef>
              <a:spcAft>
                <a:spcPts val="0"/>
              </a:spcAft>
            </a:pPr>
            <a:r>
              <a:rPr lang="en-GB" sz="4400" b="1" i="0" u="none" strike="noStrike" dirty="0">
                <a:solidFill>
                  <a:srgbClr val="FFC000"/>
                </a:solidFill>
                <a:latin typeface="Didact Gothic" panose="00000500000000000000" pitchFamily="2" charset="0"/>
              </a:rPr>
              <a:t>Properties of V</a:t>
            </a:r>
            <a:r>
              <a:rPr lang="en-GB" sz="4400" b="1" dirty="0">
                <a:solidFill>
                  <a:srgbClr val="FFC000"/>
                </a:solidFill>
                <a:latin typeface="Didact Gothic" panose="00000500000000000000" pitchFamily="2" charset="0"/>
              </a:rPr>
              <a:t>irtual  Assets</a:t>
            </a:r>
            <a:endParaRPr lang="en-GB" sz="4000" b="1" dirty="0">
              <a:solidFill>
                <a:srgbClr val="FFC000"/>
              </a:solidFill>
              <a:latin typeface="Didact Gothic" panose="00000500000000000000" pitchFamily="2" charset="0"/>
            </a:endParaRPr>
          </a:p>
        </p:txBody>
      </p:sp>
      <p:sp>
        <p:nvSpPr>
          <p:cNvPr id="2" name="Freeform: Shape 1">
            <a:extLst>
              <a:ext uri="{FF2B5EF4-FFF2-40B4-BE49-F238E27FC236}">
                <a16:creationId xmlns:a16="http://schemas.microsoft.com/office/drawing/2014/main" id="{A11E5AFE-D363-C02D-AB30-A719E7F7A244}"/>
              </a:ext>
            </a:extLst>
          </p:cNvPr>
          <p:cNvSpPr/>
          <p:nvPr/>
        </p:nvSpPr>
        <p:spPr>
          <a:xfrm>
            <a:off x="332900" y="3186626"/>
            <a:ext cx="2255276" cy="2260610"/>
          </a:xfrm>
          <a:custGeom>
            <a:avLst/>
            <a:gdLst>
              <a:gd name="connsiteX0" fmla="*/ 0 w 2255276"/>
              <a:gd name="connsiteY0" fmla="*/ 1130305 h 2260610"/>
              <a:gd name="connsiteX1" fmla="*/ 1127638 w 2255276"/>
              <a:gd name="connsiteY1" fmla="*/ 0 h 2260610"/>
              <a:gd name="connsiteX2" fmla="*/ 2255276 w 2255276"/>
              <a:gd name="connsiteY2" fmla="*/ 1130305 h 2260610"/>
              <a:gd name="connsiteX3" fmla="*/ 1127638 w 2255276"/>
              <a:gd name="connsiteY3" fmla="*/ 2260610 h 2260610"/>
              <a:gd name="connsiteX4" fmla="*/ 0 w 2255276"/>
              <a:gd name="connsiteY4" fmla="*/ 1130305 h 22606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55276" h="2260610">
                <a:moveTo>
                  <a:pt x="0" y="1130305"/>
                </a:moveTo>
                <a:cubicBezTo>
                  <a:pt x="0" y="506055"/>
                  <a:pt x="504861" y="0"/>
                  <a:pt x="1127638" y="0"/>
                </a:cubicBezTo>
                <a:cubicBezTo>
                  <a:pt x="1750415" y="0"/>
                  <a:pt x="2255276" y="506055"/>
                  <a:pt x="2255276" y="1130305"/>
                </a:cubicBezTo>
                <a:cubicBezTo>
                  <a:pt x="2255276" y="1754555"/>
                  <a:pt x="1750415" y="2260610"/>
                  <a:pt x="1127638" y="2260610"/>
                </a:cubicBezTo>
                <a:cubicBezTo>
                  <a:pt x="504861" y="2260610"/>
                  <a:pt x="0" y="1754555"/>
                  <a:pt x="0" y="1130305"/>
                </a:cubicBezTo>
                <a:close/>
              </a:path>
            </a:pathLst>
          </a:custGeom>
          <a:solidFill>
            <a:schemeClr val="tx1"/>
          </a:solidFill>
          <a:ln>
            <a:solidFill>
              <a:srgbClr val="FFC000"/>
            </a:solidFill>
          </a:ln>
        </p:spPr>
        <p:style>
          <a:lnRef idx="2">
            <a:scrgbClr r="0" g="0" b="0"/>
          </a:lnRef>
          <a:fillRef idx="1">
            <a:scrgbClr r="0" g="0" b="0"/>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spcFirstLastPara="0" vert="horz" wrap="square" lIns="360843" tIns="113792" rIns="274321" bIns="113792" numCol="1" spcCol="1270" anchor="ctr" anchorCtr="0">
            <a:noAutofit/>
          </a:bodyPr>
          <a:lstStyle/>
          <a:p>
            <a:pPr marL="0" lvl="0" indent="0" algn="ctr" defTabSz="711200">
              <a:lnSpc>
                <a:spcPct val="90000"/>
              </a:lnSpc>
              <a:spcBef>
                <a:spcPct val="0"/>
              </a:spcBef>
              <a:spcAft>
                <a:spcPct val="35000"/>
              </a:spcAft>
              <a:buNone/>
            </a:pPr>
            <a:endParaRPr lang="en-US" sz="1600" kern="1200" dirty="0"/>
          </a:p>
        </p:txBody>
      </p:sp>
      <p:sp>
        <p:nvSpPr>
          <p:cNvPr id="6" name="Freeform: Shape 5">
            <a:extLst>
              <a:ext uri="{FF2B5EF4-FFF2-40B4-BE49-F238E27FC236}">
                <a16:creationId xmlns:a16="http://schemas.microsoft.com/office/drawing/2014/main" id="{7C8D382D-EF5C-7C80-3C94-CD7FC01B0524}"/>
              </a:ext>
            </a:extLst>
          </p:cNvPr>
          <p:cNvSpPr/>
          <p:nvPr/>
        </p:nvSpPr>
        <p:spPr>
          <a:xfrm>
            <a:off x="541719" y="3077074"/>
            <a:ext cx="643285" cy="643285"/>
          </a:xfrm>
          <a:custGeom>
            <a:avLst/>
            <a:gdLst>
              <a:gd name="connsiteX0" fmla="*/ 0 w 643285"/>
              <a:gd name="connsiteY0" fmla="*/ 321643 h 643285"/>
              <a:gd name="connsiteX1" fmla="*/ 321643 w 643285"/>
              <a:gd name="connsiteY1" fmla="*/ 0 h 643285"/>
              <a:gd name="connsiteX2" fmla="*/ 643286 w 643285"/>
              <a:gd name="connsiteY2" fmla="*/ 321643 h 643285"/>
              <a:gd name="connsiteX3" fmla="*/ 321643 w 643285"/>
              <a:gd name="connsiteY3" fmla="*/ 643286 h 643285"/>
              <a:gd name="connsiteX4" fmla="*/ 0 w 643285"/>
              <a:gd name="connsiteY4" fmla="*/ 321643 h 6432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3285" h="643285">
                <a:moveTo>
                  <a:pt x="0" y="321643"/>
                </a:moveTo>
                <a:cubicBezTo>
                  <a:pt x="0" y="144004"/>
                  <a:pt x="144004" y="0"/>
                  <a:pt x="321643" y="0"/>
                </a:cubicBezTo>
                <a:cubicBezTo>
                  <a:pt x="499282" y="0"/>
                  <a:pt x="643286" y="144004"/>
                  <a:pt x="643286" y="321643"/>
                </a:cubicBezTo>
                <a:cubicBezTo>
                  <a:pt x="643286" y="499282"/>
                  <a:pt x="499282" y="643286"/>
                  <a:pt x="321643" y="643286"/>
                </a:cubicBezTo>
                <a:cubicBezTo>
                  <a:pt x="144004" y="643286"/>
                  <a:pt x="0" y="499282"/>
                  <a:pt x="0" y="321643"/>
                </a:cubicBezTo>
                <a:close/>
              </a:path>
            </a:pathLst>
          </a:custGeom>
          <a:solidFill>
            <a:schemeClr val="tx1"/>
          </a:solidFill>
          <a:ln>
            <a:noFill/>
          </a:ln>
          <a:effectLst>
            <a:outerShdw blurRad="50800" dist="38100" dir="2700000" algn="tl" rotWithShape="0">
              <a:prstClr val="black">
                <a:alpha val="40000"/>
              </a:prstClr>
            </a:outerShdw>
          </a:effectLst>
        </p:spPr>
        <p:style>
          <a:lnRef idx="2">
            <a:scrgbClr r="0" g="0" b="0"/>
          </a:lnRef>
          <a:fillRef idx="1">
            <a:scrgbClr r="0" g="0" b="0"/>
          </a:fillRef>
          <a:effectRef idx="0">
            <a:scrgbClr r="0" g="0" b="0"/>
          </a:effectRef>
          <a:fontRef idx="minor">
            <a:schemeClr val="lt1"/>
          </a:fontRef>
        </p:style>
        <p:txBody>
          <a:bodyPr spcFirstLastPara="0" vert="horz" wrap="square" lIns="94207" tIns="94207" rIns="94207" bIns="94207" numCol="1" spcCol="1270" anchor="ctr" anchorCtr="0">
            <a:noAutofit/>
          </a:bodyPr>
          <a:lstStyle/>
          <a:p>
            <a:pPr marL="0" lvl="0" indent="0" algn="ctr" defTabSz="1600200">
              <a:lnSpc>
                <a:spcPct val="90000"/>
              </a:lnSpc>
              <a:spcBef>
                <a:spcPct val="0"/>
              </a:spcBef>
              <a:spcAft>
                <a:spcPct val="35000"/>
              </a:spcAft>
              <a:buNone/>
            </a:pPr>
            <a:endParaRPr lang="en-US" sz="3600" b="1" kern="1200" dirty="0"/>
          </a:p>
        </p:txBody>
      </p:sp>
      <p:sp>
        <p:nvSpPr>
          <p:cNvPr id="7" name="Freeform: Shape 6">
            <a:extLst>
              <a:ext uri="{FF2B5EF4-FFF2-40B4-BE49-F238E27FC236}">
                <a16:creationId xmlns:a16="http://schemas.microsoft.com/office/drawing/2014/main" id="{69F4835F-18F3-8577-0B41-C71E7EBB4CA8}"/>
              </a:ext>
            </a:extLst>
          </p:cNvPr>
          <p:cNvSpPr/>
          <p:nvPr/>
        </p:nvSpPr>
        <p:spPr>
          <a:xfrm>
            <a:off x="2682695" y="3149255"/>
            <a:ext cx="2255276" cy="2260610"/>
          </a:xfrm>
          <a:custGeom>
            <a:avLst/>
            <a:gdLst>
              <a:gd name="connsiteX0" fmla="*/ 0 w 2255276"/>
              <a:gd name="connsiteY0" fmla="*/ 1130305 h 2260610"/>
              <a:gd name="connsiteX1" fmla="*/ 1127638 w 2255276"/>
              <a:gd name="connsiteY1" fmla="*/ 0 h 2260610"/>
              <a:gd name="connsiteX2" fmla="*/ 2255276 w 2255276"/>
              <a:gd name="connsiteY2" fmla="*/ 1130305 h 2260610"/>
              <a:gd name="connsiteX3" fmla="*/ 1127638 w 2255276"/>
              <a:gd name="connsiteY3" fmla="*/ 2260610 h 2260610"/>
              <a:gd name="connsiteX4" fmla="*/ 0 w 2255276"/>
              <a:gd name="connsiteY4" fmla="*/ 1130305 h 22606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55276" h="2260610">
                <a:moveTo>
                  <a:pt x="0" y="1130305"/>
                </a:moveTo>
                <a:cubicBezTo>
                  <a:pt x="0" y="506055"/>
                  <a:pt x="504861" y="0"/>
                  <a:pt x="1127638" y="0"/>
                </a:cubicBezTo>
                <a:cubicBezTo>
                  <a:pt x="1750415" y="0"/>
                  <a:pt x="2255276" y="506055"/>
                  <a:pt x="2255276" y="1130305"/>
                </a:cubicBezTo>
                <a:cubicBezTo>
                  <a:pt x="2255276" y="1754555"/>
                  <a:pt x="1750415" y="2260610"/>
                  <a:pt x="1127638" y="2260610"/>
                </a:cubicBezTo>
                <a:cubicBezTo>
                  <a:pt x="504861" y="2260610"/>
                  <a:pt x="0" y="1754555"/>
                  <a:pt x="0" y="1130305"/>
                </a:cubicBezTo>
                <a:close/>
              </a:path>
            </a:pathLst>
          </a:custGeom>
          <a:solidFill>
            <a:schemeClr val="tx1"/>
          </a:solidFill>
          <a:ln>
            <a:solidFill>
              <a:srgbClr val="FFC000"/>
            </a:solidFill>
          </a:ln>
        </p:spPr>
        <p:style>
          <a:lnRef idx="2">
            <a:scrgbClr r="0" g="0" b="0"/>
          </a:lnRef>
          <a:fillRef idx="1">
            <a:scrgbClr r="0" g="0" b="0"/>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spcFirstLastPara="0" vert="horz" wrap="square" lIns="360845" tIns="113792" rIns="274319" bIns="113792" numCol="1" spcCol="1270" anchor="ctr" anchorCtr="0">
            <a:noAutofit/>
          </a:bodyPr>
          <a:lstStyle/>
          <a:p>
            <a:pPr marL="0" lvl="0" indent="0" algn="ctr" defTabSz="711200">
              <a:lnSpc>
                <a:spcPct val="90000"/>
              </a:lnSpc>
              <a:spcBef>
                <a:spcPct val="0"/>
              </a:spcBef>
              <a:spcAft>
                <a:spcPct val="35000"/>
              </a:spcAft>
              <a:buNone/>
            </a:pPr>
            <a:endParaRPr lang="en-US" sz="1600" kern="1200" dirty="0"/>
          </a:p>
        </p:txBody>
      </p:sp>
      <p:sp>
        <p:nvSpPr>
          <p:cNvPr id="8" name="Freeform: Shape 7">
            <a:extLst>
              <a:ext uri="{FF2B5EF4-FFF2-40B4-BE49-F238E27FC236}">
                <a16:creationId xmlns:a16="http://schemas.microsoft.com/office/drawing/2014/main" id="{A4063510-B4C4-6562-FD9F-EA7B9ED09E20}"/>
              </a:ext>
            </a:extLst>
          </p:cNvPr>
          <p:cNvSpPr/>
          <p:nvPr/>
        </p:nvSpPr>
        <p:spPr>
          <a:xfrm>
            <a:off x="2831782" y="3026240"/>
            <a:ext cx="643285" cy="643285"/>
          </a:xfrm>
          <a:custGeom>
            <a:avLst/>
            <a:gdLst>
              <a:gd name="connsiteX0" fmla="*/ 0 w 643285"/>
              <a:gd name="connsiteY0" fmla="*/ 321643 h 643285"/>
              <a:gd name="connsiteX1" fmla="*/ 321643 w 643285"/>
              <a:gd name="connsiteY1" fmla="*/ 0 h 643285"/>
              <a:gd name="connsiteX2" fmla="*/ 643286 w 643285"/>
              <a:gd name="connsiteY2" fmla="*/ 321643 h 643285"/>
              <a:gd name="connsiteX3" fmla="*/ 321643 w 643285"/>
              <a:gd name="connsiteY3" fmla="*/ 643286 h 643285"/>
              <a:gd name="connsiteX4" fmla="*/ 0 w 643285"/>
              <a:gd name="connsiteY4" fmla="*/ 321643 h 6432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3285" h="643285">
                <a:moveTo>
                  <a:pt x="0" y="321643"/>
                </a:moveTo>
                <a:cubicBezTo>
                  <a:pt x="0" y="144004"/>
                  <a:pt x="144004" y="0"/>
                  <a:pt x="321643" y="0"/>
                </a:cubicBezTo>
                <a:cubicBezTo>
                  <a:pt x="499282" y="0"/>
                  <a:pt x="643286" y="144004"/>
                  <a:pt x="643286" y="321643"/>
                </a:cubicBezTo>
                <a:cubicBezTo>
                  <a:pt x="643286" y="499282"/>
                  <a:pt x="499282" y="643286"/>
                  <a:pt x="321643" y="643286"/>
                </a:cubicBezTo>
                <a:cubicBezTo>
                  <a:pt x="144004" y="643286"/>
                  <a:pt x="0" y="499282"/>
                  <a:pt x="0" y="321643"/>
                </a:cubicBezTo>
                <a:close/>
              </a:path>
            </a:pathLst>
          </a:custGeom>
          <a:solidFill>
            <a:schemeClr val="tx1"/>
          </a:solidFill>
          <a:ln>
            <a:noFill/>
          </a:ln>
          <a:effectLst>
            <a:outerShdw blurRad="50800" dist="38100" dir="2700000" algn="tl" rotWithShape="0">
              <a:prstClr val="black">
                <a:alpha val="40000"/>
              </a:prstClr>
            </a:outerShdw>
          </a:effectLst>
        </p:spPr>
        <p:style>
          <a:lnRef idx="2">
            <a:scrgbClr r="0" g="0" b="0"/>
          </a:lnRef>
          <a:fillRef idx="1">
            <a:scrgbClr r="0" g="0" b="0"/>
          </a:fillRef>
          <a:effectRef idx="0">
            <a:scrgbClr r="0" g="0" b="0"/>
          </a:effectRef>
          <a:fontRef idx="minor">
            <a:schemeClr val="lt1"/>
          </a:fontRef>
        </p:style>
        <p:txBody>
          <a:bodyPr spcFirstLastPara="0" vert="horz" wrap="square" lIns="94207" tIns="94207" rIns="94207" bIns="94207" numCol="1" spcCol="1270" anchor="ctr" anchorCtr="0">
            <a:noAutofit/>
          </a:bodyPr>
          <a:lstStyle/>
          <a:p>
            <a:pPr marL="0" lvl="0" indent="0" algn="ctr" defTabSz="1600200">
              <a:lnSpc>
                <a:spcPct val="90000"/>
              </a:lnSpc>
              <a:spcBef>
                <a:spcPct val="0"/>
              </a:spcBef>
              <a:spcAft>
                <a:spcPct val="35000"/>
              </a:spcAft>
              <a:buNone/>
            </a:pPr>
            <a:endParaRPr lang="en-US" sz="3600" b="1" kern="1200" dirty="0"/>
          </a:p>
        </p:txBody>
      </p:sp>
      <p:sp>
        <p:nvSpPr>
          <p:cNvPr id="9" name="Freeform: Shape 8">
            <a:extLst>
              <a:ext uri="{FF2B5EF4-FFF2-40B4-BE49-F238E27FC236}">
                <a16:creationId xmlns:a16="http://schemas.microsoft.com/office/drawing/2014/main" id="{17FE367E-C521-CE96-EB6F-0BB17AABCE8B}"/>
              </a:ext>
            </a:extLst>
          </p:cNvPr>
          <p:cNvSpPr/>
          <p:nvPr/>
        </p:nvSpPr>
        <p:spPr>
          <a:xfrm>
            <a:off x="5018825" y="3154285"/>
            <a:ext cx="2255276" cy="2260610"/>
          </a:xfrm>
          <a:custGeom>
            <a:avLst/>
            <a:gdLst>
              <a:gd name="connsiteX0" fmla="*/ 0 w 2255276"/>
              <a:gd name="connsiteY0" fmla="*/ 1130305 h 2260610"/>
              <a:gd name="connsiteX1" fmla="*/ 1127638 w 2255276"/>
              <a:gd name="connsiteY1" fmla="*/ 0 h 2260610"/>
              <a:gd name="connsiteX2" fmla="*/ 2255276 w 2255276"/>
              <a:gd name="connsiteY2" fmla="*/ 1130305 h 2260610"/>
              <a:gd name="connsiteX3" fmla="*/ 1127638 w 2255276"/>
              <a:gd name="connsiteY3" fmla="*/ 2260610 h 2260610"/>
              <a:gd name="connsiteX4" fmla="*/ 0 w 2255276"/>
              <a:gd name="connsiteY4" fmla="*/ 1130305 h 22606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55276" h="2260610">
                <a:moveTo>
                  <a:pt x="0" y="1130305"/>
                </a:moveTo>
                <a:cubicBezTo>
                  <a:pt x="0" y="506055"/>
                  <a:pt x="504861" y="0"/>
                  <a:pt x="1127638" y="0"/>
                </a:cubicBezTo>
                <a:cubicBezTo>
                  <a:pt x="1750415" y="0"/>
                  <a:pt x="2255276" y="506055"/>
                  <a:pt x="2255276" y="1130305"/>
                </a:cubicBezTo>
                <a:cubicBezTo>
                  <a:pt x="2255276" y="1754555"/>
                  <a:pt x="1750415" y="2260610"/>
                  <a:pt x="1127638" y="2260610"/>
                </a:cubicBezTo>
                <a:cubicBezTo>
                  <a:pt x="504861" y="2260610"/>
                  <a:pt x="0" y="1754555"/>
                  <a:pt x="0" y="1130305"/>
                </a:cubicBezTo>
                <a:close/>
              </a:path>
            </a:pathLst>
          </a:custGeom>
          <a:solidFill>
            <a:schemeClr val="tx1"/>
          </a:solidFill>
          <a:ln>
            <a:solidFill>
              <a:srgbClr val="FFC000"/>
            </a:solidFill>
          </a:ln>
          <a:effectLst/>
        </p:spPr>
        <p:style>
          <a:lnRef idx="2">
            <a:scrgbClr r="0" g="0" b="0"/>
          </a:lnRef>
          <a:fillRef idx="1">
            <a:scrgbClr r="0" g="0" b="0"/>
          </a:fillRef>
          <a:effectRef idx="0">
            <a:scrgbClr r="0" g="0" b="0"/>
          </a:effectRef>
          <a:fontRef idx="minor">
            <a:schemeClr val="dk1">
              <a:hueOff val="0"/>
              <a:satOff val="0"/>
              <a:lumOff val="0"/>
              <a:alphaOff val="0"/>
            </a:schemeClr>
          </a:fontRef>
        </p:style>
        <p:txBody>
          <a:bodyPr spcFirstLastPara="0" vert="horz" wrap="square" lIns="360844" tIns="113792" rIns="274320" bIns="113792" numCol="1" spcCol="1270" anchor="ctr" anchorCtr="0">
            <a:noAutofit/>
          </a:bodyPr>
          <a:lstStyle/>
          <a:p>
            <a:pPr marL="0" lvl="0" indent="0" algn="ctr" defTabSz="711200">
              <a:lnSpc>
                <a:spcPct val="90000"/>
              </a:lnSpc>
              <a:spcBef>
                <a:spcPct val="0"/>
              </a:spcBef>
              <a:spcAft>
                <a:spcPct val="35000"/>
              </a:spcAft>
              <a:buNone/>
            </a:pPr>
            <a:endParaRPr lang="en-US" sz="1600" b="1" kern="1200" dirty="0"/>
          </a:p>
        </p:txBody>
      </p:sp>
      <p:sp>
        <p:nvSpPr>
          <p:cNvPr id="10" name="Freeform: Shape 9">
            <a:extLst>
              <a:ext uri="{FF2B5EF4-FFF2-40B4-BE49-F238E27FC236}">
                <a16:creationId xmlns:a16="http://schemas.microsoft.com/office/drawing/2014/main" id="{412D6ECA-8755-3482-E601-3CD581B924DB}"/>
              </a:ext>
            </a:extLst>
          </p:cNvPr>
          <p:cNvSpPr/>
          <p:nvPr/>
        </p:nvSpPr>
        <p:spPr>
          <a:xfrm>
            <a:off x="5264502" y="2979881"/>
            <a:ext cx="643285" cy="643285"/>
          </a:xfrm>
          <a:custGeom>
            <a:avLst/>
            <a:gdLst>
              <a:gd name="connsiteX0" fmla="*/ 0 w 643285"/>
              <a:gd name="connsiteY0" fmla="*/ 321643 h 643285"/>
              <a:gd name="connsiteX1" fmla="*/ 321643 w 643285"/>
              <a:gd name="connsiteY1" fmla="*/ 0 h 643285"/>
              <a:gd name="connsiteX2" fmla="*/ 643286 w 643285"/>
              <a:gd name="connsiteY2" fmla="*/ 321643 h 643285"/>
              <a:gd name="connsiteX3" fmla="*/ 321643 w 643285"/>
              <a:gd name="connsiteY3" fmla="*/ 643286 h 643285"/>
              <a:gd name="connsiteX4" fmla="*/ 0 w 643285"/>
              <a:gd name="connsiteY4" fmla="*/ 321643 h 6432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3285" h="643285">
                <a:moveTo>
                  <a:pt x="0" y="321643"/>
                </a:moveTo>
                <a:cubicBezTo>
                  <a:pt x="0" y="144004"/>
                  <a:pt x="144004" y="0"/>
                  <a:pt x="321643" y="0"/>
                </a:cubicBezTo>
                <a:cubicBezTo>
                  <a:pt x="499282" y="0"/>
                  <a:pt x="643286" y="144004"/>
                  <a:pt x="643286" y="321643"/>
                </a:cubicBezTo>
                <a:cubicBezTo>
                  <a:pt x="643286" y="499282"/>
                  <a:pt x="499282" y="643286"/>
                  <a:pt x="321643" y="643286"/>
                </a:cubicBezTo>
                <a:cubicBezTo>
                  <a:pt x="144004" y="643286"/>
                  <a:pt x="0" y="499282"/>
                  <a:pt x="0" y="321643"/>
                </a:cubicBezTo>
                <a:close/>
              </a:path>
            </a:pathLst>
          </a:custGeom>
          <a:solidFill>
            <a:schemeClr val="tx1"/>
          </a:solidFill>
          <a:ln>
            <a:noFill/>
          </a:ln>
          <a:effectLst>
            <a:outerShdw blurRad="50800" dist="38100" dir="2700000" algn="tl" rotWithShape="0">
              <a:prstClr val="black">
                <a:alpha val="40000"/>
              </a:prstClr>
            </a:outerShdw>
          </a:effectLst>
        </p:spPr>
        <p:style>
          <a:lnRef idx="2">
            <a:scrgbClr r="0" g="0" b="0"/>
          </a:lnRef>
          <a:fillRef idx="1">
            <a:scrgbClr r="0" g="0" b="0"/>
          </a:fillRef>
          <a:effectRef idx="0">
            <a:scrgbClr r="0" g="0" b="0"/>
          </a:effectRef>
          <a:fontRef idx="minor">
            <a:schemeClr val="lt1"/>
          </a:fontRef>
        </p:style>
        <p:txBody>
          <a:bodyPr spcFirstLastPara="0" vert="horz" wrap="square" lIns="94207" tIns="94207" rIns="94207" bIns="94207" numCol="1" spcCol="1270" anchor="ctr" anchorCtr="0">
            <a:noAutofit/>
          </a:bodyPr>
          <a:lstStyle/>
          <a:p>
            <a:pPr marL="0" lvl="0" indent="0" algn="ctr" defTabSz="1600200">
              <a:lnSpc>
                <a:spcPct val="90000"/>
              </a:lnSpc>
              <a:spcBef>
                <a:spcPct val="0"/>
              </a:spcBef>
              <a:spcAft>
                <a:spcPct val="35000"/>
              </a:spcAft>
              <a:buNone/>
            </a:pPr>
            <a:endParaRPr lang="en-US" sz="3600" b="1" kern="1200" dirty="0"/>
          </a:p>
        </p:txBody>
      </p:sp>
      <p:sp>
        <p:nvSpPr>
          <p:cNvPr id="11" name="Freeform: Shape 10">
            <a:extLst>
              <a:ext uri="{FF2B5EF4-FFF2-40B4-BE49-F238E27FC236}">
                <a16:creationId xmlns:a16="http://schemas.microsoft.com/office/drawing/2014/main" id="{817E50F8-7530-04A9-ED3F-02B46417B96A}"/>
              </a:ext>
            </a:extLst>
          </p:cNvPr>
          <p:cNvSpPr/>
          <p:nvPr/>
        </p:nvSpPr>
        <p:spPr>
          <a:xfrm>
            <a:off x="7384829" y="3174920"/>
            <a:ext cx="2255276" cy="2260610"/>
          </a:xfrm>
          <a:custGeom>
            <a:avLst/>
            <a:gdLst>
              <a:gd name="connsiteX0" fmla="*/ 0 w 2255276"/>
              <a:gd name="connsiteY0" fmla="*/ 1130305 h 2260610"/>
              <a:gd name="connsiteX1" fmla="*/ 1127638 w 2255276"/>
              <a:gd name="connsiteY1" fmla="*/ 0 h 2260610"/>
              <a:gd name="connsiteX2" fmla="*/ 2255276 w 2255276"/>
              <a:gd name="connsiteY2" fmla="*/ 1130305 h 2260610"/>
              <a:gd name="connsiteX3" fmla="*/ 1127638 w 2255276"/>
              <a:gd name="connsiteY3" fmla="*/ 2260610 h 2260610"/>
              <a:gd name="connsiteX4" fmla="*/ 0 w 2255276"/>
              <a:gd name="connsiteY4" fmla="*/ 1130305 h 22606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55276" h="2260610">
                <a:moveTo>
                  <a:pt x="0" y="1130305"/>
                </a:moveTo>
                <a:cubicBezTo>
                  <a:pt x="0" y="506055"/>
                  <a:pt x="504861" y="0"/>
                  <a:pt x="1127638" y="0"/>
                </a:cubicBezTo>
                <a:cubicBezTo>
                  <a:pt x="1750415" y="0"/>
                  <a:pt x="2255276" y="506055"/>
                  <a:pt x="2255276" y="1130305"/>
                </a:cubicBezTo>
                <a:cubicBezTo>
                  <a:pt x="2255276" y="1754555"/>
                  <a:pt x="1750415" y="2260610"/>
                  <a:pt x="1127638" y="2260610"/>
                </a:cubicBezTo>
                <a:cubicBezTo>
                  <a:pt x="504861" y="2260610"/>
                  <a:pt x="0" y="1754555"/>
                  <a:pt x="0" y="1130305"/>
                </a:cubicBezTo>
                <a:close/>
              </a:path>
            </a:pathLst>
          </a:custGeom>
          <a:solidFill>
            <a:schemeClr val="tx1"/>
          </a:solidFill>
          <a:ln>
            <a:solidFill>
              <a:srgbClr val="FFC000"/>
            </a:solidFill>
          </a:ln>
          <a:effectLst/>
        </p:spPr>
        <p:style>
          <a:lnRef idx="2">
            <a:scrgbClr r="0" g="0" b="0"/>
          </a:lnRef>
          <a:fillRef idx="1">
            <a:scrgbClr r="0" g="0" b="0"/>
          </a:fillRef>
          <a:effectRef idx="0">
            <a:scrgbClr r="0" g="0" b="0"/>
          </a:effectRef>
          <a:fontRef idx="minor">
            <a:schemeClr val="dk1">
              <a:hueOff val="0"/>
              <a:satOff val="0"/>
              <a:lumOff val="0"/>
              <a:alphaOff val="0"/>
            </a:schemeClr>
          </a:fontRef>
        </p:style>
        <p:txBody>
          <a:bodyPr spcFirstLastPara="0" vert="horz" wrap="square" lIns="360844" tIns="113792" rIns="274320" bIns="113792" numCol="1" spcCol="1270" anchor="ctr" anchorCtr="0">
            <a:noAutofit/>
          </a:bodyPr>
          <a:lstStyle/>
          <a:p>
            <a:pPr marL="0" lvl="0" indent="0" algn="ctr" defTabSz="711200">
              <a:lnSpc>
                <a:spcPct val="90000"/>
              </a:lnSpc>
              <a:spcBef>
                <a:spcPct val="0"/>
              </a:spcBef>
              <a:spcAft>
                <a:spcPct val="35000"/>
              </a:spcAft>
              <a:buNone/>
            </a:pPr>
            <a:endParaRPr lang="en-US" sz="1600" b="1" kern="1200" dirty="0"/>
          </a:p>
        </p:txBody>
      </p:sp>
      <p:sp>
        <p:nvSpPr>
          <p:cNvPr id="12" name="Freeform: Shape 11">
            <a:extLst>
              <a:ext uri="{FF2B5EF4-FFF2-40B4-BE49-F238E27FC236}">
                <a16:creationId xmlns:a16="http://schemas.microsoft.com/office/drawing/2014/main" id="{C2F07C1B-5044-FD4C-9FB6-60F1CB6B4FBF}"/>
              </a:ext>
            </a:extLst>
          </p:cNvPr>
          <p:cNvSpPr/>
          <p:nvPr/>
        </p:nvSpPr>
        <p:spPr>
          <a:xfrm>
            <a:off x="7603201" y="3013223"/>
            <a:ext cx="643285" cy="643285"/>
          </a:xfrm>
          <a:custGeom>
            <a:avLst/>
            <a:gdLst>
              <a:gd name="connsiteX0" fmla="*/ 0 w 643285"/>
              <a:gd name="connsiteY0" fmla="*/ 321643 h 643285"/>
              <a:gd name="connsiteX1" fmla="*/ 321643 w 643285"/>
              <a:gd name="connsiteY1" fmla="*/ 0 h 643285"/>
              <a:gd name="connsiteX2" fmla="*/ 643286 w 643285"/>
              <a:gd name="connsiteY2" fmla="*/ 321643 h 643285"/>
              <a:gd name="connsiteX3" fmla="*/ 321643 w 643285"/>
              <a:gd name="connsiteY3" fmla="*/ 643286 h 643285"/>
              <a:gd name="connsiteX4" fmla="*/ 0 w 643285"/>
              <a:gd name="connsiteY4" fmla="*/ 321643 h 6432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3285" h="643285">
                <a:moveTo>
                  <a:pt x="0" y="321643"/>
                </a:moveTo>
                <a:cubicBezTo>
                  <a:pt x="0" y="144004"/>
                  <a:pt x="144004" y="0"/>
                  <a:pt x="321643" y="0"/>
                </a:cubicBezTo>
                <a:cubicBezTo>
                  <a:pt x="499282" y="0"/>
                  <a:pt x="643286" y="144004"/>
                  <a:pt x="643286" y="321643"/>
                </a:cubicBezTo>
                <a:cubicBezTo>
                  <a:pt x="643286" y="499282"/>
                  <a:pt x="499282" y="643286"/>
                  <a:pt x="321643" y="643286"/>
                </a:cubicBezTo>
                <a:cubicBezTo>
                  <a:pt x="144004" y="643286"/>
                  <a:pt x="0" y="499282"/>
                  <a:pt x="0" y="321643"/>
                </a:cubicBezTo>
                <a:close/>
              </a:path>
            </a:pathLst>
          </a:custGeom>
          <a:solidFill>
            <a:schemeClr val="tx1"/>
          </a:solidFill>
          <a:ln>
            <a:noFill/>
          </a:ln>
          <a:effectLst>
            <a:outerShdw blurRad="50800" dist="38100" dir="2700000" algn="tl" rotWithShape="0">
              <a:prstClr val="black">
                <a:alpha val="40000"/>
              </a:prstClr>
            </a:outerShdw>
          </a:effectLst>
        </p:spPr>
        <p:style>
          <a:lnRef idx="2">
            <a:scrgbClr r="0" g="0" b="0"/>
          </a:lnRef>
          <a:fillRef idx="1">
            <a:scrgbClr r="0" g="0" b="0"/>
          </a:fillRef>
          <a:effectRef idx="0">
            <a:scrgbClr r="0" g="0" b="0"/>
          </a:effectRef>
          <a:fontRef idx="minor">
            <a:schemeClr val="lt1"/>
          </a:fontRef>
        </p:style>
        <p:txBody>
          <a:bodyPr spcFirstLastPara="0" vert="horz" wrap="square" lIns="94207" tIns="94207" rIns="94207" bIns="94207" numCol="1" spcCol="1270" anchor="ctr" anchorCtr="0">
            <a:noAutofit/>
          </a:bodyPr>
          <a:lstStyle/>
          <a:p>
            <a:pPr marL="0" lvl="0" indent="0" algn="ctr" defTabSz="1600200">
              <a:lnSpc>
                <a:spcPct val="90000"/>
              </a:lnSpc>
              <a:spcBef>
                <a:spcPct val="0"/>
              </a:spcBef>
              <a:spcAft>
                <a:spcPct val="35000"/>
              </a:spcAft>
              <a:buNone/>
            </a:pPr>
            <a:endParaRPr lang="en-US" sz="3600" b="1" kern="1200" dirty="0"/>
          </a:p>
        </p:txBody>
      </p:sp>
      <p:sp>
        <p:nvSpPr>
          <p:cNvPr id="14" name="Freeform: Shape 13">
            <a:extLst>
              <a:ext uri="{FF2B5EF4-FFF2-40B4-BE49-F238E27FC236}">
                <a16:creationId xmlns:a16="http://schemas.microsoft.com/office/drawing/2014/main" id="{BB1C0FA7-1734-FA06-96FB-7C5C3C29F98E}"/>
              </a:ext>
            </a:extLst>
          </p:cNvPr>
          <p:cNvSpPr/>
          <p:nvPr/>
        </p:nvSpPr>
        <p:spPr>
          <a:xfrm>
            <a:off x="9715768" y="3174920"/>
            <a:ext cx="2255276" cy="2260610"/>
          </a:xfrm>
          <a:custGeom>
            <a:avLst/>
            <a:gdLst>
              <a:gd name="connsiteX0" fmla="*/ 0 w 2255276"/>
              <a:gd name="connsiteY0" fmla="*/ 1130305 h 2260610"/>
              <a:gd name="connsiteX1" fmla="*/ 1127638 w 2255276"/>
              <a:gd name="connsiteY1" fmla="*/ 0 h 2260610"/>
              <a:gd name="connsiteX2" fmla="*/ 2255276 w 2255276"/>
              <a:gd name="connsiteY2" fmla="*/ 1130305 h 2260610"/>
              <a:gd name="connsiteX3" fmla="*/ 1127638 w 2255276"/>
              <a:gd name="connsiteY3" fmla="*/ 2260610 h 2260610"/>
              <a:gd name="connsiteX4" fmla="*/ 0 w 2255276"/>
              <a:gd name="connsiteY4" fmla="*/ 1130305 h 22606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55276" h="2260610">
                <a:moveTo>
                  <a:pt x="0" y="1130305"/>
                </a:moveTo>
                <a:cubicBezTo>
                  <a:pt x="0" y="506055"/>
                  <a:pt x="504861" y="0"/>
                  <a:pt x="1127638" y="0"/>
                </a:cubicBezTo>
                <a:cubicBezTo>
                  <a:pt x="1750415" y="0"/>
                  <a:pt x="2255276" y="506055"/>
                  <a:pt x="2255276" y="1130305"/>
                </a:cubicBezTo>
                <a:cubicBezTo>
                  <a:pt x="2255276" y="1754555"/>
                  <a:pt x="1750415" y="2260610"/>
                  <a:pt x="1127638" y="2260610"/>
                </a:cubicBezTo>
                <a:cubicBezTo>
                  <a:pt x="504861" y="2260610"/>
                  <a:pt x="0" y="1754555"/>
                  <a:pt x="0" y="1130305"/>
                </a:cubicBezTo>
                <a:close/>
              </a:path>
            </a:pathLst>
          </a:custGeom>
          <a:solidFill>
            <a:schemeClr val="tx1"/>
          </a:solidFill>
          <a:ln>
            <a:solidFill>
              <a:srgbClr val="FFC000"/>
            </a:solidFill>
          </a:ln>
          <a:effectLst/>
        </p:spPr>
        <p:style>
          <a:lnRef idx="2">
            <a:scrgbClr r="0" g="0" b="0"/>
          </a:lnRef>
          <a:fillRef idx="1">
            <a:scrgbClr r="0" g="0" b="0"/>
          </a:fillRef>
          <a:effectRef idx="0">
            <a:scrgbClr r="0" g="0" b="0"/>
          </a:effectRef>
          <a:fontRef idx="minor">
            <a:schemeClr val="dk1">
              <a:hueOff val="0"/>
              <a:satOff val="0"/>
              <a:lumOff val="0"/>
              <a:alphaOff val="0"/>
            </a:schemeClr>
          </a:fontRef>
        </p:style>
        <p:txBody>
          <a:bodyPr spcFirstLastPara="0" vert="horz" wrap="square" lIns="360844" tIns="113792" rIns="274320" bIns="113792" numCol="1" spcCol="1270" anchor="ctr" anchorCtr="0">
            <a:noAutofit/>
          </a:bodyPr>
          <a:lstStyle/>
          <a:p>
            <a:pPr marL="0" lvl="0" indent="0" algn="ctr" defTabSz="711200">
              <a:lnSpc>
                <a:spcPct val="90000"/>
              </a:lnSpc>
              <a:spcBef>
                <a:spcPct val="0"/>
              </a:spcBef>
              <a:spcAft>
                <a:spcPct val="35000"/>
              </a:spcAft>
              <a:buNone/>
            </a:pPr>
            <a:endParaRPr lang="en-US" sz="1600" b="1" kern="1200" dirty="0"/>
          </a:p>
        </p:txBody>
      </p:sp>
      <p:sp>
        <p:nvSpPr>
          <p:cNvPr id="15" name="Freeform: Shape 14">
            <a:extLst>
              <a:ext uri="{FF2B5EF4-FFF2-40B4-BE49-F238E27FC236}">
                <a16:creationId xmlns:a16="http://schemas.microsoft.com/office/drawing/2014/main" id="{0710A57F-BAB2-CED5-AEEA-04A185C3F3D1}"/>
              </a:ext>
            </a:extLst>
          </p:cNvPr>
          <p:cNvSpPr/>
          <p:nvPr/>
        </p:nvSpPr>
        <p:spPr>
          <a:xfrm>
            <a:off x="9934140" y="3013223"/>
            <a:ext cx="643285" cy="643285"/>
          </a:xfrm>
          <a:custGeom>
            <a:avLst/>
            <a:gdLst>
              <a:gd name="connsiteX0" fmla="*/ 0 w 643285"/>
              <a:gd name="connsiteY0" fmla="*/ 321643 h 643285"/>
              <a:gd name="connsiteX1" fmla="*/ 321643 w 643285"/>
              <a:gd name="connsiteY1" fmla="*/ 0 h 643285"/>
              <a:gd name="connsiteX2" fmla="*/ 643286 w 643285"/>
              <a:gd name="connsiteY2" fmla="*/ 321643 h 643285"/>
              <a:gd name="connsiteX3" fmla="*/ 321643 w 643285"/>
              <a:gd name="connsiteY3" fmla="*/ 643286 h 643285"/>
              <a:gd name="connsiteX4" fmla="*/ 0 w 643285"/>
              <a:gd name="connsiteY4" fmla="*/ 321643 h 6432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3285" h="643285">
                <a:moveTo>
                  <a:pt x="0" y="321643"/>
                </a:moveTo>
                <a:cubicBezTo>
                  <a:pt x="0" y="144004"/>
                  <a:pt x="144004" y="0"/>
                  <a:pt x="321643" y="0"/>
                </a:cubicBezTo>
                <a:cubicBezTo>
                  <a:pt x="499282" y="0"/>
                  <a:pt x="643286" y="144004"/>
                  <a:pt x="643286" y="321643"/>
                </a:cubicBezTo>
                <a:cubicBezTo>
                  <a:pt x="643286" y="499282"/>
                  <a:pt x="499282" y="643286"/>
                  <a:pt x="321643" y="643286"/>
                </a:cubicBezTo>
                <a:cubicBezTo>
                  <a:pt x="144004" y="643286"/>
                  <a:pt x="0" y="499282"/>
                  <a:pt x="0" y="321643"/>
                </a:cubicBezTo>
                <a:close/>
              </a:path>
            </a:pathLst>
          </a:custGeom>
          <a:solidFill>
            <a:schemeClr val="tx1"/>
          </a:solidFill>
          <a:ln>
            <a:noFill/>
          </a:ln>
          <a:effectLst>
            <a:outerShdw blurRad="50800" dist="38100" dir="2700000" algn="tl" rotWithShape="0">
              <a:prstClr val="black">
                <a:alpha val="40000"/>
              </a:prstClr>
            </a:outerShdw>
          </a:effectLst>
        </p:spPr>
        <p:style>
          <a:lnRef idx="2">
            <a:scrgbClr r="0" g="0" b="0"/>
          </a:lnRef>
          <a:fillRef idx="1">
            <a:scrgbClr r="0" g="0" b="0"/>
          </a:fillRef>
          <a:effectRef idx="0">
            <a:scrgbClr r="0" g="0" b="0"/>
          </a:effectRef>
          <a:fontRef idx="minor">
            <a:schemeClr val="lt1"/>
          </a:fontRef>
        </p:style>
        <p:txBody>
          <a:bodyPr spcFirstLastPara="0" vert="horz" wrap="square" lIns="94207" tIns="94207" rIns="94207" bIns="94207" numCol="1" spcCol="1270" anchor="ctr" anchorCtr="0">
            <a:noAutofit/>
          </a:bodyPr>
          <a:lstStyle/>
          <a:p>
            <a:pPr marL="0" lvl="0" indent="0" algn="ctr" defTabSz="1600200">
              <a:lnSpc>
                <a:spcPct val="90000"/>
              </a:lnSpc>
              <a:spcBef>
                <a:spcPct val="0"/>
              </a:spcBef>
              <a:spcAft>
                <a:spcPct val="35000"/>
              </a:spcAft>
              <a:buNone/>
            </a:pPr>
            <a:endParaRPr lang="en-US" sz="3600" b="1" kern="1200" dirty="0"/>
          </a:p>
        </p:txBody>
      </p:sp>
      <p:pic>
        <p:nvPicPr>
          <p:cNvPr id="17" name="Picture 16">
            <a:extLst>
              <a:ext uri="{FF2B5EF4-FFF2-40B4-BE49-F238E27FC236}">
                <a16:creationId xmlns:a16="http://schemas.microsoft.com/office/drawing/2014/main" id="{67916545-9B82-7781-901B-CAF41ABDB3F1}"/>
              </a:ext>
            </a:extLst>
          </p:cNvPr>
          <p:cNvPicPr>
            <a:picLocks noChangeAspect="1"/>
          </p:cNvPicPr>
          <p:nvPr/>
        </p:nvPicPr>
        <p:blipFill>
          <a:blip r:embed="rId2">
            <a:duotone>
              <a:schemeClr val="accent4">
                <a:shade val="45000"/>
                <a:satMod val="135000"/>
              </a:schemeClr>
              <a:prstClr val="white"/>
            </a:duotone>
          </a:blip>
          <a:stretch>
            <a:fillRect/>
          </a:stretch>
        </p:blipFill>
        <p:spPr>
          <a:xfrm>
            <a:off x="3288656" y="3682547"/>
            <a:ext cx="1194026" cy="1194026"/>
          </a:xfrm>
          <a:prstGeom prst="rect">
            <a:avLst/>
          </a:prstGeom>
        </p:spPr>
      </p:pic>
      <p:pic>
        <p:nvPicPr>
          <p:cNvPr id="18" name="Picture 17">
            <a:extLst>
              <a:ext uri="{FF2B5EF4-FFF2-40B4-BE49-F238E27FC236}">
                <a16:creationId xmlns:a16="http://schemas.microsoft.com/office/drawing/2014/main" id="{DD45554E-1CA1-116C-1454-B88DE025E067}"/>
              </a:ext>
            </a:extLst>
          </p:cNvPr>
          <p:cNvPicPr>
            <a:picLocks noChangeAspect="1"/>
          </p:cNvPicPr>
          <p:nvPr/>
        </p:nvPicPr>
        <p:blipFill>
          <a:blip r:embed="rId3">
            <a:duotone>
              <a:schemeClr val="accent4">
                <a:shade val="45000"/>
                <a:satMod val="135000"/>
              </a:schemeClr>
              <a:prstClr val="white"/>
            </a:duotone>
            <a:extLst>
              <a:ext uri="{28A0092B-C50C-407E-A947-70E740481C1C}">
                <a14:useLocalDpi xmlns:a14="http://schemas.microsoft.com/office/drawing/2010/main" val="0"/>
              </a:ext>
            </a:extLst>
          </a:blip>
          <a:stretch>
            <a:fillRect/>
          </a:stretch>
        </p:blipFill>
        <p:spPr>
          <a:xfrm>
            <a:off x="5532101" y="3652026"/>
            <a:ext cx="1218183" cy="1218183"/>
          </a:xfrm>
          <a:prstGeom prst="rect">
            <a:avLst/>
          </a:prstGeom>
        </p:spPr>
      </p:pic>
      <p:pic>
        <p:nvPicPr>
          <p:cNvPr id="21" name="Picture Placeholder 14" descr="Check icon">
            <a:extLst>
              <a:ext uri="{FF2B5EF4-FFF2-40B4-BE49-F238E27FC236}">
                <a16:creationId xmlns:a16="http://schemas.microsoft.com/office/drawing/2014/main" id="{2ED35886-EE79-39C9-82CF-88567F672297}"/>
              </a:ext>
            </a:extLst>
          </p:cNvPr>
          <p:cNvPicPr>
            <a:picLocks noChangeAspect="1"/>
          </p:cNvPicPr>
          <p:nvPr/>
        </p:nvPicPr>
        <p:blipFill>
          <a:blip r:embed="rId4">
            <a:duotone>
              <a:schemeClr val="bg2">
                <a:shade val="45000"/>
                <a:satMod val="135000"/>
              </a:schemeClr>
              <a:prstClr val="white"/>
            </a:duotone>
            <a:extLst>
              <a:ext uri="{28A0092B-C50C-407E-A947-70E740481C1C}">
                <a14:useLocalDpi xmlns:a14="http://schemas.microsoft.com/office/drawing/2010/main" val="0"/>
              </a:ext>
            </a:extLst>
          </a:blip>
          <a:srcRect/>
          <a:stretch>
            <a:fillRect/>
          </a:stretch>
        </p:blipFill>
        <p:spPr>
          <a:xfrm>
            <a:off x="569844" y="3093525"/>
            <a:ext cx="576000" cy="576000"/>
          </a:xfrm>
          <a:prstGeom prst="rect">
            <a:avLst/>
          </a:prstGeom>
          <a:ln>
            <a:noFill/>
          </a:ln>
        </p:spPr>
      </p:pic>
      <p:pic>
        <p:nvPicPr>
          <p:cNvPr id="22" name="Picture Placeholder 14" descr="Check icon">
            <a:extLst>
              <a:ext uri="{FF2B5EF4-FFF2-40B4-BE49-F238E27FC236}">
                <a16:creationId xmlns:a16="http://schemas.microsoft.com/office/drawing/2014/main" id="{15353B5F-83FD-6936-C3C2-DC77E4CF58B4}"/>
              </a:ext>
            </a:extLst>
          </p:cNvPr>
          <p:cNvPicPr>
            <a:picLocks noChangeAspect="1"/>
          </p:cNvPicPr>
          <p:nvPr/>
        </p:nvPicPr>
        <p:blipFill>
          <a:blip r:embed="rId4">
            <a:duotone>
              <a:schemeClr val="bg2">
                <a:shade val="45000"/>
                <a:satMod val="135000"/>
              </a:schemeClr>
              <a:prstClr val="white"/>
            </a:duotone>
            <a:extLst>
              <a:ext uri="{28A0092B-C50C-407E-A947-70E740481C1C}">
                <a14:useLocalDpi xmlns:a14="http://schemas.microsoft.com/office/drawing/2010/main" val="0"/>
              </a:ext>
            </a:extLst>
          </a:blip>
          <a:srcRect/>
          <a:stretch>
            <a:fillRect/>
          </a:stretch>
        </p:blipFill>
        <p:spPr>
          <a:xfrm>
            <a:off x="5282969" y="3031509"/>
            <a:ext cx="576000" cy="576000"/>
          </a:xfrm>
          <a:prstGeom prst="rect">
            <a:avLst/>
          </a:prstGeom>
          <a:ln>
            <a:noFill/>
          </a:ln>
        </p:spPr>
      </p:pic>
      <p:pic>
        <p:nvPicPr>
          <p:cNvPr id="23" name="Picture Placeholder 14" descr="Check icon">
            <a:extLst>
              <a:ext uri="{FF2B5EF4-FFF2-40B4-BE49-F238E27FC236}">
                <a16:creationId xmlns:a16="http://schemas.microsoft.com/office/drawing/2014/main" id="{28387231-B2BE-DABF-83E1-C2DF91059CD6}"/>
              </a:ext>
            </a:extLst>
          </p:cNvPr>
          <p:cNvPicPr>
            <a:picLocks noChangeAspect="1"/>
          </p:cNvPicPr>
          <p:nvPr/>
        </p:nvPicPr>
        <p:blipFill>
          <a:blip r:embed="rId4">
            <a:duotone>
              <a:schemeClr val="bg2">
                <a:shade val="45000"/>
                <a:satMod val="135000"/>
              </a:schemeClr>
              <a:prstClr val="white"/>
            </a:duotone>
            <a:extLst>
              <a:ext uri="{28A0092B-C50C-407E-A947-70E740481C1C}">
                <a14:useLocalDpi xmlns:a14="http://schemas.microsoft.com/office/drawing/2010/main" val="0"/>
              </a:ext>
            </a:extLst>
          </a:blip>
          <a:srcRect/>
          <a:stretch>
            <a:fillRect/>
          </a:stretch>
        </p:blipFill>
        <p:spPr>
          <a:xfrm>
            <a:off x="7648973" y="3046865"/>
            <a:ext cx="576000" cy="576000"/>
          </a:xfrm>
          <a:prstGeom prst="rect">
            <a:avLst/>
          </a:prstGeom>
          <a:noFill/>
          <a:ln>
            <a:noFill/>
          </a:ln>
        </p:spPr>
      </p:pic>
      <p:pic>
        <p:nvPicPr>
          <p:cNvPr id="24" name="Picture Placeholder 14" descr="Check icon">
            <a:extLst>
              <a:ext uri="{FF2B5EF4-FFF2-40B4-BE49-F238E27FC236}">
                <a16:creationId xmlns:a16="http://schemas.microsoft.com/office/drawing/2014/main" id="{D2EEA25F-9CF5-24C7-E3C3-736E7F857152}"/>
              </a:ext>
            </a:extLst>
          </p:cNvPr>
          <p:cNvPicPr>
            <a:picLocks noChangeAspect="1"/>
          </p:cNvPicPr>
          <p:nvPr/>
        </p:nvPicPr>
        <p:blipFill>
          <a:blip r:embed="rId4">
            <a:duotone>
              <a:schemeClr val="bg2">
                <a:shade val="45000"/>
                <a:satMod val="135000"/>
              </a:schemeClr>
              <a:prstClr val="white"/>
            </a:duotone>
            <a:extLst>
              <a:ext uri="{28A0092B-C50C-407E-A947-70E740481C1C}">
                <a14:useLocalDpi xmlns:a14="http://schemas.microsoft.com/office/drawing/2010/main" val="0"/>
              </a:ext>
            </a:extLst>
          </a:blip>
          <a:srcRect/>
          <a:stretch>
            <a:fillRect/>
          </a:stretch>
        </p:blipFill>
        <p:spPr>
          <a:xfrm>
            <a:off x="9950877" y="3031509"/>
            <a:ext cx="576000" cy="576000"/>
          </a:xfrm>
          <a:prstGeom prst="rect">
            <a:avLst/>
          </a:prstGeom>
          <a:ln>
            <a:noFill/>
          </a:ln>
        </p:spPr>
      </p:pic>
      <p:pic>
        <p:nvPicPr>
          <p:cNvPr id="25" name="Picture Placeholder 14" descr="Check icon">
            <a:extLst>
              <a:ext uri="{FF2B5EF4-FFF2-40B4-BE49-F238E27FC236}">
                <a16:creationId xmlns:a16="http://schemas.microsoft.com/office/drawing/2014/main" id="{35E691A7-CF4D-5E0F-9861-4383F99821EA}"/>
              </a:ext>
            </a:extLst>
          </p:cNvPr>
          <p:cNvPicPr>
            <a:picLocks noChangeAspect="1"/>
          </p:cNvPicPr>
          <p:nvPr/>
        </p:nvPicPr>
        <p:blipFill>
          <a:blip r:embed="rId4">
            <a:duotone>
              <a:schemeClr val="bg2">
                <a:shade val="45000"/>
                <a:satMod val="135000"/>
              </a:schemeClr>
              <a:prstClr val="white"/>
            </a:duotone>
            <a:extLst>
              <a:ext uri="{28A0092B-C50C-407E-A947-70E740481C1C}">
                <a14:useLocalDpi xmlns:a14="http://schemas.microsoft.com/office/drawing/2010/main" val="0"/>
              </a:ext>
            </a:extLst>
          </a:blip>
          <a:srcRect/>
          <a:stretch>
            <a:fillRect/>
          </a:stretch>
        </p:blipFill>
        <p:spPr>
          <a:xfrm>
            <a:off x="2836014" y="3059882"/>
            <a:ext cx="576000" cy="576000"/>
          </a:xfrm>
          <a:prstGeom prst="rect">
            <a:avLst/>
          </a:prstGeom>
          <a:ln>
            <a:noFill/>
          </a:ln>
        </p:spPr>
      </p:pic>
      <p:sp>
        <p:nvSpPr>
          <p:cNvPr id="26" name="TextBox 25">
            <a:extLst>
              <a:ext uri="{FF2B5EF4-FFF2-40B4-BE49-F238E27FC236}">
                <a16:creationId xmlns:a16="http://schemas.microsoft.com/office/drawing/2014/main" id="{BDD0BCD3-3465-1ED8-55E4-1D425F5C1746}"/>
              </a:ext>
            </a:extLst>
          </p:cNvPr>
          <p:cNvSpPr txBox="1"/>
          <p:nvPr/>
        </p:nvSpPr>
        <p:spPr>
          <a:xfrm>
            <a:off x="500478" y="5576233"/>
            <a:ext cx="1829569" cy="400110"/>
          </a:xfrm>
          <a:prstGeom prst="rect">
            <a:avLst/>
          </a:prstGeom>
          <a:solidFill>
            <a:schemeClr val="tx1">
              <a:alpha val="66000"/>
            </a:schemeClr>
          </a:solidFill>
          <a:ln>
            <a:noFill/>
          </a:ln>
        </p:spPr>
        <p:txBody>
          <a:bodyPr wrap="square">
            <a:spAutoFit/>
          </a:bodyPr>
          <a:lstStyle/>
          <a:p>
            <a:pPr algn="ctr"/>
            <a:r>
              <a:rPr lang="en-GB" sz="2000" dirty="0">
                <a:solidFill>
                  <a:schemeClr val="bg1"/>
                </a:solidFill>
                <a:effectLst/>
                <a:latin typeface="Didact Gothic" panose="00000500000000000000" pitchFamily="2" charset="0"/>
                <a:ea typeface="Calibri" panose="020F0502020204030204" pitchFamily="34" charset="0"/>
                <a:cs typeface="Times New Roman" panose="02020603050405020304" pitchFamily="18" charset="0"/>
              </a:rPr>
              <a:t>Accessibility</a:t>
            </a:r>
            <a:endParaRPr lang="en-GB" sz="2000" dirty="0">
              <a:solidFill>
                <a:schemeClr val="bg1"/>
              </a:solidFill>
              <a:latin typeface="Didact Gothic" panose="00000500000000000000" pitchFamily="2" charset="0"/>
            </a:endParaRPr>
          </a:p>
        </p:txBody>
      </p:sp>
      <p:sp>
        <p:nvSpPr>
          <p:cNvPr id="27" name="TextBox 26">
            <a:extLst>
              <a:ext uri="{FF2B5EF4-FFF2-40B4-BE49-F238E27FC236}">
                <a16:creationId xmlns:a16="http://schemas.microsoft.com/office/drawing/2014/main" id="{DE1B72DA-6282-921F-8E4C-75C1EC3D1A48}"/>
              </a:ext>
            </a:extLst>
          </p:cNvPr>
          <p:cNvSpPr txBox="1"/>
          <p:nvPr/>
        </p:nvSpPr>
        <p:spPr>
          <a:xfrm>
            <a:off x="2970884" y="5576233"/>
            <a:ext cx="1829569" cy="400110"/>
          </a:xfrm>
          <a:prstGeom prst="rect">
            <a:avLst/>
          </a:prstGeom>
          <a:solidFill>
            <a:schemeClr val="tx1">
              <a:alpha val="66000"/>
            </a:schemeClr>
          </a:solidFill>
          <a:ln>
            <a:noFill/>
          </a:ln>
        </p:spPr>
        <p:txBody>
          <a:bodyPr wrap="square">
            <a:spAutoFit/>
          </a:bodyPr>
          <a:lstStyle/>
          <a:p>
            <a:pPr algn="ctr"/>
            <a:r>
              <a:rPr lang="en-GB" sz="2000" dirty="0">
                <a:solidFill>
                  <a:schemeClr val="bg1"/>
                </a:solidFill>
                <a:effectLst/>
                <a:latin typeface="Didact Gothic" panose="00000500000000000000" pitchFamily="2" charset="0"/>
                <a:ea typeface="Calibri" panose="020F0502020204030204" pitchFamily="34" charset="0"/>
                <a:cs typeface="Times New Roman" panose="02020603050405020304" pitchFamily="18" charset="0"/>
              </a:rPr>
              <a:t>Transparency  </a:t>
            </a:r>
            <a:endParaRPr lang="en-GB" sz="2000" dirty="0">
              <a:solidFill>
                <a:schemeClr val="bg1"/>
              </a:solidFill>
              <a:latin typeface="Didact Gothic" panose="00000500000000000000" pitchFamily="2" charset="0"/>
            </a:endParaRPr>
          </a:p>
        </p:txBody>
      </p:sp>
      <p:sp>
        <p:nvSpPr>
          <p:cNvPr id="28" name="TextBox 27">
            <a:extLst>
              <a:ext uri="{FF2B5EF4-FFF2-40B4-BE49-F238E27FC236}">
                <a16:creationId xmlns:a16="http://schemas.microsoft.com/office/drawing/2014/main" id="{54CDB691-3079-528B-822F-3B85E0453359}"/>
              </a:ext>
            </a:extLst>
          </p:cNvPr>
          <p:cNvSpPr txBox="1"/>
          <p:nvPr/>
        </p:nvSpPr>
        <p:spPr>
          <a:xfrm>
            <a:off x="5226407" y="5576233"/>
            <a:ext cx="1829569" cy="400110"/>
          </a:xfrm>
          <a:prstGeom prst="rect">
            <a:avLst/>
          </a:prstGeom>
          <a:solidFill>
            <a:schemeClr val="tx1">
              <a:alpha val="66000"/>
            </a:schemeClr>
          </a:solidFill>
          <a:ln>
            <a:noFill/>
          </a:ln>
        </p:spPr>
        <p:txBody>
          <a:bodyPr wrap="square">
            <a:spAutoFit/>
          </a:bodyPr>
          <a:lstStyle/>
          <a:p>
            <a:pPr algn="ctr"/>
            <a:r>
              <a:rPr lang="en-GB" sz="2000" dirty="0">
                <a:solidFill>
                  <a:schemeClr val="bg1"/>
                </a:solidFill>
                <a:latin typeface="Didact Gothic" panose="00000500000000000000" pitchFamily="2" charset="0"/>
                <a:cs typeface="Times New Roman" panose="02020603050405020304" pitchFamily="18" charset="0"/>
              </a:rPr>
              <a:t>Immutability </a:t>
            </a:r>
            <a:endParaRPr lang="en-GB" sz="2000" dirty="0">
              <a:solidFill>
                <a:schemeClr val="bg1"/>
              </a:solidFill>
              <a:latin typeface="Didact Gothic" panose="00000500000000000000" pitchFamily="2" charset="0"/>
            </a:endParaRPr>
          </a:p>
        </p:txBody>
      </p:sp>
      <p:sp>
        <p:nvSpPr>
          <p:cNvPr id="29" name="TextBox 28">
            <a:extLst>
              <a:ext uri="{FF2B5EF4-FFF2-40B4-BE49-F238E27FC236}">
                <a16:creationId xmlns:a16="http://schemas.microsoft.com/office/drawing/2014/main" id="{F02E43D7-DE14-1384-D7C9-55CDF5273895}"/>
              </a:ext>
            </a:extLst>
          </p:cNvPr>
          <p:cNvSpPr txBox="1"/>
          <p:nvPr/>
        </p:nvSpPr>
        <p:spPr>
          <a:xfrm>
            <a:off x="7556293" y="5576233"/>
            <a:ext cx="2033080" cy="400110"/>
          </a:xfrm>
          <a:prstGeom prst="rect">
            <a:avLst/>
          </a:prstGeom>
          <a:solidFill>
            <a:schemeClr val="tx1">
              <a:alpha val="66000"/>
            </a:schemeClr>
          </a:solidFill>
          <a:ln>
            <a:noFill/>
          </a:ln>
        </p:spPr>
        <p:txBody>
          <a:bodyPr wrap="square">
            <a:spAutoFit/>
          </a:bodyPr>
          <a:lstStyle/>
          <a:p>
            <a:pPr algn="ctr"/>
            <a:r>
              <a:rPr lang="en-GB" sz="2000" dirty="0">
                <a:solidFill>
                  <a:schemeClr val="bg1"/>
                </a:solidFill>
                <a:effectLst/>
                <a:latin typeface="Didact Gothic" panose="00000500000000000000" pitchFamily="2" charset="0"/>
                <a:ea typeface="Calibri" panose="020F0502020204030204" pitchFamily="34" charset="0"/>
                <a:cs typeface="Times New Roman" panose="02020603050405020304" pitchFamily="18" charset="0"/>
              </a:rPr>
              <a:t>Transmissibility </a:t>
            </a:r>
            <a:endParaRPr lang="en-GB" sz="2000" dirty="0">
              <a:solidFill>
                <a:schemeClr val="bg1"/>
              </a:solidFill>
              <a:latin typeface="Didact Gothic" panose="00000500000000000000" pitchFamily="2" charset="0"/>
            </a:endParaRPr>
          </a:p>
        </p:txBody>
      </p:sp>
      <p:sp>
        <p:nvSpPr>
          <p:cNvPr id="30" name="TextBox 29">
            <a:extLst>
              <a:ext uri="{FF2B5EF4-FFF2-40B4-BE49-F238E27FC236}">
                <a16:creationId xmlns:a16="http://schemas.microsoft.com/office/drawing/2014/main" id="{3171C7F3-F33A-5C30-38CC-C864AD5BDAB3}"/>
              </a:ext>
            </a:extLst>
          </p:cNvPr>
          <p:cNvSpPr txBox="1"/>
          <p:nvPr/>
        </p:nvSpPr>
        <p:spPr>
          <a:xfrm>
            <a:off x="10013491" y="5576233"/>
            <a:ext cx="1829569" cy="400110"/>
          </a:xfrm>
          <a:prstGeom prst="rect">
            <a:avLst/>
          </a:prstGeom>
          <a:solidFill>
            <a:schemeClr val="tx1">
              <a:alpha val="66000"/>
            </a:schemeClr>
          </a:solidFill>
          <a:ln>
            <a:noFill/>
          </a:ln>
        </p:spPr>
        <p:txBody>
          <a:bodyPr wrap="square">
            <a:spAutoFit/>
          </a:bodyPr>
          <a:lstStyle/>
          <a:p>
            <a:pPr algn="ctr"/>
            <a:r>
              <a:rPr lang="en-GB" sz="2000" dirty="0">
                <a:solidFill>
                  <a:schemeClr val="bg1"/>
                </a:solidFill>
                <a:effectLst/>
                <a:latin typeface="Didact Gothic" panose="00000500000000000000" pitchFamily="2" charset="0"/>
                <a:ea typeface="Calibri" panose="020F0502020204030204" pitchFamily="34" charset="0"/>
                <a:cs typeface="Times New Roman" panose="02020603050405020304" pitchFamily="18" charset="0"/>
              </a:rPr>
              <a:t>Pseudonymity </a:t>
            </a:r>
            <a:endParaRPr lang="en-GB" sz="2000" dirty="0">
              <a:solidFill>
                <a:schemeClr val="bg1"/>
              </a:solidFill>
              <a:latin typeface="Didact Gothic" panose="00000500000000000000" pitchFamily="2" charset="0"/>
            </a:endParaRPr>
          </a:p>
        </p:txBody>
      </p:sp>
      <p:pic>
        <p:nvPicPr>
          <p:cNvPr id="11267" name="Picture 11266">
            <a:extLst>
              <a:ext uri="{FF2B5EF4-FFF2-40B4-BE49-F238E27FC236}">
                <a16:creationId xmlns:a16="http://schemas.microsoft.com/office/drawing/2014/main" id="{BB3BD618-0FAE-9D94-2CD6-9DC3ADFEEC37}"/>
              </a:ext>
            </a:extLst>
          </p:cNvPr>
          <p:cNvPicPr>
            <a:picLocks noChangeAspect="1"/>
          </p:cNvPicPr>
          <p:nvPr/>
        </p:nvPicPr>
        <p:blipFill>
          <a:blip r:embed="rId5">
            <a:duotone>
              <a:schemeClr val="accent4">
                <a:shade val="45000"/>
                <a:satMod val="135000"/>
              </a:schemeClr>
              <a:prstClr val="white"/>
            </a:duotone>
          </a:blip>
          <a:stretch>
            <a:fillRect/>
          </a:stretch>
        </p:blipFill>
        <p:spPr>
          <a:xfrm>
            <a:off x="857844" y="3801973"/>
            <a:ext cx="1219053" cy="1219053"/>
          </a:xfrm>
          <a:prstGeom prst="rect">
            <a:avLst/>
          </a:prstGeom>
        </p:spPr>
      </p:pic>
      <p:pic>
        <p:nvPicPr>
          <p:cNvPr id="11270" name="Picture 11269">
            <a:extLst>
              <a:ext uri="{FF2B5EF4-FFF2-40B4-BE49-F238E27FC236}">
                <a16:creationId xmlns:a16="http://schemas.microsoft.com/office/drawing/2014/main" id="{F1B5320D-FCC8-C2A1-DDE6-981CF3F665BE}"/>
              </a:ext>
            </a:extLst>
          </p:cNvPr>
          <p:cNvPicPr>
            <a:picLocks noChangeAspect="1"/>
          </p:cNvPicPr>
          <p:nvPr/>
        </p:nvPicPr>
        <p:blipFill>
          <a:blip r:embed="rId6">
            <a:duotone>
              <a:schemeClr val="accent4">
                <a:shade val="45000"/>
                <a:satMod val="135000"/>
              </a:schemeClr>
              <a:prstClr val="white"/>
            </a:duotone>
          </a:blip>
          <a:stretch>
            <a:fillRect/>
          </a:stretch>
        </p:blipFill>
        <p:spPr>
          <a:xfrm>
            <a:off x="7915453" y="3720359"/>
            <a:ext cx="1194027" cy="1194027"/>
          </a:xfrm>
          <a:prstGeom prst="rect">
            <a:avLst/>
          </a:prstGeom>
        </p:spPr>
      </p:pic>
      <p:pic>
        <p:nvPicPr>
          <p:cNvPr id="11274" name="Picture 11273">
            <a:extLst>
              <a:ext uri="{FF2B5EF4-FFF2-40B4-BE49-F238E27FC236}">
                <a16:creationId xmlns:a16="http://schemas.microsoft.com/office/drawing/2014/main" id="{B9E8BDC5-C7EA-DA85-B180-7A4CDC02FBC3}"/>
              </a:ext>
            </a:extLst>
          </p:cNvPr>
          <p:cNvPicPr>
            <a:picLocks noChangeAspect="1"/>
          </p:cNvPicPr>
          <p:nvPr/>
        </p:nvPicPr>
        <p:blipFill>
          <a:blip r:embed="rId7">
            <a:duotone>
              <a:schemeClr val="accent4">
                <a:shade val="45000"/>
                <a:satMod val="135000"/>
              </a:schemeClr>
              <a:prstClr val="white"/>
            </a:duotone>
          </a:blip>
          <a:stretch>
            <a:fillRect/>
          </a:stretch>
        </p:blipFill>
        <p:spPr>
          <a:xfrm>
            <a:off x="10223130" y="3684949"/>
            <a:ext cx="1240552" cy="1240552"/>
          </a:xfrm>
          <a:prstGeom prst="rect">
            <a:avLst/>
          </a:prstGeom>
        </p:spPr>
      </p:pic>
      <p:grpSp>
        <p:nvGrpSpPr>
          <p:cNvPr id="3" name="Group 2">
            <a:extLst>
              <a:ext uri="{FF2B5EF4-FFF2-40B4-BE49-F238E27FC236}">
                <a16:creationId xmlns:a16="http://schemas.microsoft.com/office/drawing/2014/main" id="{D3624BF3-D350-EBAC-D0C5-F4AF12945252}"/>
              </a:ext>
            </a:extLst>
          </p:cNvPr>
          <p:cNvGrpSpPr/>
          <p:nvPr/>
        </p:nvGrpSpPr>
        <p:grpSpPr>
          <a:xfrm>
            <a:off x="11434761" y="6512309"/>
            <a:ext cx="447675" cy="243352"/>
            <a:chOff x="2105024" y="5749284"/>
            <a:chExt cx="447675" cy="243352"/>
          </a:xfrm>
        </p:grpSpPr>
        <p:sp>
          <p:nvSpPr>
            <p:cNvPr id="4" name="Oval 3">
              <a:extLst>
                <a:ext uri="{FF2B5EF4-FFF2-40B4-BE49-F238E27FC236}">
                  <a16:creationId xmlns:a16="http://schemas.microsoft.com/office/drawing/2014/main" id="{CD26BC20-67E7-1CB8-8D7E-18D2137DCC04}"/>
                </a:ext>
              </a:extLst>
            </p:cNvPr>
            <p:cNvSpPr/>
            <p:nvPr/>
          </p:nvSpPr>
          <p:spPr>
            <a:xfrm>
              <a:off x="2207186" y="5749284"/>
              <a:ext cx="243352" cy="243352"/>
            </a:xfrm>
            <a:prstGeom prst="ellipse">
              <a:avLst/>
            </a:prstGeom>
            <a:solidFill>
              <a:srgbClr val="FFC000"/>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3" name="TextBox 12">
              <a:extLst>
                <a:ext uri="{FF2B5EF4-FFF2-40B4-BE49-F238E27FC236}">
                  <a16:creationId xmlns:a16="http://schemas.microsoft.com/office/drawing/2014/main" id="{56343E40-CDD2-0DD9-6E25-78A522B6BF16}"/>
                </a:ext>
              </a:extLst>
            </p:cNvPr>
            <p:cNvSpPr txBox="1"/>
            <p:nvPr/>
          </p:nvSpPr>
          <p:spPr>
            <a:xfrm>
              <a:off x="2105024" y="5777192"/>
              <a:ext cx="447675" cy="21544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326A2452-42B8-4B4F-8F2F-A25CC86A1417}" type="slidenum">
                <a:rPr kumimoji="0" lang="en-GB" sz="800" b="0" i="0" u="none" strike="noStrike" kern="1200" cap="none" spc="0" normalizeH="0" baseline="0" noProof="0" smtClean="0">
                  <a:ln>
                    <a:noFill/>
                  </a:ln>
                  <a:effectLst/>
                  <a:uLnTx/>
                  <a:uFillTx/>
                  <a:latin typeface="Calibri" panose="020F0502020204030204"/>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8</a:t>
              </a:fld>
              <a:endParaRPr kumimoji="0" lang="en-GB" sz="800" b="0" i="0" u="none" strike="noStrike" kern="1200" cap="none" spc="0" normalizeH="0" baseline="0" noProof="0" dirty="0">
                <a:ln>
                  <a:noFill/>
                </a:ln>
                <a:effectLst/>
                <a:uLnTx/>
                <a:uFillTx/>
                <a:latin typeface="Calibri" panose="020F0502020204030204"/>
                <a:ea typeface="+mn-ea"/>
                <a:cs typeface="+mn-cs"/>
              </a:endParaRPr>
            </a:p>
          </p:txBody>
        </p:sp>
      </p:grpSp>
      <p:sp>
        <p:nvSpPr>
          <p:cNvPr id="19" name="TextBox 18">
            <a:extLst>
              <a:ext uri="{FF2B5EF4-FFF2-40B4-BE49-F238E27FC236}">
                <a16:creationId xmlns:a16="http://schemas.microsoft.com/office/drawing/2014/main" id="{CE8D6400-5DBC-8641-A6D8-F80BBBEA2031}"/>
              </a:ext>
            </a:extLst>
          </p:cNvPr>
          <p:cNvSpPr txBox="1"/>
          <p:nvPr/>
        </p:nvSpPr>
        <p:spPr>
          <a:xfrm>
            <a:off x="207964" y="6509440"/>
            <a:ext cx="3485147" cy="246221"/>
          </a:xfrm>
          <a:prstGeom prst="rect">
            <a:avLst/>
          </a:prstGeom>
          <a:noFill/>
        </p:spPr>
        <p:txBody>
          <a:bodyPr wrap="square">
            <a:spAutoFit/>
          </a:bodyPr>
          <a:lstStyle/>
          <a:p>
            <a:r>
              <a:rPr lang="en-GB" sz="1000" b="1" dirty="0">
                <a:solidFill>
                  <a:srgbClr val="FFC000"/>
                </a:solidFill>
                <a:latin typeface="Didact Gothic" panose="00000500000000000000" pitchFamily="2" charset="0"/>
              </a:rPr>
              <a:t>Cryptocurrency Regulations in Africa : </a:t>
            </a:r>
            <a:r>
              <a:rPr lang="en-GB" sz="1000" b="1" dirty="0">
                <a:solidFill>
                  <a:schemeClr val="bg1"/>
                </a:solidFill>
                <a:latin typeface="Didact Gothic" panose="00000500000000000000" pitchFamily="2" charset="0"/>
              </a:rPr>
              <a:t>An In-Depth Study</a:t>
            </a:r>
          </a:p>
        </p:txBody>
      </p:sp>
    </p:spTree>
    <p:extLst>
      <p:ext uri="{BB962C8B-B14F-4D97-AF65-F5344CB8AC3E}">
        <p14:creationId xmlns:p14="http://schemas.microsoft.com/office/powerpoint/2010/main" val="205213315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31" name="TextBox 30">
            <a:extLst>
              <a:ext uri="{FF2B5EF4-FFF2-40B4-BE49-F238E27FC236}">
                <a16:creationId xmlns:a16="http://schemas.microsoft.com/office/drawing/2014/main" id="{39017874-626E-3897-9104-C71168CEBDFE}"/>
              </a:ext>
            </a:extLst>
          </p:cNvPr>
          <p:cNvSpPr txBox="1"/>
          <p:nvPr/>
        </p:nvSpPr>
        <p:spPr>
          <a:xfrm>
            <a:off x="493484" y="418331"/>
            <a:ext cx="9313456" cy="646331"/>
          </a:xfrm>
          <a:prstGeom prst="rect">
            <a:avLst/>
          </a:prstGeom>
          <a:noFill/>
        </p:spPr>
        <p:txBody>
          <a:bodyPr wrap="square">
            <a:spAutoFit/>
          </a:bodyPr>
          <a:lstStyle/>
          <a:p>
            <a:pPr rtl="0">
              <a:spcBef>
                <a:spcPts val="0"/>
              </a:spcBef>
              <a:spcAft>
                <a:spcPts val="0"/>
              </a:spcAft>
            </a:pPr>
            <a:r>
              <a:rPr lang="en-GB" sz="3600" b="1" i="0" u="none" strike="noStrike" dirty="0">
                <a:solidFill>
                  <a:srgbClr val="FFC000"/>
                </a:solidFill>
                <a:effectLst/>
                <a:latin typeface="Didact Gothic" panose="00000500000000000000" pitchFamily="2" charset="0"/>
              </a:rPr>
              <a:t>Overview Cryptocurrency Adoption in Africa</a:t>
            </a:r>
            <a:endParaRPr lang="en-GB" sz="3200" b="1" dirty="0">
              <a:solidFill>
                <a:srgbClr val="FFC000"/>
              </a:solidFill>
              <a:effectLst/>
              <a:latin typeface="Didact Gothic" panose="00000500000000000000" pitchFamily="2" charset="0"/>
            </a:endParaRPr>
          </a:p>
        </p:txBody>
      </p:sp>
      <p:sp>
        <p:nvSpPr>
          <p:cNvPr id="11266" name="TextBox 11265">
            <a:extLst>
              <a:ext uri="{FF2B5EF4-FFF2-40B4-BE49-F238E27FC236}">
                <a16:creationId xmlns:a16="http://schemas.microsoft.com/office/drawing/2014/main" id="{151C1659-42E8-FE06-A74F-A0EEDE9FE751}"/>
              </a:ext>
            </a:extLst>
          </p:cNvPr>
          <p:cNvSpPr txBox="1"/>
          <p:nvPr/>
        </p:nvSpPr>
        <p:spPr>
          <a:xfrm>
            <a:off x="7835900" y="2316696"/>
            <a:ext cx="2159000" cy="307777"/>
          </a:xfrm>
          <a:prstGeom prst="rect">
            <a:avLst/>
          </a:prstGeom>
          <a:noFill/>
        </p:spPr>
        <p:txBody>
          <a:bodyPr wrap="square">
            <a:spAutoFit/>
          </a:bodyPr>
          <a:lstStyle/>
          <a:p>
            <a:pPr algn="ctr" rtl="0">
              <a:spcBef>
                <a:spcPts val="0"/>
              </a:spcBef>
              <a:spcAft>
                <a:spcPts val="1900"/>
              </a:spcAft>
            </a:pPr>
            <a:r>
              <a:rPr lang="en-GB" sz="1400" b="0" i="0" u="none" strike="noStrike" dirty="0" err="1">
                <a:solidFill>
                  <a:schemeClr val="bg1"/>
                </a:solidFill>
                <a:effectLst/>
                <a:latin typeface="Didact Gothic" panose="00000500000000000000" pitchFamily="2" charset="0"/>
              </a:rPr>
              <a:t>Trx</a:t>
            </a:r>
            <a:r>
              <a:rPr lang="en-GB" sz="1400" b="0" i="0" u="none" strike="noStrike" dirty="0">
                <a:solidFill>
                  <a:schemeClr val="bg1"/>
                </a:solidFill>
                <a:effectLst/>
                <a:latin typeface="Didact Gothic" panose="00000500000000000000" pitchFamily="2" charset="0"/>
              </a:rPr>
              <a:t> Per Mid Month 2021</a:t>
            </a:r>
            <a:endParaRPr lang="en-GB" sz="1400" b="0" dirty="0">
              <a:solidFill>
                <a:schemeClr val="bg1"/>
              </a:solidFill>
              <a:effectLst/>
              <a:latin typeface="Didact Gothic" panose="00000500000000000000" pitchFamily="2" charset="0"/>
            </a:endParaRPr>
          </a:p>
        </p:txBody>
      </p:sp>
      <p:sp>
        <p:nvSpPr>
          <p:cNvPr id="11269" name="TextBox 11268">
            <a:extLst>
              <a:ext uri="{FF2B5EF4-FFF2-40B4-BE49-F238E27FC236}">
                <a16:creationId xmlns:a16="http://schemas.microsoft.com/office/drawing/2014/main" id="{89BBC372-0CCE-B200-C8CB-2DA1EAF3815A}"/>
              </a:ext>
            </a:extLst>
          </p:cNvPr>
          <p:cNvSpPr txBox="1"/>
          <p:nvPr/>
        </p:nvSpPr>
        <p:spPr>
          <a:xfrm>
            <a:off x="7048500" y="1485699"/>
            <a:ext cx="5062536" cy="830997"/>
          </a:xfrm>
          <a:prstGeom prst="rect">
            <a:avLst/>
          </a:prstGeom>
          <a:noFill/>
        </p:spPr>
        <p:txBody>
          <a:bodyPr wrap="square">
            <a:spAutoFit/>
          </a:bodyPr>
          <a:lstStyle/>
          <a:p>
            <a:pPr algn="ctr"/>
            <a:r>
              <a:rPr lang="en-GB" sz="4800" b="1" i="0" u="none" strike="noStrike" dirty="0">
                <a:solidFill>
                  <a:srgbClr val="FFC000"/>
                </a:solidFill>
                <a:effectLst/>
                <a:latin typeface="Didact Gothic" panose="00000500000000000000" pitchFamily="2" charset="0"/>
              </a:rPr>
              <a:t>$20 billion monthly </a:t>
            </a:r>
            <a:endParaRPr lang="en-GB" sz="4800" b="1" dirty="0">
              <a:solidFill>
                <a:srgbClr val="FFC000"/>
              </a:solidFill>
            </a:endParaRPr>
          </a:p>
        </p:txBody>
      </p:sp>
      <p:sp>
        <p:nvSpPr>
          <p:cNvPr id="11271" name="TextBox 11270">
            <a:extLst>
              <a:ext uri="{FF2B5EF4-FFF2-40B4-BE49-F238E27FC236}">
                <a16:creationId xmlns:a16="http://schemas.microsoft.com/office/drawing/2014/main" id="{9E207CF7-4A93-73A5-30EE-8D04C8A502F7}"/>
              </a:ext>
            </a:extLst>
          </p:cNvPr>
          <p:cNvSpPr txBox="1"/>
          <p:nvPr/>
        </p:nvSpPr>
        <p:spPr>
          <a:xfrm>
            <a:off x="7835900" y="3844498"/>
            <a:ext cx="2159000" cy="523220"/>
          </a:xfrm>
          <a:prstGeom prst="rect">
            <a:avLst/>
          </a:prstGeom>
          <a:noFill/>
        </p:spPr>
        <p:txBody>
          <a:bodyPr wrap="square">
            <a:spAutoFit/>
          </a:bodyPr>
          <a:lstStyle/>
          <a:p>
            <a:pPr algn="ctr" rtl="0">
              <a:spcBef>
                <a:spcPts val="0"/>
              </a:spcBef>
              <a:spcAft>
                <a:spcPts val="1900"/>
              </a:spcAft>
            </a:pPr>
            <a:r>
              <a:rPr lang="en-GB" sz="1400" b="0" i="0" u="none" strike="noStrike" dirty="0">
                <a:solidFill>
                  <a:schemeClr val="bg1"/>
                </a:solidFill>
                <a:effectLst/>
                <a:latin typeface="Didact Gothic" panose="00000500000000000000" pitchFamily="2" charset="0"/>
              </a:rPr>
              <a:t>Value received </a:t>
            </a:r>
            <a:r>
              <a:rPr lang="en-GB" sz="1400" b="0" i="0" u="none" strike="noStrike" dirty="0" err="1">
                <a:solidFill>
                  <a:schemeClr val="bg1"/>
                </a:solidFill>
                <a:effectLst/>
                <a:latin typeface="Didact Gothic" panose="00000500000000000000" pitchFamily="2" charset="0"/>
              </a:rPr>
              <a:t>onchain</a:t>
            </a:r>
            <a:br>
              <a:rPr lang="en-GB" sz="1400" b="0" i="0" u="none" strike="noStrike" dirty="0">
                <a:solidFill>
                  <a:schemeClr val="bg1"/>
                </a:solidFill>
                <a:effectLst/>
                <a:latin typeface="Didact Gothic" panose="00000500000000000000" pitchFamily="2" charset="0"/>
              </a:rPr>
            </a:br>
            <a:r>
              <a:rPr lang="en-GB" sz="1400" b="0" i="0" u="none" strike="noStrike" dirty="0">
                <a:solidFill>
                  <a:schemeClr val="bg1"/>
                </a:solidFill>
                <a:effectLst/>
                <a:latin typeface="Didact Gothic" panose="00000500000000000000" pitchFamily="2" charset="0"/>
              </a:rPr>
              <a:t> July 2022 </a:t>
            </a:r>
            <a:r>
              <a:rPr lang="en-GB" sz="1400" b="0" dirty="0">
                <a:solidFill>
                  <a:schemeClr val="bg1"/>
                </a:solidFill>
                <a:effectLst/>
                <a:latin typeface="Didact Gothic" panose="00000500000000000000" pitchFamily="2" charset="0"/>
              </a:rPr>
              <a:t>June 2023</a:t>
            </a:r>
          </a:p>
        </p:txBody>
      </p:sp>
      <p:sp>
        <p:nvSpPr>
          <p:cNvPr id="11272" name="TextBox 11271">
            <a:extLst>
              <a:ext uri="{FF2B5EF4-FFF2-40B4-BE49-F238E27FC236}">
                <a16:creationId xmlns:a16="http://schemas.microsoft.com/office/drawing/2014/main" id="{E09ACECD-2CCA-6FF3-D071-D08DCF7EC07B}"/>
              </a:ext>
            </a:extLst>
          </p:cNvPr>
          <p:cNvSpPr txBox="1"/>
          <p:nvPr/>
        </p:nvSpPr>
        <p:spPr>
          <a:xfrm>
            <a:off x="7162800" y="3013501"/>
            <a:ext cx="3733800" cy="830997"/>
          </a:xfrm>
          <a:prstGeom prst="rect">
            <a:avLst/>
          </a:prstGeom>
          <a:noFill/>
        </p:spPr>
        <p:txBody>
          <a:bodyPr wrap="square">
            <a:spAutoFit/>
          </a:bodyPr>
          <a:lstStyle/>
          <a:p>
            <a:pPr algn="ctr"/>
            <a:r>
              <a:rPr lang="en-GB" sz="4800" b="1" i="0" u="none" strike="noStrike" dirty="0">
                <a:solidFill>
                  <a:srgbClr val="FFC000"/>
                </a:solidFill>
                <a:effectLst/>
                <a:latin typeface="Didact Gothic" panose="00000500000000000000" pitchFamily="2" charset="0"/>
              </a:rPr>
              <a:t>$117.1 billion </a:t>
            </a:r>
            <a:endParaRPr lang="en-GB" sz="4800" b="1" dirty="0">
              <a:solidFill>
                <a:srgbClr val="FFC000"/>
              </a:solidFill>
            </a:endParaRPr>
          </a:p>
        </p:txBody>
      </p:sp>
      <p:sp>
        <p:nvSpPr>
          <p:cNvPr id="11273" name="TextBox 11272">
            <a:extLst>
              <a:ext uri="{FF2B5EF4-FFF2-40B4-BE49-F238E27FC236}">
                <a16:creationId xmlns:a16="http://schemas.microsoft.com/office/drawing/2014/main" id="{88CF3FCA-76F3-E26F-C31D-8C5AA5CAD4F5}"/>
              </a:ext>
            </a:extLst>
          </p:cNvPr>
          <p:cNvSpPr txBox="1"/>
          <p:nvPr/>
        </p:nvSpPr>
        <p:spPr>
          <a:xfrm>
            <a:off x="7162800" y="4541304"/>
            <a:ext cx="3733800" cy="830997"/>
          </a:xfrm>
          <a:prstGeom prst="rect">
            <a:avLst/>
          </a:prstGeom>
          <a:noFill/>
        </p:spPr>
        <p:txBody>
          <a:bodyPr wrap="square">
            <a:spAutoFit/>
          </a:bodyPr>
          <a:lstStyle/>
          <a:p>
            <a:pPr algn="ctr"/>
            <a:r>
              <a:rPr lang="en-GB" sz="4800" b="1" i="0" u="none" strike="noStrike" dirty="0">
                <a:solidFill>
                  <a:srgbClr val="FFC000"/>
                </a:solidFill>
                <a:effectLst/>
                <a:latin typeface="Didact Gothic" panose="00000500000000000000" pitchFamily="2" charset="0"/>
              </a:rPr>
              <a:t>2.37%</a:t>
            </a:r>
            <a:endParaRPr lang="en-GB" sz="4800" b="1" dirty="0">
              <a:solidFill>
                <a:srgbClr val="FFC000"/>
              </a:solidFill>
            </a:endParaRPr>
          </a:p>
        </p:txBody>
      </p:sp>
      <p:sp>
        <p:nvSpPr>
          <p:cNvPr id="11275" name="TextBox 11274">
            <a:extLst>
              <a:ext uri="{FF2B5EF4-FFF2-40B4-BE49-F238E27FC236}">
                <a16:creationId xmlns:a16="http://schemas.microsoft.com/office/drawing/2014/main" id="{B54EBCB0-D514-9555-976F-BE66C375C426}"/>
              </a:ext>
            </a:extLst>
          </p:cNvPr>
          <p:cNvSpPr txBox="1"/>
          <p:nvPr/>
        </p:nvSpPr>
        <p:spPr>
          <a:xfrm>
            <a:off x="7835900" y="5284276"/>
            <a:ext cx="2159000" cy="523220"/>
          </a:xfrm>
          <a:prstGeom prst="rect">
            <a:avLst/>
          </a:prstGeom>
          <a:noFill/>
        </p:spPr>
        <p:txBody>
          <a:bodyPr wrap="square">
            <a:spAutoFit/>
          </a:bodyPr>
          <a:lstStyle/>
          <a:p>
            <a:pPr algn="ctr" rtl="0">
              <a:spcBef>
                <a:spcPts val="0"/>
              </a:spcBef>
              <a:spcAft>
                <a:spcPts val="1900"/>
              </a:spcAft>
            </a:pPr>
            <a:r>
              <a:rPr lang="en-GB" sz="1400" b="0" i="0" u="none" strike="noStrike" dirty="0">
                <a:solidFill>
                  <a:schemeClr val="bg1"/>
                </a:solidFill>
                <a:effectLst/>
                <a:latin typeface="Didact Gothic" panose="00000500000000000000" pitchFamily="2" charset="0"/>
              </a:rPr>
              <a:t>African crypto economy in relation to other region</a:t>
            </a:r>
            <a:endParaRPr lang="en-GB" sz="1400" b="0" dirty="0">
              <a:solidFill>
                <a:schemeClr val="bg1"/>
              </a:solidFill>
              <a:effectLst/>
              <a:latin typeface="Didact Gothic" panose="00000500000000000000" pitchFamily="2" charset="0"/>
            </a:endParaRPr>
          </a:p>
        </p:txBody>
      </p:sp>
      <p:cxnSp>
        <p:nvCxnSpPr>
          <p:cNvPr id="11277" name="Straight Connector 11276">
            <a:extLst>
              <a:ext uri="{FF2B5EF4-FFF2-40B4-BE49-F238E27FC236}">
                <a16:creationId xmlns:a16="http://schemas.microsoft.com/office/drawing/2014/main" id="{EBA08B93-E385-AA1D-E9EB-EF868EE17488}"/>
              </a:ext>
            </a:extLst>
          </p:cNvPr>
          <p:cNvCxnSpPr/>
          <p:nvPr/>
        </p:nvCxnSpPr>
        <p:spPr>
          <a:xfrm>
            <a:off x="7035800" y="2895600"/>
            <a:ext cx="4419600" cy="0"/>
          </a:xfrm>
          <a:prstGeom prst="line">
            <a:avLst/>
          </a:prstGeom>
        </p:spPr>
        <p:style>
          <a:lnRef idx="1">
            <a:schemeClr val="accent4"/>
          </a:lnRef>
          <a:fillRef idx="0">
            <a:schemeClr val="accent4"/>
          </a:fillRef>
          <a:effectRef idx="0">
            <a:schemeClr val="accent4"/>
          </a:effectRef>
          <a:fontRef idx="minor">
            <a:schemeClr val="tx1"/>
          </a:fontRef>
        </p:style>
      </p:cxnSp>
      <p:cxnSp>
        <p:nvCxnSpPr>
          <p:cNvPr id="11278" name="Straight Connector 11277">
            <a:extLst>
              <a:ext uri="{FF2B5EF4-FFF2-40B4-BE49-F238E27FC236}">
                <a16:creationId xmlns:a16="http://schemas.microsoft.com/office/drawing/2014/main" id="{A74F339E-C123-2CCB-831F-A5E009F599F9}"/>
              </a:ext>
            </a:extLst>
          </p:cNvPr>
          <p:cNvCxnSpPr/>
          <p:nvPr/>
        </p:nvCxnSpPr>
        <p:spPr>
          <a:xfrm>
            <a:off x="7035800" y="4528604"/>
            <a:ext cx="4419600" cy="0"/>
          </a:xfrm>
          <a:prstGeom prst="line">
            <a:avLst/>
          </a:prstGeom>
        </p:spPr>
        <p:style>
          <a:lnRef idx="1">
            <a:schemeClr val="accent4"/>
          </a:lnRef>
          <a:fillRef idx="0">
            <a:schemeClr val="accent4"/>
          </a:fillRef>
          <a:effectRef idx="0">
            <a:schemeClr val="accent4"/>
          </a:effectRef>
          <a:fontRef idx="minor">
            <a:schemeClr val="tx1"/>
          </a:fontRef>
        </p:style>
      </p:cxnSp>
      <p:grpSp>
        <p:nvGrpSpPr>
          <p:cNvPr id="2" name="Group 1">
            <a:extLst>
              <a:ext uri="{FF2B5EF4-FFF2-40B4-BE49-F238E27FC236}">
                <a16:creationId xmlns:a16="http://schemas.microsoft.com/office/drawing/2014/main" id="{7A5DB2C8-A820-0364-A3F7-CAEFEA0B640C}"/>
              </a:ext>
            </a:extLst>
          </p:cNvPr>
          <p:cNvGrpSpPr/>
          <p:nvPr/>
        </p:nvGrpSpPr>
        <p:grpSpPr>
          <a:xfrm>
            <a:off x="11434761" y="6512309"/>
            <a:ext cx="447675" cy="243352"/>
            <a:chOff x="2105024" y="5749284"/>
            <a:chExt cx="447675" cy="243352"/>
          </a:xfrm>
        </p:grpSpPr>
        <p:sp>
          <p:nvSpPr>
            <p:cNvPr id="3" name="Oval 2">
              <a:extLst>
                <a:ext uri="{FF2B5EF4-FFF2-40B4-BE49-F238E27FC236}">
                  <a16:creationId xmlns:a16="http://schemas.microsoft.com/office/drawing/2014/main" id="{6E12D12B-187C-233D-F11A-03AB006F1734}"/>
                </a:ext>
              </a:extLst>
            </p:cNvPr>
            <p:cNvSpPr/>
            <p:nvPr/>
          </p:nvSpPr>
          <p:spPr>
            <a:xfrm>
              <a:off x="2207186" y="5749284"/>
              <a:ext cx="243352" cy="243352"/>
            </a:xfrm>
            <a:prstGeom prst="ellipse">
              <a:avLst/>
            </a:prstGeom>
            <a:solidFill>
              <a:srgbClr val="FFC000"/>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4" name="TextBox 3">
              <a:extLst>
                <a:ext uri="{FF2B5EF4-FFF2-40B4-BE49-F238E27FC236}">
                  <a16:creationId xmlns:a16="http://schemas.microsoft.com/office/drawing/2014/main" id="{F018C9FF-A224-F8AD-3E9D-826474291C5B}"/>
                </a:ext>
              </a:extLst>
            </p:cNvPr>
            <p:cNvSpPr txBox="1"/>
            <p:nvPr/>
          </p:nvSpPr>
          <p:spPr>
            <a:xfrm>
              <a:off x="2105024" y="5777192"/>
              <a:ext cx="447675" cy="21544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326A2452-42B8-4B4F-8F2F-A25CC86A1417}" type="slidenum">
                <a:rPr kumimoji="0" lang="en-GB" sz="800" b="0" i="0" u="none" strike="noStrike" kern="1200" cap="none" spc="0" normalizeH="0" baseline="0" noProof="0" smtClean="0">
                  <a:ln>
                    <a:noFill/>
                  </a:ln>
                  <a:effectLst/>
                  <a:uLnTx/>
                  <a:uFillTx/>
                  <a:latin typeface="Calibri" panose="020F0502020204030204"/>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9</a:t>
              </a:fld>
              <a:endParaRPr kumimoji="0" lang="en-GB" sz="800" b="0" i="0" u="none" strike="noStrike" kern="1200" cap="none" spc="0" normalizeH="0" baseline="0" noProof="0" dirty="0">
                <a:ln>
                  <a:noFill/>
                </a:ln>
                <a:effectLst/>
                <a:uLnTx/>
                <a:uFillTx/>
                <a:latin typeface="Calibri" panose="020F0502020204030204"/>
                <a:ea typeface="+mn-ea"/>
                <a:cs typeface="+mn-cs"/>
              </a:endParaRPr>
            </a:p>
          </p:txBody>
        </p:sp>
      </p:grpSp>
      <p:sp>
        <p:nvSpPr>
          <p:cNvPr id="6" name="TextBox 5">
            <a:extLst>
              <a:ext uri="{FF2B5EF4-FFF2-40B4-BE49-F238E27FC236}">
                <a16:creationId xmlns:a16="http://schemas.microsoft.com/office/drawing/2014/main" id="{7846DEFF-0D13-342A-C1C9-1DA0312CA726}"/>
              </a:ext>
            </a:extLst>
          </p:cNvPr>
          <p:cNvSpPr txBox="1"/>
          <p:nvPr/>
        </p:nvSpPr>
        <p:spPr>
          <a:xfrm>
            <a:off x="207964" y="6509440"/>
            <a:ext cx="3485147" cy="246221"/>
          </a:xfrm>
          <a:prstGeom prst="rect">
            <a:avLst/>
          </a:prstGeom>
          <a:noFill/>
        </p:spPr>
        <p:txBody>
          <a:bodyPr wrap="square">
            <a:spAutoFit/>
          </a:bodyPr>
          <a:lstStyle/>
          <a:p>
            <a:r>
              <a:rPr lang="en-GB" sz="1000" b="1" dirty="0">
                <a:solidFill>
                  <a:srgbClr val="FFC000"/>
                </a:solidFill>
                <a:latin typeface="Didact Gothic" panose="00000500000000000000" pitchFamily="2" charset="0"/>
              </a:rPr>
              <a:t>Cryptocurrency Regulations in Africa : </a:t>
            </a:r>
            <a:r>
              <a:rPr lang="en-GB" sz="1000" b="1" dirty="0">
                <a:solidFill>
                  <a:schemeClr val="bg1"/>
                </a:solidFill>
                <a:latin typeface="Didact Gothic" panose="00000500000000000000" pitchFamily="2" charset="0"/>
              </a:rPr>
              <a:t>An In-Depth Study</a:t>
            </a:r>
          </a:p>
        </p:txBody>
      </p:sp>
      <p:pic>
        <p:nvPicPr>
          <p:cNvPr id="8" name="Picture 7">
            <a:extLst>
              <a:ext uri="{FF2B5EF4-FFF2-40B4-BE49-F238E27FC236}">
                <a16:creationId xmlns:a16="http://schemas.microsoft.com/office/drawing/2014/main" id="{C08AF5D7-2843-39E3-320A-15376B61A134}"/>
              </a:ext>
            </a:extLst>
          </p:cNvPr>
          <p:cNvPicPr>
            <a:picLocks noChangeAspect="1"/>
          </p:cNvPicPr>
          <p:nvPr/>
        </p:nvPicPr>
        <p:blipFill>
          <a:blip r:embed="rId2"/>
          <a:stretch>
            <a:fillRect/>
          </a:stretch>
        </p:blipFill>
        <p:spPr>
          <a:xfrm>
            <a:off x="1011644" y="982471"/>
            <a:ext cx="5434876" cy="5579613"/>
          </a:xfrm>
          <a:prstGeom prst="rect">
            <a:avLst/>
          </a:prstGeom>
        </p:spPr>
      </p:pic>
    </p:spTree>
    <p:extLst>
      <p:ext uri="{BB962C8B-B14F-4D97-AF65-F5344CB8AC3E}">
        <p14:creationId xmlns:p14="http://schemas.microsoft.com/office/powerpoint/2010/main" val="157178592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theme/theme1.xml><?xml version="1.0" encoding="utf-8"?>
<a:theme xmlns:a="http://schemas.openxmlformats.org/drawingml/2006/main" name="1_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3_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4_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3961</TotalTime>
  <Words>5464</Words>
  <Application>Microsoft Office PowerPoint</Application>
  <PresentationFormat>Widescreen</PresentationFormat>
  <Paragraphs>593</Paragraphs>
  <Slides>67</Slides>
  <Notes>58</Notes>
  <HiddenSlides>0</HiddenSlides>
  <MMClips>0</MMClips>
  <ScaleCrop>false</ScaleCrop>
  <HeadingPairs>
    <vt:vector size="6" baseType="variant">
      <vt:variant>
        <vt:lpstr>Fonts Used</vt:lpstr>
      </vt:variant>
      <vt:variant>
        <vt:i4>11</vt:i4>
      </vt:variant>
      <vt:variant>
        <vt:lpstr>Theme</vt:lpstr>
      </vt:variant>
      <vt:variant>
        <vt:i4>5</vt:i4>
      </vt:variant>
      <vt:variant>
        <vt:lpstr>Slide Titles</vt:lpstr>
      </vt:variant>
      <vt:variant>
        <vt:i4>67</vt:i4>
      </vt:variant>
    </vt:vector>
  </HeadingPairs>
  <TitlesOfParts>
    <vt:vector size="83" baseType="lpstr">
      <vt:lpstr>Alien World</vt:lpstr>
      <vt:lpstr>Arial</vt:lpstr>
      <vt:lpstr>Arial Black</vt:lpstr>
      <vt:lpstr>Calibri</vt:lpstr>
      <vt:lpstr>Calibri Light</vt:lpstr>
      <vt:lpstr>Didact Gothic</vt:lpstr>
      <vt:lpstr>Montserrat</vt:lpstr>
      <vt:lpstr>Raleway</vt:lpstr>
      <vt:lpstr>Times New Roman</vt:lpstr>
      <vt:lpstr>Tw Cen MT</vt:lpstr>
      <vt:lpstr>Wingdings</vt:lpstr>
      <vt:lpstr>1_Office Theme</vt:lpstr>
      <vt:lpstr>Office Theme</vt:lpstr>
      <vt:lpstr>2_Office Theme</vt:lpstr>
      <vt:lpstr>3_Office Theme</vt:lpstr>
      <vt:lpstr>4_Office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Abel Goji</dc:creator>
  <cp:lastModifiedBy>Mayowa Odebode</cp:lastModifiedBy>
  <cp:revision>42</cp:revision>
  <dcterms:created xsi:type="dcterms:W3CDTF">2024-07-01T15:28:15Z</dcterms:created>
  <dcterms:modified xsi:type="dcterms:W3CDTF">2024-07-11T11:15:27Z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XPowerLiteLastOptimized">
    <vt:lpwstr>11014543</vt:lpwstr>
  </property>
  <property fmtid="{D5CDD505-2E9C-101B-9397-08002B2CF9AE}" pid="3" name="NXPowerLiteSettings">
    <vt:lpwstr>F7000400038000</vt:lpwstr>
  </property>
  <property fmtid="{D5CDD505-2E9C-101B-9397-08002B2CF9AE}" pid="4" name="NXPowerLiteVersion">
    <vt:lpwstr>S10.2.0</vt:lpwstr>
  </property>
</Properties>
</file>