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0"/>
  </p:notesMasterIdLst>
  <p:sldIdLst>
    <p:sldId id="256" r:id="rId2"/>
    <p:sldId id="290" r:id="rId3"/>
    <p:sldId id="257" r:id="rId4"/>
    <p:sldId id="292" r:id="rId5"/>
    <p:sldId id="293" r:id="rId6"/>
    <p:sldId id="286" r:id="rId7"/>
    <p:sldId id="258" r:id="rId8"/>
    <p:sldId id="259" r:id="rId9"/>
    <p:sldId id="287" r:id="rId10"/>
    <p:sldId id="260" r:id="rId11"/>
    <p:sldId id="261" r:id="rId12"/>
    <p:sldId id="288"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82" r:id="rId26"/>
    <p:sldId id="274" r:id="rId27"/>
    <p:sldId id="275" r:id="rId28"/>
    <p:sldId id="276" r:id="rId29"/>
    <p:sldId id="277" r:id="rId30"/>
    <p:sldId id="278" r:id="rId31"/>
    <p:sldId id="279" r:id="rId32"/>
    <p:sldId id="280" r:id="rId33"/>
    <p:sldId id="291" r:id="rId34"/>
    <p:sldId id="289" r:id="rId35"/>
    <p:sldId id="281" r:id="rId36"/>
    <p:sldId id="283" r:id="rId37"/>
    <p:sldId id="284" r:id="rId38"/>
    <p:sldId id="285" r:id="rId39"/>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p:scale>
          <a:sx n="56" d="100"/>
          <a:sy n="56" d="100"/>
        </p:scale>
        <p:origin x="630" y="-42"/>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EDC112-84CF-4925-B41D-9D431D8CD1AD}" type="datetimeFigureOut">
              <a:rPr lang="en-US" smtClean="0"/>
              <a:pPr/>
              <a:t>7/11/2024</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93E2E-A2A3-4761-89D3-584FE3990B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93E2E-A2A3-4761-89D3-584FE3990BEA}"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A93E2E-A2A3-4761-89D3-584FE3990BEA}" type="slidenum">
              <a:rPr lang="en-US" smtClean="0"/>
              <a:pPr/>
              <a:t>29</a:t>
            </a:fld>
            <a:endParaRPr lang="en-US"/>
          </a:p>
        </p:txBody>
      </p:sp>
    </p:spTree>
    <p:extLst>
      <p:ext uri="{BB962C8B-B14F-4D97-AF65-F5344CB8AC3E}">
        <p14:creationId xmlns:p14="http://schemas.microsoft.com/office/powerpoint/2010/main" val="301778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2"/>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C9C6FE8-3605-4963-B0A6-861E6AF7203F}"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C6FE8-3605-4963-B0A6-861E6AF7203F}"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45"/>
            <a:ext cx="2414588"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6578" y="274645"/>
            <a:ext cx="7078663"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C6FE8-3605-4963-B0A6-861E6AF7203F}"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C6FE8-3605-4963-B0A6-861E6AF7203F}"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7"/>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9C6FE8-3605-4963-B0A6-861E6AF7203F}"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6575" y="1600206"/>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48300" y="1600206"/>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9C6FE8-3605-4963-B0A6-861E6AF7203F}"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9C6FE8-3605-4963-B0A6-861E6AF7203F}" type="datetimeFigureOut">
              <a:rPr lang="en-US" smtClean="0"/>
              <a:pPr/>
              <a:t>7/11/2024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9C6FE8-3605-4963-B0A6-861E6AF7203F}" type="datetimeFigureOut">
              <a:rPr lang="en-US" smtClean="0"/>
              <a:pPr/>
              <a:t>7/11/2024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9C6FE8-3605-4963-B0A6-861E6AF7203F}" type="datetimeFigureOut">
              <a:rPr lang="en-US" smtClean="0"/>
              <a:pPr/>
              <a:t>7/11/2024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2" y="27305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9C6FE8-3605-4963-B0A6-861E6AF7203F}"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9C6FE8-3605-4963-B0A6-861E6AF7203F}"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895B9-3DB6-4580-87E7-0CF058968D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6"/>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7"/>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9C6FE8-3605-4963-B0A6-861E6AF7203F}" type="datetimeFigureOut">
              <a:rPr lang="en-US" smtClean="0"/>
              <a:pPr/>
              <a:t>7/11/2024</a:t>
            </a:fld>
            <a:endParaRPr lang="en-US"/>
          </a:p>
        </p:txBody>
      </p:sp>
      <p:sp>
        <p:nvSpPr>
          <p:cNvPr id="5" name="Footer Placeholder 4"/>
          <p:cNvSpPr>
            <a:spLocks noGrp="1"/>
          </p:cNvSpPr>
          <p:nvPr>
            <p:ph type="ftr" sz="quarter" idx="3"/>
          </p:nvPr>
        </p:nvSpPr>
        <p:spPr>
          <a:xfrm>
            <a:off x="3384550" y="6356357"/>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7"/>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1895B9-3DB6-4580-87E7-0CF058968D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theafricareport.com/243263/mauritius-weighs-crypto-hub-future-as-adoption-grows/"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8158" y="214291"/>
            <a:ext cx="8420100" cy="1071570"/>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3"/>
          </a:lnRef>
          <a:fillRef idx="1">
            <a:schemeClr val="lt1"/>
          </a:fillRef>
          <a:effectRef idx="0">
            <a:schemeClr val="accent3"/>
          </a:effectRef>
          <a:fontRef idx="minor">
            <a:schemeClr val="dk1"/>
          </a:fontRef>
        </p:style>
        <p:txBody>
          <a:bodyPr>
            <a:noAutofit/>
          </a:bodyPr>
          <a:lstStyle/>
          <a:p>
            <a:r>
              <a:rPr lang="en-US" sz="2400" b="1" dirty="0">
                <a:solidFill>
                  <a:srgbClr val="00B050"/>
                </a:solidFill>
                <a:latin typeface="Times New Roman" pitchFamily="18" charset="0"/>
                <a:cs typeface="Times New Roman" pitchFamily="18" charset="0"/>
              </a:rPr>
              <a:t>CRYPTOCURRENCY AND MONEY LAUNDERING: </a:t>
            </a:r>
            <a:br>
              <a:rPr lang="en-US" sz="2400" b="1" dirty="0">
                <a:solidFill>
                  <a:srgbClr val="00B050"/>
                </a:solidFill>
                <a:latin typeface="Times New Roman" pitchFamily="18" charset="0"/>
                <a:cs typeface="Times New Roman" pitchFamily="18" charset="0"/>
              </a:rPr>
            </a:br>
            <a:r>
              <a:rPr lang="en-US" sz="2400" b="1" dirty="0">
                <a:solidFill>
                  <a:srgbClr val="00B050"/>
                </a:solidFill>
                <a:latin typeface="Times New Roman" pitchFamily="18" charset="0"/>
                <a:cs typeface="Times New Roman" pitchFamily="18" charset="0"/>
              </a:rPr>
              <a:t>A RISK ASSESSMENT IN AFRICAN COUNTRIES</a:t>
            </a:r>
            <a:endParaRPr lang="en-US" sz="2400" dirty="0">
              <a:solidFill>
                <a:srgbClr val="00B050"/>
              </a:solidFill>
              <a:latin typeface="Times New Roman" pitchFamily="18" charset="0"/>
              <a:cs typeface="Times New Roman" pitchFamily="18" charset="0"/>
            </a:endParaRPr>
          </a:p>
        </p:txBody>
      </p:sp>
      <p:sp>
        <p:nvSpPr>
          <p:cNvPr id="3" name="Subtitle 2"/>
          <p:cNvSpPr>
            <a:spLocks noGrp="1"/>
          </p:cNvSpPr>
          <p:nvPr>
            <p:ph type="subTitle" idx="1"/>
          </p:nvPr>
        </p:nvSpPr>
        <p:spPr>
          <a:xfrm>
            <a:off x="128464" y="4929198"/>
            <a:ext cx="9577064" cy="1614502"/>
          </a:xfr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70000" lnSpcReduction="20000"/>
          </a:bodyPr>
          <a:lstStyle/>
          <a:p>
            <a:pPr algn="just"/>
            <a:r>
              <a:rPr lang="en-US" dirty="0">
                <a:solidFill>
                  <a:schemeClr val="tx1"/>
                </a:solidFill>
                <a:latin typeface="Times New Roman" pitchFamily="18" charset="0"/>
                <a:cs typeface="Times New Roman" pitchFamily="18" charset="0"/>
              </a:rPr>
              <a:t>A presentation at the maiden International Professional Practitioners’ Conference (IPPC) Abuja 2024 with the theme- Financial Reporting and Impact of Taxation Dynamics on Virtual Assets in African Countries.  Scheduled for Monday, 8th to Thursday, 11th July, 2024 organized by Association of National Accountants of Nigeria. </a:t>
            </a:r>
          </a:p>
          <a:p>
            <a:pPr algn="just"/>
            <a:endParaRPr lang="en-US" dirty="0">
              <a:solidFill>
                <a:schemeClr val="tx1"/>
              </a:solidFill>
              <a:latin typeface="Times New Roman" pitchFamily="18" charset="0"/>
              <a:cs typeface="Times New Roman" pitchFamily="18" charset="0"/>
            </a:endParaRPr>
          </a:p>
        </p:txBody>
      </p:sp>
      <p:sp>
        <p:nvSpPr>
          <p:cNvPr id="22529" name="Rectangle 1"/>
          <p:cNvSpPr>
            <a:spLocks noChangeArrowheads="1"/>
          </p:cNvSpPr>
          <p:nvPr/>
        </p:nvSpPr>
        <p:spPr bwMode="auto">
          <a:xfrm>
            <a:off x="1280592" y="2959712"/>
            <a:ext cx="7488831" cy="156966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Prof. Sunday </a:t>
            </a:r>
            <a:r>
              <a:rPr kumimoji="0" lang="en-US" sz="2400" b="1"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Mlanga</a:t>
            </a:r>
            <a:endPar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Director of Academic Planning</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ANAN University, </a:t>
            </a:r>
            <a:r>
              <a:rPr kumimoji="0" lang="en-US" sz="2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Kwall</a:t>
            </a:r>
            <a:r>
              <a:rPr kumimoji="0" lang="en-US" sz="2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Nigeria</a:t>
            </a:r>
            <a:endPar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sundaymlanga@yahoo.com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6147" name="Picture 3" descr="C:\Users\DEEKAA IEREN\Downloads\1708364687616.png"/>
          <p:cNvPicPr>
            <a:picLocks noChangeAspect="1" noChangeArrowheads="1"/>
          </p:cNvPicPr>
          <p:nvPr/>
        </p:nvPicPr>
        <p:blipFill>
          <a:blip r:embed="rId2"/>
          <a:srcRect/>
          <a:stretch>
            <a:fillRect/>
          </a:stretch>
        </p:blipFill>
        <p:spPr bwMode="auto">
          <a:xfrm>
            <a:off x="0" y="0"/>
            <a:ext cx="6858000" cy="6858000"/>
          </a:xfrm>
          <a:prstGeom prst="rect">
            <a:avLst/>
          </a:prstGeom>
          <a:noFill/>
        </p:spPr>
      </p:pic>
      <p:sp>
        <p:nvSpPr>
          <p:cNvPr id="3" name="Subtitle 2"/>
          <p:cNvSpPr>
            <a:spLocks noGrp="1"/>
          </p:cNvSpPr>
          <p:nvPr>
            <p:ph type="subTitle" idx="1"/>
          </p:nvPr>
        </p:nvSpPr>
        <p:spPr>
          <a:xfrm>
            <a:off x="272480" y="260648"/>
            <a:ext cx="9433048" cy="6408712"/>
          </a:xfrm>
          <a:solidFill>
            <a:srgbClr val="FFFFFF"/>
          </a:solidFill>
          <a:ln w="57150">
            <a:solidFill>
              <a:schemeClr val="accent6">
                <a:lumMod val="40000"/>
                <a:lumOff val="60000"/>
              </a:schemeClr>
            </a:solidFill>
          </a:ln>
        </p:spPr>
        <p:txBody>
          <a:bodyPr>
            <a:noAutofit/>
          </a:bodyPr>
          <a:lstStyle/>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And that some people do not have bank accounts but they have crypto wallet.</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The secrecy of crypto usage is what is driving its adoption by youth.</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Money laundering is facilitated through cryptocurrencies due to their pseudo-anonymous nature and the ability to conduct transactions without intermediaries.</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 Criminals exploit these features to obscure the trail of illicit funds, making it challenging for law enforcement agencies to detect and investigate.</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Therefore, risk assessment is a crucial process in understanding and mitigating the potential risks associated with cryptocurrencies and money laundering in Africa.</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This is because risk assessment involves identifying, analyzing, and evaluating the various factors that contribute to the vulnerability of a country's financial system to these illicit activities.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5121" name="Picture 1" descr="C:\Users\DEEKAA IEREN\Downloads\3-38-1024x576.jpg"/>
          <p:cNvPicPr>
            <a:picLocks noChangeAspect="1" noChangeArrowheads="1"/>
          </p:cNvPicPr>
          <p:nvPr/>
        </p:nvPicPr>
        <p:blipFill>
          <a:blip r:embed="rId2"/>
          <a:srcRect l="5883" r="4298"/>
          <a:stretch>
            <a:fillRect/>
          </a:stretch>
        </p:blipFill>
        <p:spPr bwMode="auto">
          <a:xfrm>
            <a:off x="0" y="1371600"/>
            <a:ext cx="9906000" cy="5486400"/>
          </a:xfrm>
          <a:prstGeom prst="rect">
            <a:avLst/>
          </a:prstGeom>
          <a:noFill/>
        </p:spPr>
      </p:pic>
      <p:sp>
        <p:nvSpPr>
          <p:cNvPr id="3" name="Subtitle 2"/>
          <p:cNvSpPr>
            <a:spLocks noGrp="1"/>
          </p:cNvSpPr>
          <p:nvPr>
            <p:ph type="subTitle" idx="1"/>
          </p:nvPr>
        </p:nvSpPr>
        <p:spPr>
          <a:xfrm>
            <a:off x="523844" y="1555904"/>
            <a:ext cx="8715436" cy="5016050"/>
          </a:xfrm>
          <a:solidFill>
            <a:srgbClr val="FFFFFF"/>
          </a:solidFill>
          <a:ln w="38100">
            <a:solidFill>
              <a:schemeClr val="accent6">
                <a:lumMod val="60000"/>
                <a:lumOff val="40000"/>
              </a:schemeClr>
            </a:solidFill>
          </a:ln>
        </p:spPr>
        <p:txBody>
          <a:bodyPr>
            <a:noAutofit/>
          </a:bodyPr>
          <a:lstStyle/>
          <a:p>
            <a:pPr algn="just"/>
            <a:r>
              <a:rPr lang="en-US" sz="2400" b="1" dirty="0">
                <a:solidFill>
                  <a:srgbClr val="FF0000"/>
                </a:solidFill>
                <a:latin typeface="Times New Roman" pitchFamily="18" charset="0"/>
                <a:cs typeface="Times New Roman" pitchFamily="18" charset="0"/>
              </a:rPr>
              <a:t>1. Identifying risks</a:t>
            </a:r>
            <a:endParaRPr lang="en-US" sz="2400" dirty="0">
              <a:solidFill>
                <a:srgbClr val="FF0000"/>
              </a:solidFill>
              <a:latin typeface="Times New Roman" pitchFamily="18" charset="0"/>
              <a:cs typeface="Times New Roman" pitchFamily="18" charset="0"/>
            </a:endParaRPr>
          </a:p>
          <a:p>
            <a:pPr algn="just"/>
            <a:r>
              <a:rPr lang="en-US" sz="2400" dirty="0">
                <a:solidFill>
                  <a:schemeClr val="tx1"/>
                </a:solidFill>
                <a:latin typeface="Times New Roman" pitchFamily="18" charset="0"/>
                <a:cs typeface="Times New Roman" pitchFamily="18" charset="0"/>
              </a:rPr>
              <a:t>   -Recognizing the potential risks posed by cryptocurrencies, such as anonymity, cross-border transactions, and decentralized nature, which can facilitate money laundering activities.</a:t>
            </a:r>
          </a:p>
          <a:p>
            <a:pPr algn="just"/>
            <a:r>
              <a:rPr lang="en-US" sz="2400" dirty="0">
                <a:solidFill>
                  <a:schemeClr val="tx1"/>
                </a:solidFill>
                <a:latin typeface="Times New Roman" pitchFamily="18" charset="0"/>
                <a:cs typeface="Times New Roman" pitchFamily="18" charset="0"/>
              </a:rPr>
              <a:t>   - Understanding the existing money laundering typologies and methods that can be adapted or exploited using </a:t>
            </a:r>
            <a:r>
              <a:rPr lang="en-US" sz="2400" dirty="0" err="1">
                <a:solidFill>
                  <a:schemeClr val="tx1"/>
                </a:solidFill>
                <a:latin typeface="Times New Roman" pitchFamily="18" charset="0"/>
                <a:cs typeface="Times New Roman" pitchFamily="18" charset="0"/>
              </a:rPr>
              <a:t>cryptocurrencies</a:t>
            </a:r>
            <a:r>
              <a:rPr lang="en-US" sz="2400" dirty="0">
                <a:solidFill>
                  <a:schemeClr val="tx1"/>
                </a:solidFill>
                <a:latin typeface="Times New Roman" pitchFamily="18" charset="0"/>
                <a:cs typeface="Times New Roman" pitchFamily="18" charset="0"/>
              </a:rPr>
              <a:t>.</a:t>
            </a:r>
          </a:p>
          <a:p>
            <a:pPr algn="just"/>
            <a:r>
              <a:rPr lang="en-US" sz="2400" dirty="0">
                <a:solidFill>
                  <a:schemeClr val="tx1"/>
                </a:solidFill>
                <a:latin typeface="Times New Roman" pitchFamily="18" charset="0"/>
                <a:cs typeface="Times New Roman" pitchFamily="18" charset="0"/>
              </a:rPr>
              <a:t>   - Assessing the regulatory landscape, including the presence or absence of legal frameworks governing </a:t>
            </a:r>
            <a:r>
              <a:rPr lang="en-US" sz="2400" dirty="0" err="1">
                <a:solidFill>
                  <a:schemeClr val="tx1"/>
                </a:solidFill>
                <a:latin typeface="Times New Roman" pitchFamily="18" charset="0"/>
                <a:cs typeface="Times New Roman" pitchFamily="18" charset="0"/>
              </a:rPr>
              <a:t>cryptocurrencies</a:t>
            </a:r>
            <a:r>
              <a:rPr lang="en-US" sz="2400" dirty="0">
                <a:solidFill>
                  <a:schemeClr val="tx1"/>
                </a:solidFill>
                <a:latin typeface="Times New Roman" pitchFamily="18" charset="0"/>
                <a:cs typeface="Times New Roman" pitchFamily="18" charset="0"/>
              </a:rPr>
              <a:t> and anti-money laundering (AML) measures.</a:t>
            </a:r>
          </a:p>
          <a:p>
            <a:pPr algn="just"/>
            <a:endParaRPr lang="en-US" sz="2000" dirty="0">
              <a:solidFill>
                <a:schemeClr val="tx1"/>
              </a:solidFill>
              <a:latin typeface="Times New Roman" pitchFamily="18" charset="0"/>
              <a:cs typeface="Times New Roman" pitchFamily="18" charset="0"/>
            </a:endParaRPr>
          </a:p>
        </p:txBody>
      </p:sp>
      <p:sp>
        <p:nvSpPr>
          <p:cNvPr id="4" name="Rectangle 3"/>
          <p:cNvSpPr/>
          <p:nvPr/>
        </p:nvSpPr>
        <p:spPr>
          <a:xfrm>
            <a:off x="666720" y="357166"/>
            <a:ext cx="8501122" cy="830997"/>
          </a:xfrm>
          <a:prstGeom prst="rect">
            <a:avLst/>
          </a:prstGeom>
          <a:solidFill>
            <a:srgbClr val="FF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n-US" sz="2000" b="1" dirty="0">
                <a:solidFill>
                  <a:schemeClr val="tx1"/>
                </a:solidFill>
                <a:latin typeface="Times New Roman" pitchFamily="18" charset="0"/>
                <a:cs typeface="Times New Roman" pitchFamily="18" charset="0"/>
              </a:rPr>
              <a:t> </a:t>
            </a:r>
            <a:r>
              <a:rPr lang="en-US" sz="2400" b="1" dirty="0">
                <a:solidFill>
                  <a:srgbClr val="0070C0"/>
                </a:solidFill>
                <a:latin typeface="Times New Roman" pitchFamily="18" charset="0"/>
                <a:cs typeface="Times New Roman" pitchFamily="18" charset="0"/>
              </a:rPr>
              <a:t>CONDUCTING</a:t>
            </a:r>
            <a:r>
              <a:rPr lang="en-US" sz="2000" b="1" dirty="0">
                <a:solidFill>
                  <a:schemeClr val="tx1"/>
                </a:solidFill>
                <a:latin typeface="Times New Roman" pitchFamily="18" charset="0"/>
                <a:cs typeface="Times New Roman" pitchFamily="18" charset="0"/>
              </a:rPr>
              <a:t> </a:t>
            </a:r>
            <a:r>
              <a:rPr lang="en-US" sz="2400" b="1" dirty="0">
                <a:solidFill>
                  <a:srgbClr val="0070C0"/>
                </a:solidFill>
                <a:latin typeface="Times New Roman" pitchFamily="18" charset="0"/>
                <a:cs typeface="Times New Roman" pitchFamily="18" charset="0"/>
              </a:rPr>
              <a:t>RISK ASSESSMENT FOR  CRYPTOCURRENCIES AND MONEY LAUNDERING</a:t>
            </a:r>
            <a:endParaRPr lang="en-US" sz="2400" dirty="0">
              <a:solidFill>
                <a:srgbClr val="0070C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descr="C:\Users\DEEKAA IEREN\Downloads\3-38-1024x576.jpg"/>
          <p:cNvPicPr>
            <a:picLocks noChangeAspect="1" noChangeArrowheads="1"/>
          </p:cNvPicPr>
          <p:nvPr/>
        </p:nvPicPr>
        <p:blipFill>
          <a:blip r:embed="rId2"/>
          <a:srcRect l="5883" r="4298"/>
          <a:stretch>
            <a:fillRect/>
          </a:stretch>
        </p:blipFill>
        <p:spPr bwMode="auto">
          <a:xfrm>
            <a:off x="0" y="1371600"/>
            <a:ext cx="9906000" cy="5486400"/>
          </a:xfrm>
          <a:prstGeom prst="rect">
            <a:avLst/>
          </a:prstGeom>
          <a:noFill/>
        </p:spPr>
      </p:pic>
      <p:sp>
        <p:nvSpPr>
          <p:cNvPr id="3" name="Subtitle 2"/>
          <p:cNvSpPr>
            <a:spLocks noGrp="1"/>
          </p:cNvSpPr>
          <p:nvPr>
            <p:ph type="subTitle" idx="1"/>
          </p:nvPr>
        </p:nvSpPr>
        <p:spPr>
          <a:xfrm>
            <a:off x="523844" y="1071546"/>
            <a:ext cx="8715436" cy="5429288"/>
          </a:xfrm>
          <a:solidFill>
            <a:srgbClr val="FFFFFF"/>
          </a:solidFill>
          <a:ln w="38100">
            <a:solidFill>
              <a:schemeClr val="accent6">
                <a:lumMod val="60000"/>
                <a:lumOff val="40000"/>
              </a:schemeClr>
            </a:solidFill>
          </a:ln>
        </p:spPr>
        <p:txBody>
          <a:bodyPr>
            <a:noAutofit/>
          </a:bodyPr>
          <a:lstStyle/>
          <a:p>
            <a:pPr algn="just"/>
            <a:r>
              <a:rPr lang="en-US" sz="2400" dirty="0">
                <a:solidFill>
                  <a:srgbClr val="FF0000"/>
                </a:solidFill>
                <a:latin typeface="Times New Roman" pitchFamily="18" charset="0"/>
                <a:cs typeface="Times New Roman" pitchFamily="18" charset="0"/>
              </a:rPr>
              <a:t>2. </a:t>
            </a:r>
            <a:r>
              <a:rPr lang="en-US" sz="2400" b="1" dirty="0">
                <a:solidFill>
                  <a:srgbClr val="FF0000"/>
                </a:solidFill>
                <a:latin typeface="Times New Roman" pitchFamily="18" charset="0"/>
                <a:cs typeface="Times New Roman" pitchFamily="18" charset="0"/>
              </a:rPr>
              <a:t>Analyzing risk factors</a:t>
            </a:r>
            <a:endParaRPr lang="en-US" sz="2400" dirty="0">
              <a:solidFill>
                <a:srgbClr val="FF0000"/>
              </a:solidFill>
              <a:latin typeface="Times New Roman" pitchFamily="18" charset="0"/>
              <a:cs typeface="Times New Roman" pitchFamily="18" charset="0"/>
            </a:endParaRPr>
          </a:p>
          <a:p>
            <a:pPr algn="just"/>
            <a:r>
              <a:rPr lang="en-US" sz="2400" dirty="0">
                <a:solidFill>
                  <a:schemeClr val="tx1"/>
                </a:solidFill>
                <a:latin typeface="Times New Roman" pitchFamily="18" charset="0"/>
                <a:cs typeface="Times New Roman" pitchFamily="18" charset="0"/>
              </a:rPr>
              <a:t>   - Evaluating the level of </a:t>
            </a:r>
            <a:r>
              <a:rPr lang="en-US" sz="2400" dirty="0" err="1">
                <a:solidFill>
                  <a:schemeClr val="tx1"/>
                </a:solidFill>
                <a:latin typeface="Times New Roman" pitchFamily="18" charset="0"/>
                <a:cs typeface="Times New Roman" pitchFamily="18" charset="0"/>
              </a:rPr>
              <a:t>cryptocurrency</a:t>
            </a:r>
            <a:r>
              <a:rPr lang="en-US" sz="2400" dirty="0">
                <a:solidFill>
                  <a:schemeClr val="tx1"/>
                </a:solidFill>
                <a:latin typeface="Times New Roman" pitchFamily="18" charset="0"/>
                <a:cs typeface="Times New Roman" pitchFamily="18" charset="0"/>
              </a:rPr>
              <a:t> adoption and usage within the country, as higher adoption can increase exposure to associated risks.</a:t>
            </a:r>
          </a:p>
          <a:p>
            <a:pPr algn="just"/>
            <a:r>
              <a:rPr lang="en-US" sz="2400" dirty="0">
                <a:solidFill>
                  <a:schemeClr val="tx1"/>
                </a:solidFill>
                <a:latin typeface="Times New Roman" pitchFamily="18" charset="0"/>
                <a:cs typeface="Times New Roman" pitchFamily="18" charset="0"/>
              </a:rPr>
              <a:t>   - Assessing the effectiveness of existing AML/CFT measures, including the capacity of financial intelligence units (FIUs), law enforcement agencies, and regulatory bodies</a:t>
            </a:r>
            <a:r>
              <a:rPr lang="en-US" sz="2000" dirty="0">
                <a:solidFill>
                  <a:schemeClr val="tx1"/>
                </a:solidFill>
                <a:latin typeface="Times New Roman" pitchFamily="18" charset="0"/>
                <a:cs typeface="Times New Roman" pitchFamily="18" charset="0"/>
              </a:rPr>
              <a:t>.</a:t>
            </a:r>
          </a:p>
          <a:p>
            <a:pPr algn="just"/>
            <a:r>
              <a:rPr lang="en-US" sz="2000" dirty="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Examining the prevalence of other predicate offenses, such as corruption, organized crime, and terrorist financing, which can fuel money laundering activities.</a:t>
            </a:r>
          </a:p>
          <a:p>
            <a:pPr algn="just"/>
            <a:r>
              <a:rPr lang="en-US" sz="2400" dirty="0">
                <a:solidFill>
                  <a:schemeClr val="tx1"/>
                </a:solidFill>
                <a:latin typeface="Times New Roman" pitchFamily="18" charset="0"/>
                <a:cs typeface="Times New Roman" pitchFamily="18" charset="0"/>
              </a:rPr>
              <a:t>   - Considering the country's economic and financial sector vulnerabilities, such as the presence of cash-intensive industries or sectors with limited oversight.</a:t>
            </a:r>
          </a:p>
          <a:p>
            <a:pPr algn="just"/>
            <a:endParaRPr lang="en-US" sz="2000" dirty="0">
              <a:solidFill>
                <a:schemeClr val="tx1"/>
              </a:solidFill>
              <a:latin typeface="Times New Roman" pitchFamily="18" charset="0"/>
              <a:cs typeface="Times New Roman" pitchFamily="18" charset="0"/>
            </a:endParaRPr>
          </a:p>
          <a:p>
            <a:pPr algn="just"/>
            <a:endParaRPr lang="en-US" sz="2000" dirty="0">
              <a:solidFill>
                <a:schemeClr val="tx1"/>
              </a:solidFill>
              <a:latin typeface="Times New Roman" pitchFamily="18" charset="0"/>
              <a:cs typeface="Times New Roman" pitchFamily="18" charset="0"/>
            </a:endParaRPr>
          </a:p>
        </p:txBody>
      </p:sp>
      <p:sp>
        <p:nvSpPr>
          <p:cNvPr id="4" name="Rectangle 3"/>
          <p:cNvSpPr/>
          <p:nvPr/>
        </p:nvSpPr>
        <p:spPr>
          <a:xfrm>
            <a:off x="666720" y="357166"/>
            <a:ext cx="8501122" cy="400110"/>
          </a:xfrm>
          <a:prstGeom prst="rect">
            <a:avLst/>
          </a:prstGeom>
          <a:solidFill>
            <a:srgbClr val="FF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n-US" sz="2000" b="1" dirty="0">
                <a:solidFill>
                  <a:schemeClr val="tx1"/>
                </a:solidFill>
                <a:latin typeface="Times New Roman" pitchFamily="18" charset="0"/>
                <a:cs typeface="Times New Roman" pitchFamily="18" charset="0"/>
              </a:rPr>
              <a:t> </a:t>
            </a:r>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173328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4098" name="Picture 2" descr="C:\Users\DEEKAA IEREN\Downloads\cryptocurrency snipped.png"/>
          <p:cNvPicPr>
            <a:picLocks noChangeAspect="1" noChangeArrowheads="1"/>
          </p:cNvPicPr>
          <p:nvPr/>
        </p:nvPicPr>
        <p:blipFill>
          <a:blip r:embed="rId3"/>
          <a:srcRect/>
          <a:stretch>
            <a:fillRect/>
          </a:stretch>
        </p:blipFill>
        <p:spPr bwMode="auto">
          <a:xfrm>
            <a:off x="0" y="0"/>
            <a:ext cx="5878513" cy="6858000"/>
          </a:xfrm>
          <a:prstGeom prst="rect">
            <a:avLst/>
          </a:prstGeom>
          <a:noFill/>
        </p:spPr>
      </p:pic>
      <p:sp>
        <p:nvSpPr>
          <p:cNvPr id="3" name="Subtitle 2"/>
          <p:cNvSpPr>
            <a:spLocks noGrp="1"/>
          </p:cNvSpPr>
          <p:nvPr>
            <p:ph type="subTitle" idx="1"/>
          </p:nvPr>
        </p:nvSpPr>
        <p:spPr>
          <a:xfrm>
            <a:off x="523844" y="1071546"/>
            <a:ext cx="8715436" cy="4786346"/>
          </a:xfrm>
          <a:solidFill>
            <a:srgbClr val="FFFFFF"/>
          </a:solidFill>
          <a:ln w="38100">
            <a:solidFill>
              <a:schemeClr val="accent3">
                <a:lumMod val="75000"/>
              </a:schemeClr>
            </a:solidFill>
          </a:ln>
        </p:spPr>
        <p:txBody>
          <a:bodyPr>
            <a:noAutofit/>
          </a:bodyPr>
          <a:lstStyle/>
          <a:p>
            <a:pPr algn="just"/>
            <a:r>
              <a:rPr lang="en-US" sz="2000" dirty="0">
                <a:solidFill>
                  <a:schemeClr val="tx1"/>
                </a:solidFill>
                <a:latin typeface="Times New Roman" pitchFamily="18" charset="0"/>
                <a:cs typeface="Times New Roman" pitchFamily="18" charset="0"/>
              </a:rPr>
              <a:t>  </a:t>
            </a:r>
            <a:r>
              <a:rPr lang="en-US" sz="2000" b="1" dirty="0">
                <a:solidFill>
                  <a:srgbClr val="FF0000"/>
                </a:solidFill>
                <a:latin typeface="Times New Roman" pitchFamily="18" charset="0"/>
                <a:cs typeface="Times New Roman" pitchFamily="18" charset="0"/>
              </a:rPr>
              <a:t> 3. </a:t>
            </a:r>
            <a:r>
              <a:rPr lang="en-US" sz="2400" b="1" dirty="0">
                <a:solidFill>
                  <a:srgbClr val="FF0000"/>
                </a:solidFill>
                <a:latin typeface="Times New Roman" pitchFamily="18" charset="0"/>
                <a:cs typeface="Times New Roman" pitchFamily="18" charset="0"/>
              </a:rPr>
              <a:t>Evaluating risk exposure</a:t>
            </a:r>
            <a:endParaRPr lang="en-US" sz="2400" dirty="0">
              <a:solidFill>
                <a:srgbClr val="FF0000"/>
              </a:solidFill>
              <a:latin typeface="Times New Roman" pitchFamily="18" charset="0"/>
              <a:cs typeface="Times New Roman" pitchFamily="18" charset="0"/>
            </a:endParaRPr>
          </a:p>
          <a:p>
            <a:pPr algn="just"/>
            <a:r>
              <a:rPr lang="en-US" sz="2400" dirty="0">
                <a:solidFill>
                  <a:schemeClr val="tx1"/>
                </a:solidFill>
                <a:latin typeface="Times New Roman" pitchFamily="18" charset="0"/>
                <a:cs typeface="Times New Roman" pitchFamily="18" charset="0"/>
              </a:rPr>
              <a:t>   - Quantifying the potential impact of money laundering activities on the country's financial system, economy, and reputation.</a:t>
            </a:r>
          </a:p>
          <a:p>
            <a:pPr algn="just"/>
            <a:r>
              <a:rPr lang="en-US" sz="2400" dirty="0">
                <a:solidFill>
                  <a:schemeClr val="tx1"/>
                </a:solidFill>
                <a:latin typeface="Times New Roman" pitchFamily="18" charset="0"/>
                <a:cs typeface="Times New Roman" pitchFamily="18" charset="0"/>
              </a:rPr>
              <a:t>   - Estimating the volume of cryptocurrency transactions and the potential for illicit fund movements.</a:t>
            </a:r>
          </a:p>
          <a:p>
            <a:pPr algn="just"/>
            <a:r>
              <a:rPr lang="en-US" sz="2400" dirty="0">
                <a:solidFill>
                  <a:schemeClr val="tx1"/>
                </a:solidFill>
                <a:latin typeface="Times New Roman" pitchFamily="18" charset="0"/>
                <a:cs typeface="Times New Roman" pitchFamily="18" charset="0"/>
              </a:rPr>
              <a:t>   - Assessing the level of international cooperation and information-sharing mechanisms in place to combat cross-border money laundering activities involving cryptocurrencies.</a:t>
            </a:r>
          </a:p>
          <a:p>
            <a:pPr algn="just"/>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3073" name="Picture 1" descr="C:\Users\DEEKAA IEREN\Downloads\FCF-Pay-paves-the-way-for-expanded-cryptocurrency-bill-payments-300x300.jpg"/>
          <p:cNvPicPr>
            <a:picLocks noChangeAspect="1" noChangeArrowheads="1"/>
          </p:cNvPicPr>
          <p:nvPr/>
        </p:nvPicPr>
        <p:blipFill>
          <a:blip r:embed="rId2"/>
          <a:srcRect/>
          <a:stretch>
            <a:fillRect/>
          </a:stretch>
        </p:blipFill>
        <p:spPr bwMode="auto">
          <a:xfrm>
            <a:off x="0" y="0"/>
            <a:ext cx="5794768" cy="6858000"/>
          </a:xfrm>
          <a:prstGeom prst="rect">
            <a:avLst/>
          </a:prstGeom>
          <a:noFill/>
        </p:spPr>
      </p:pic>
      <p:sp>
        <p:nvSpPr>
          <p:cNvPr id="3" name="Subtitle 2"/>
          <p:cNvSpPr>
            <a:spLocks noGrp="1"/>
          </p:cNvSpPr>
          <p:nvPr>
            <p:ph type="subTitle" idx="1"/>
          </p:nvPr>
        </p:nvSpPr>
        <p:spPr>
          <a:xfrm>
            <a:off x="0" y="620688"/>
            <a:ext cx="9239280" cy="5951584"/>
          </a:xfrm>
          <a:solidFill>
            <a:srgbClr val="FFFFFF"/>
          </a:solidFill>
          <a:ln w="38100">
            <a:solidFill>
              <a:schemeClr val="accent4">
                <a:lumMod val="75000"/>
              </a:schemeClr>
            </a:solidFill>
          </a:ln>
        </p:spPr>
        <p:txBody>
          <a:bodyPr>
            <a:noAutofit/>
          </a:bodyPr>
          <a:lstStyle/>
          <a:p>
            <a:pPr algn="just"/>
            <a:r>
              <a:rPr lang="en-US" sz="2400" b="1" dirty="0">
                <a:solidFill>
                  <a:srgbClr val="FF0000"/>
                </a:solidFill>
                <a:latin typeface="Times New Roman" pitchFamily="18" charset="0"/>
                <a:cs typeface="Times New Roman" pitchFamily="18" charset="0"/>
              </a:rPr>
              <a:t>4. Identifying risk mitigation strategies</a:t>
            </a:r>
            <a:endParaRPr lang="en-US" sz="2400" dirty="0">
              <a:solidFill>
                <a:srgbClr val="FF0000"/>
              </a:solidFill>
              <a:latin typeface="Times New Roman" pitchFamily="18" charset="0"/>
              <a:cs typeface="Times New Roman" pitchFamily="18" charset="0"/>
            </a:endParaRPr>
          </a:p>
          <a:p>
            <a:pPr algn="just"/>
            <a:r>
              <a:rPr lang="en-US" sz="2400" dirty="0">
                <a:solidFill>
                  <a:schemeClr val="tx1"/>
                </a:solidFill>
                <a:latin typeface="Times New Roman" pitchFamily="18" charset="0"/>
                <a:cs typeface="Times New Roman" pitchFamily="18" charset="0"/>
              </a:rPr>
              <a:t>   - Developing a comprehensive risk-based approach to AML/CFT measures, tailored to the specific risks and vulnerabilities identified.</a:t>
            </a:r>
          </a:p>
          <a:p>
            <a:pPr algn="just"/>
            <a:r>
              <a:rPr lang="en-US" sz="2400" dirty="0">
                <a:solidFill>
                  <a:schemeClr val="tx1"/>
                </a:solidFill>
                <a:latin typeface="Times New Roman" pitchFamily="18" charset="0"/>
                <a:cs typeface="Times New Roman" pitchFamily="18" charset="0"/>
              </a:rPr>
              <a:t>   - Considering regulatory measures, such as licensing and registration requirements for virtual asset service providers (VASPs), and implementing robust Know Your Customer (KYC) and Customer Due Diligence (CDD) processes.</a:t>
            </a:r>
          </a:p>
          <a:p>
            <a:pPr algn="just"/>
            <a:r>
              <a:rPr lang="en-US" sz="2400" dirty="0">
                <a:solidFill>
                  <a:schemeClr val="tx1"/>
                </a:solidFill>
                <a:latin typeface="Times New Roman" pitchFamily="18" charset="0"/>
                <a:cs typeface="Times New Roman" pitchFamily="18" charset="0"/>
              </a:rPr>
              <a:t>   - Enhancing law enforcement capabilities, including training, resources, and international cooperation mechanisms.</a:t>
            </a:r>
          </a:p>
          <a:p>
            <a:pPr algn="just"/>
            <a:r>
              <a:rPr lang="en-US" sz="2400" dirty="0">
                <a:solidFill>
                  <a:schemeClr val="tx1"/>
                </a:solidFill>
                <a:latin typeface="Times New Roman" pitchFamily="18" charset="0"/>
                <a:cs typeface="Times New Roman" pitchFamily="18" charset="0"/>
              </a:rPr>
              <a:t>   - Promoting public-private collaboration, financial literacy, and awareness campaigns to address the risks associated with </a:t>
            </a:r>
            <a:r>
              <a:rPr lang="en-US" sz="2400" dirty="0" err="1">
                <a:solidFill>
                  <a:schemeClr val="tx1"/>
                </a:solidFill>
                <a:latin typeface="Times New Roman" pitchFamily="18" charset="0"/>
                <a:cs typeface="Times New Roman" pitchFamily="18" charset="0"/>
              </a:rPr>
              <a:t>cryptocurrencies</a:t>
            </a:r>
            <a:r>
              <a:rPr lang="en-US" sz="2400" dirty="0">
                <a:solidFill>
                  <a:schemeClr val="tx1"/>
                </a:solidFill>
                <a:latin typeface="Times New Roman" pitchFamily="18" charset="0"/>
                <a:cs typeface="Times New Roman" pitchFamily="18" charset="0"/>
              </a:rPr>
              <a:t> and money laundering.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2050" name="Picture 2" descr="C:\Users\DEEKAA IEREN\Downloads\financial-crime-jpg.jpg"/>
          <p:cNvPicPr>
            <a:picLocks noChangeAspect="1" noChangeArrowheads="1"/>
          </p:cNvPicPr>
          <p:nvPr/>
        </p:nvPicPr>
        <p:blipFill>
          <a:blip r:embed="rId2"/>
          <a:srcRect/>
          <a:stretch>
            <a:fillRect/>
          </a:stretch>
        </p:blipFill>
        <p:spPr bwMode="auto">
          <a:xfrm>
            <a:off x="0" y="2928934"/>
            <a:ext cx="9906000" cy="3929066"/>
          </a:xfrm>
          <a:prstGeom prst="rect">
            <a:avLst/>
          </a:prstGeom>
          <a:noFill/>
        </p:spPr>
      </p:pic>
      <p:sp>
        <p:nvSpPr>
          <p:cNvPr id="3" name="Subtitle 2"/>
          <p:cNvSpPr>
            <a:spLocks noGrp="1"/>
          </p:cNvSpPr>
          <p:nvPr>
            <p:ph type="subTitle" idx="1"/>
          </p:nvPr>
        </p:nvSpPr>
        <p:spPr>
          <a:xfrm>
            <a:off x="523844" y="548680"/>
            <a:ext cx="9253692" cy="6192688"/>
          </a:xfrm>
          <a:solidFill>
            <a:srgbClr val="FFFFFF"/>
          </a:solidFill>
          <a:ln w="38100">
            <a:solidFill>
              <a:schemeClr val="accent6">
                <a:lumMod val="75000"/>
              </a:schemeClr>
            </a:solidFill>
          </a:ln>
        </p:spPr>
        <p:txBody>
          <a:bodyPr>
            <a:noAutofit/>
          </a:bodyPr>
          <a:lstStyle/>
          <a:p>
            <a:pPr algn="just"/>
            <a:r>
              <a:rPr lang="en-US" sz="2400" b="1" dirty="0">
                <a:solidFill>
                  <a:srgbClr val="FF0000"/>
                </a:solidFill>
                <a:latin typeface="Times New Roman" pitchFamily="18" charset="0"/>
                <a:cs typeface="Times New Roman" pitchFamily="18" charset="0"/>
              </a:rPr>
              <a:t>5. Continuous monitoring and updating</a:t>
            </a:r>
            <a:endParaRPr lang="en-US" sz="2400" dirty="0">
              <a:solidFill>
                <a:srgbClr val="FF0000"/>
              </a:solidFill>
              <a:latin typeface="Times New Roman" pitchFamily="18" charset="0"/>
              <a:cs typeface="Times New Roman" pitchFamily="18" charset="0"/>
            </a:endParaRPr>
          </a:p>
          <a:p>
            <a:pPr algn="just"/>
            <a:r>
              <a:rPr lang="en-US" sz="2400" dirty="0">
                <a:solidFill>
                  <a:schemeClr val="tx1"/>
                </a:solidFill>
                <a:latin typeface="Times New Roman" pitchFamily="18" charset="0"/>
                <a:cs typeface="Times New Roman" pitchFamily="18" charset="0"/>
              </a:rPr>
              <a:t>   - Regularly reviewing and updating the risk assessment process to account for evolving trends, new typologies, and changes in the </a:t>
            </a:r>
            <a:r>
              <a:rPr lang="en-US" sz="2400" dirty="0" err="1">
                <a:solidFill>
                  <a:schemeClr val="tx1"/>
                </a:solidFill>
                <a:latin typeface="Times New Roman" pitchFamily="18" charset="0"/>
                <a:cs typeface="Times New Roman" pitchFamily="18" charset="0"/>
              </a:rPr>
              <a:t>cryptocurrency</a:t>
            </a:r>
            <a:r>
              <a:rPr lang="en-US" sz="2400" dirty="0">
                <a:solidFill>
                  <a:schemeClr val="tx1"/>
                </a:solidFill>
                <a:latin typeface="Times New Roman" pitchFamily="18" charset="0"/>
                <a:cs typeface="Times New Roman" pitchFamily="18" charset="0"/>
              </a:rPr>
              <a:t> landscape.</a:t>
            </a:r>
          </a:p>
          <a:p>
            <a:pPr algn="just"/>
            <a:r>
              <a:rPr lang="en-US" sz="2400" dirty="0">
                <a:solidFill>
                  <a:schemeClr val="tx1"/>
                </a:solidFill>
                <a:latin typeface="Times New Roman" pitchFamily="18" charset="0"/>
                <a:cs typeface="Times New Roman" pitchFamily="18" charset="0"/>
              </a:rPr>
              <a:t>   - Adapting risk mitigation strategies as needed based on the dynamic nature of the risks and the effectiveness of existing measures.</a:t>
            </a:r>
          </a:p>
          <a:p>
            <a:pPr marL="342900" indent="-342900" algn="just">
              <a:buFont typeface="Wingdings" panose="05000000000000000000" pitchFamily="2" charset="2"/>
              <a:buChar char="q"/>
            </a:pPr>
            <a:r>
              <a:rPr lang="en-US" sz="2400" dirty="0">
                <a:solidFill>
                  <a:schemeClr val="tx1"/>
                </a:solidFill>
                <a:latin typeface="Times New Roman" pitchFamily="18" charset="0"/>
                <a:cs typeface="Times New Roman" pitchFamily="18" charset="0"/>
              </a:rPr>
              <a:t>By conducting comprehensive risk assessments, countries can develop a better understanding of their specific vulnerabilities and tailor their strategies accordingly. </a:t>
            </a:r>
          </a:p>
          <a:p>
            <a:pPr marL="342900" indent="-342900" algn="just">
              <a:buFont typeface="Wingdings" panose="05000000000000000000" pitchFamily="2" charset="2"/>
              <a:buChar char="q"/>
            </a:pPr>
            <a:r>
              <a:rPr lang="en-US" sz="2400" dirty="0">
                <a:solidFill>
                  <a:schemeClr val="tx1"/>
                </a:solidFill>
                <a:latin typeface="Times New Roman" pitchFamily="18" charset="0"/>
                <a:cs typeface="Times New Roman" pitchFamily="18" charset="0"/>
              </a:rPr>
              <a:t>This approach enables them to allocate resources effectively, implement targeted measures, and foster international cooperation to combat the misuse of cryptocurrencies for money laundering purposes.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52065249"/>
              </p:ext>
            </p:extLst>
          </p:nvPr>
        </p:nvGraphicFramePr>
        <p:xfrm>
          <a:off x="809596" y="1714488"/>
          <a:ext cx="6560866" cy="5268846"/>
        </p:xfrm>
        <a:graphic>
          <a:graphicData uri="http://schemas.openxmlformats.org/drawingml/2006/table">
            <a:tbl>
              <a:tblPr>
                <a:tableStyleId>{3C2FFA5D-87B4-456A-9821-1D502468CF0F}</a:tableStyleId>
              </a:tblPr>
              <a:tblGrid>
                <a:gridCol w="1678195">
                  <a:extLst>
                    <a:ext uri="{9D8B030D-6E8A-4147-A177-3AD203B41FA5}">
                      <a16:colId xmlns:a16="http://schemas.microsoft.com/office/drawing/2014/main" val="20000"/>
                    </a:ext>
                  </a:extLst>
                </a:gridCol>
                <a:gridCol w="3602502">
                  <a:extLst>
                    <a:ext uri="{9D8B030D-6E8A-4147-A177-3AD203B41FA5}">
                      <a16:colId xmlns:a16="http://schemas.microsoft.com/office/drawing/2014/main" val="20001"/>
                    </a:ext>
                  </a:extLst>
                </a:gridCol>
                <a:gridCol w="1280169">
                  <a:extLst>
                    <a:ext uri="{9D8B030D-6E8A-4147-A177-3AD203B41FA5}">
                      <a16:colId xmlns:a16="http://schemas.microsoft.com/office/drawing/2014/main" val="20003"/>
                    </a:ext>
                  </a:extLst>
                </a:gridCol>
              </a:tblGrid>
              <a:tr h="655302">
                <a:tc>
                  <a:txBody>
                    <a:bodyPr/>
                    <a:lstStyle/>
                    <a:p>
                      <a:pPr algn="l">
                        <a:lnSpc>
                          <a:spcPct val="107000"/>
                        </a:lnSpc>
                        <a:spcAft>
                          <a:spcPts val="800"/>
                        </a:spcAft>
                      </a:pPr>
                      <a:r>
                        <a:rPr lang="en-US" sz="1800" b="1" dirty="0">
                          <a:solidFill>
                            <a:srgbClr val="FF0000"/>
                          </a:solidFill>
                          <a:latin typeface="Times New Roman" pitchFamily="18" charset="0"/>
                          <a:cs typeface="Times New Roman" pitchFamily="18" charset="0"/>
                        </a:rPr>
                        <a:t>Country</a:t>
                      </a:r>
                      <a:endParaRPr lang="en-US" sz="1800" b="1" dirty="0">
                        <a:solidFill>
                          <a:srgbClr val="FF0000"/>
                        </a:solidFill>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b="1" dirty="0">
                          <a:solidFill>
                            <a:srgbClr val="FF0000"/>
                          </a:solidFill>
                          <a:latin typeface="Times New Roman" pitchFamily="18" charset="0"/>
                          <a:cs typeface="Times New Roman" pitchFamily="18" charset="0"/>
                        </a:rPr>
                        <a:t>Cryptocurrency Transaction Value (2020-2023)</a:t>
                      </a:r>
                      <a:endParaRPr lang="en-US" sz="1800" b="1" dirty="0">
                        <a:solidFill>
                          <a:srgbClr val="FF0000"/>
                        </a:solidFill>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b="1" dirty="0">
                          <a:solidFill>
                            <a:srgbClr val="FF0000"/>
                          </a:solidFill>
                          <a:latin typeface="Times New Roman" pitchFamily="18" charset="0"/>
                          <a:cs typeface="Times New Roman" pitchFamily="18" charset="0"/>
                        </a:rPr>
                        <a:t>Sources</a:t>
                      </a:r>
                      <a:endParaRPr lang="en-US" sz="1800" b="1" dirty="0">
                        <a:solidFill>
                          <a:srgbClr val="FF0000"/>
                        </a:solidFill>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627162">
                <a:tc>
                  <a:txBody>
                    <a:bodyPr/>
                    <a:lstStyle/>
                    <a:p>
                      <a:pPr algn="l">
                        <a:lnSpc>
                          <a:spcPct val="107000"/>
                        </a:lnSpc>
                        <a:spcAft>
                          <a:spcPts val="800"/>
                        </a:spcAft>
                      </a:pPr>
                      <a:r>
                        <a:rPr lang="en-US" sz="1800">
                          <a:latin typeface="Times New Roman" pitchFamily="18" charset="0"/>
                          <a:cs typeface="Times New Roman" pitchFamily="18" charset="0"/>
                        </a:rPr>
                        <a:t>Nigeria</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$1.2 billion - $56.7billion</a:t>
                      </a: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 [2], [21]</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27392">
                <a:tc>
                  <a:txBody>
                    <a:bodyPr/>
                    <a:lstStyle/>
                    <a:p>
                      <a:pPr algn="l">
                        <a:lnSpc>
                          <a:spcPct val="107000"/>
                        </a:lnSpc>
                        <a:spcAft>
                          <a:spcPts val="800"/>
                        </a:spcAft>
                      </a:pPr>
                      <a:r>
                        <a:rPr lang="en-US" sz="1800" dirty="0">
                          <a:latin typeface="Times New Roman" pitchFamily="18" charset="0"/>
                          <a:cs typeface="Times New Roman" pitchFamily="18" charset="0"/>
                        </a:rPr>
                        <a:t>South Africa</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$1.0 billion - $1.8 billion</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[3], [4]</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427392">
                <a:tc>
                  <a:txBody>
                    <a:bodyPr/>
                    <a:lstStyle/>
                    <a:p>
                      <a:pPr algn="l">
                        <a:lnSpc>
                          <a:spcPct val="107000"/>
                        </a:lnSpc>
                        <a:spcAft>
                          <a:spcPts val="800"/>
                        </a:spcAft>
                      </a:pPr>
                      <a:r>
                        <a:rPr lang="en-US" sz="1800" dirty="0">
                          <a:latin typeface="Times New Roman" pitchFamily="18" charset="0"/>
                          <a:cs typeface="Times New Roman" pitchFamily="18" charset="0"/>
                        </a:rPr>
                        <a:t>Kenya</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$625 million - $8.4 billion</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[5], [6], [22]</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27392">
                <a:tc>
                  <a:txBody>
                    <a:bodyPr/>
                    <a:lstStyle/>
                    <a:p>
                      <a:pPr algn="l">
                        <a:lnSpc>
                          <a:spcPct val="107000"/>
                        </a:lnSpc>
                        <a:spcAft>
                          <a:spcPts val="800"/>
                        </a:spcAft>
                      </a:pPr>
                      <a:r>
                        <a:rPr lang="en-US" sz="1800">
                          <a:latin typeface="Times New Roman" pitchFamily="18" charset="0"/>
                          <a:cs typeface="Times New Roman" pitchFamily="18" charset="0"/>
                        </a:rPr>
                        <a:t>Ghana</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$250 million - $600 million</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[7], [8]</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27392">
                <a:tc>
                  <a:txBody>
                    <a:bodyPr/>
                    <a:lstStyle/>
                    <a:p>
                      <a:pPr algn="l">
                        <a:lnSpc>
                          <a:spcPct val="107000"/>
                        </a:lnSpc>
                        <a:spcAft>
                          <a:spcPts val="800"/>
                        </a:spcAft>
                      </a:pPr>
                      <a:r>
                        <a:rPr lang="en-US" sz="1800">
                          <a:latin typeface="Times New Roman" pitchFamily="18" charset="0"/>
                          <a:cs typeface="Times New Roman" pitchFamily="18" charset="0"/>
                        </a:rPr>
                        <a:t>Morocco</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$175 million - $400 million</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[9], [10]</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27392">
                <a:tc>
                  <a:txBody>
                    <a:bodyPr/>
                    <a:lstStyle/>
                    <a:p>
                      <a:pPr algn="l">
                        <a:lnSpc>
                          <a:spcPct val="107000"/>
                        </a:lnSpc>
                        <a:spcAft>
                          <a:spcPts val="800"/>
                        </a:spcAft>
                      </a:pPr>
                      <a:r>
                        <a:rPr lang="en-US" sz="1800">
                          <a:latin typeface="Times New Roman" pitchFamily="18" charset="0"/>
                          <a:cs typeface="Times New Roman" pitchFamily="18" charset="0"/>
                        </a:rPr>
                        <a:t>Egypt</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$160 million - $350 million</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[11], [12]</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27392">
                <a:tc>
                  <a:txBody>
                    <a:bodyPr/>
                    <a:lstStyle/>
                    <a:p>
                      <a:pPr algn="l">
                        <a:lnSpc>
                          <a:spcPct val="107000"/>
                        </a:lnSpc>
                        <a:spcAft>
                          <a:spcPts val="800"/>
                        </a:spcAft>
                      </a:pPr>
                      <a:r>
                        <a:rPr lang="en-US" sz="1800">
                          <a:latin typeface="Times New Roman" pitchFamily="18" charset="0"/>
                          <a:cs typeface="Times New Roman" pitchFamily="18" charset="0"/>
                        </a:rPr>
                        <a:t>Tanzania</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$100 million - $250 million</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[13], [14]</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27392">
                <a:tc>
                  <a:txBody>
                    <a:bodyPr/>
                    <a:lstStyle/>
                    <a:p>
                      <a:pPr algn="l">
                        <a:lnSpc>
                          <a:spcPct val="107000"/>
                        </a:lnSpc>
                        <a:spcAft>
                          <a:spcPts val="800"/>
                        </a:spcAft>
                      </a:pPr>
                      <a:r>
                        <a:rPr lang="en-US" sz="1800">
                          <a:latin typeface="Times New Roman" pitchFamily="18" charset="0"/>
                          <a:cs typeface="Times New Roman" pitchFamily="18" charset="0"/>
                        </a:rPr>
                        <a:t>Uganda</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$75 million - $1.6 Billion</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[15], [16], [22]</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27392">
                <a:tc>
                  <a:txBody>
                    <a:bodyPr/>
                    <a:lstStyle/>
                    <a:p>
                      <a:pPr algn="l">
                        <a:lnSpc>
                          <a:spcPct val="107000"/>
                        </a:lnSpc>
                        <a:spcAft>
                          <a:spcPts val="800"/>
                        </a:spcAft>
                      </a:pPr>
                      <a:r>
                        <a:rPr lang="en-US" sz="1800">
                          <a:latin typeface="Times New Roman" pitchFamily="18" charset="0"/>
                          <a:cs typeface="Times New Roman" pitchFamily="18" charset="0"/>
                        </a:rPr>
                        <a:t>Botswana</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a:latin typeface="Times New Roman" pitchFamily="18" charset="0"/>
                          <a:cs typeface="Times New Roman" pitchFamily="18" charset="0"/>
                        </a:rPr>
                        <a:t>$60 million - $150 million</a:t>
                      </a:r>
                      <a:endParaRPr lang="en-US" sz="180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[17], [18]</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427392">
                <a:tc>
                  <a:txBody>
                    <a:bodyPr/>
                    <a:lstStyle/>
                    <a:p>
                      <a:pPr algn="l">
                        <a:lnSpc>
                          <a:spcPct val="107000"/>
                        </a:lnSpc>
                        <a:spcAft>
                          <a:spcPts val="800"/>
                        </a:spcAft>
                      </a:pPr>
                      <a:r>
                        <a:rPr lang="en-US" sz="1800" dirty="0">
                          <a:latin typeface="Times New Roman" pitchFamily="18" charset="0"/>
                          <a:cs typeface="Times New Roman" pitchFamily="18" charset="0"/>
                        </a:rPr>
                        <a:t>Mauritius</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$40 million - $120 million</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l">
                        <a:lnSpc>
                          <a:spcPct val="107000"/>
                        </a:lnSpc>
                        <a:spcAft>
                          <a:spcPts val="800"/>
                        </a:spcAft>
                      </a:pPr>
                      <a:r>
                        <a:rPr lang="en-US" sz="1800" dirty="0">
                          <a:latin typeface="Times New Roman" pitchFamily="18" charset="0"/>
                          <a:cs typeface="Times New Roman" pitchFamily="18" charset="0"/>
                        </a:rPr>
                        <a:t>[19], [20]</a:t>
                      </a:r>
                      <a:endParaRPr lang="en-US" sz="1800" dirty="0">
                        <a:latin typeface="Times New Roman" pitchFamily="18" charset="0"/>
                        <a:ea typeface="Calibri"/>
                        <a:cs typeface="Times New Roman" pitchFamily="18" charset="0"/>
                      </a:endParaRPr>
                    </a:p>
                  </a:txBody>
                  <a:tcPr marL="67078" marR="67078"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sp>
        <p:nvSpPr>
          <p:cNvPr id="1025" name="Rectangle 1"/>
          <p:cNvSpPr>
            <a:spLocks noChangeArrowheads="1"/>
          </p:cNvSpPr>
          <p:nvPr/>
        </p:nvSpPr>
        <p:spPr bwMode="auto">
          <a:xfrm>
            <a:off x="952472" y="137346"/>
            <a:ext cx="7500990" cy="132343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0000"/>
                </a:solidFill>
                <a:effectLst/>
                <a:latin typeface="Times New Roman" pitchFamily="18" charset="0"/>
                <a:ea typeface="Calibri" pitchFamily="34" charset="0"/>
                <a:cs typeface="Times New Roman" pitchFamily="18" charset="0"/>
              </a:rPr>
              <a:t>STATISTICAL PRESENTATIONS ON CRYPTOCURRENCY TRANSACTIONS, MONEY LAUNDERING AND RISK EXPOSURE IN AFRICA</a:t>
            </a:r>
            <a:endParaRPr kumimoji="0" lang="en-US" sz="1600" b="0" i="0" u="none" strike="noStrike" cap="none" normalizeH="0" baseline="0" dirty="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highlight>
                  <a:srgbClr val="FFFF00"/>
                </a:highlight>
                <a:latin typeface="Times New Roman" pitchFamily="18" charset="0"/>
                <a:ea typeface="Calibri" pitchFamily="34" charset="0"/>
                <a:cs typeface="Times New Roman" pitchFamily="18" charset="0"/>
              </a:rPr>
              <a:t>TABLE 1.</a:t>
            </a:r>
            <a:r>
              <a:rPr kumimoji="0" lang="en-US" sz="16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STATISTICAL EVIDENCE ON THE ESTIMATED QUANTUM OF CRYPTOCURRENCY TRANSACTIONS IN SELECTED AFRICAN COUNTRIES FROM 2020 TO 2023, INCLUDING SOURCES:</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24578" name="Picture 2" descr="C:\Users\DEEKAA IEREN\Downloads\Bitcoin-chart-Shutterstock.com-.jpg"/>
          <p:cNvPicPr>
            <a:picLocks noChangeAspect="1" noChangeArrowheads="1"/>
          </p:cNvPicPr>
          <p:nvPr/>
        </p:nvPicPr>
        <p:blipFill>
          <a:blip r:embed="rId2"/>
          <a:srcRect/>
          <a:stretch>
            <a:fillRect/>
          </a:stretch>
        </p:blipFill>
        <p:spPr bwMode="auto">
          <a:xfrm>
            <a:off x="0" y="1928802"/>
            <a:ext cx="9906000" cy="4929197"/>
          </a:xfrm>
          <a:prstGeom prst="rect">
            <a:avLst/>
          </a:prstGeom>
          <a:noFill/>
        </p:spPr>
      </p:pic>
      <p:sp>
        <p:nvSpPr>
          <p:cNvPr id="3" name="Subtitle 2"/>
          <p:cNvSpPr>
            <a:spLocks noGrp="1"/>
          </p:cNvSpPr>
          <p:nvPr>
            <p:ph type="subTitle" idx="1"/>
          </p:nvPr>
        </p:nvSpPr>
        <p:spPr>
          <a:xfrm>
            <a:off x="523844" y="714355"/>
            <a:ext cx="8715436" cy="6143643"/>
          </a:xfrm>
          <a:solidFill>
            <a:srgbClr val="FFFFFF"/>
          </a:solidFill>
          <a:ln w="38100">
            <a:solidFill>
              <a:schemeClr val="accent5">
                <a:lumMod val="75000"/>
              </a:schemeClr>
            </a:solidFill>
          </a:ln>
        </p:spPr>
        <p:txBody>
          <a:bodyPr>
            <a:noAutofit/>
          </a:bodyPr>
          <a:lstStyle/>
          <a:p>
            <a:pPr algn="just"/>
            <a:endParaRPr lang="en-US" sz="2400" dirty="0">
              <a:solidFill>
                <a:schemeClr val="tx1"/>
              </a:solidFill>
              <a:latin typeface="Times New Roman" pitchFamily="18" charset="0"/>
              <a:cs typeface="Times New Roman" pitchFamily="18" charset="0"/>
            </a:endParaRP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 figures provided in this table 1 are estimates based on various reports and analyses from reputable sources.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 actual cryptocurrency transaction volumes and growth rates may vary due to the rapidly evolving nature of the cryptocurrency market, differences in data collection and estimation methodologies, and the inherent challenges in tracking and quantifying these transactions accurately.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Also, we exercise caution when interpreting and comparing these figures across countries, as the adoption, regulation, and usage of cryptocurrencies can differ significantly based on various socio-economic, political, and technological factors in each nation.</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For example in the conference of Association of Capital Market Academics of Nigeria(ACMAN) held in Abuja on June 27, 2024, Agama, said Nigeria’s crypto transaction volume had reached $56.7 billion between July 2022 and June 2023.</a:t>
            </a:r>
            <a:endParaRPr lang="en-US" sz="24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endParaRPr lang="en-US" sz="2400" dirty="0">
              <a:solidFill>
                <a:schemeClr val="tx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7539119"/>
              </p:ext>
            </p:extLst>
          </p:nvPr>
        </p:nvGraphicFramePr>
        <p:xfrm>
          <a:off x="595283" y="1471930"/>
          <a:ext cx="6454643" cy="5053412"/>
        </p:xfrm>
        <a:graphic>
          <a:graphicData uri="http://schemas.openxmlformats.org/drawingml/2006/table">
            <a:tbl>
              <a:tblPr/>
              <a:tblGrid>
                <a:gridCol w="1514051">
                  <a:extLst>
                    <a:ext uri="{9D8B030D-6E8A-4147-A177-3AD203B41FA5}">
                      <a16:colId xmlns:a16="http://schemas.microsoft.com/office/drawing/2014/main" val="20000"/>
                    </a:ext>
                  </a:extLst>
                </a:gridCol>
                <a:gridCol w="3537408">
                  <a:extLst>
                    <a:ext uri="{9D8B030D-6E8A-4147-A177-3AD203B41FA5}">
                      <a16:colId xmlns:a16="http://schemas.microsoft.com/office/drawing/2014/main" val="20001"/>
                    </a:ext>
                  </a:extLst>
                </a:gridCol>
                <a:gridCol w="1403184">
                  <a:extLst>
                    <a:ext uri="{9D8B030D-6E8A-4147-A177-3AD203B41FA5}">
                      <a16:colId xmlns:a16="http://schemas.microsoft.com/office/drawing/2014/main" val="20003"/>
                    </a:ext>
                  </a:extLst>
                </a:gridCol>
              </a:tblGrid>
              <a:tr h="714587">
                <a:tc>
                  <a:txBody>
                    <a:bodyPr/>
                    <a:lstStyle/>
                    <a:p>
                      <a:pPr algn="l">
                        <a:lnSpc>
                          <a:spcPct val="107000"/>
                        </a:lnSpc>
                        <a:spcAft>
                          <a:spcPts val="0"/>
                        </a:spcAft>
                      </a:pPr>
                      <a:r>
                        <a:rPr lang="en-US" sz="1600" b="1" dirty="0">
                          <a:solidFill>
                            <a:srgbClr val="FF0000"/>
                          </a:solidFill>
                          <a:latin typeface="Times New Roman"/>
                          <a:ea typeface="Times New Roman"/>
                          <a:cs typeface="Times New Roman"/>
                        </a:rPr>
                        <a:t>Country</a:t>
                      </a:r>
                      <a:endParaRPr lang="en-US"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Aft>
                          <a:spcPts val="0"/>
                        </a:spcAft>
                      </a:pPr>
                      <a:r>
                        <a:rPr lang="en-US" sz="1600" b="1" dirty="0">
                          <a:solidFill>
                            <a:srgbClr val="FF0000"/>
                          </a:solidFill>
                          <a:latin typeface="Times New Roman"/>
                          <a:ea typeface="Times New Roman"/>
                          <a:cs typeface="Times New Roman"/>
                        </a:rPr>
                        <a:t>Estimated Money Laundered from Crypto (2020-2023)</a:t>
                      </a:r>
                      <a:endParaRPr lang="en-US"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07000"/>
                        </a:lnSpc>
                        <a:spcAft>
                          <a:spcPts val="0"/>
                        </a:spcAft>
                      </a:pPr>
                      <a:r>
                        <a:rPr lang="en-US" sz="1600" b="1" dirty="0">
                          <a:solidFill>
                            <a:srgbClr val="FF0000"/>
                          </a:solidFill>
                          <a:latin typeface="Times New Roman"/>
                          <a:ea typeface="Times New Roman"/>
                          <a:cs typeface="Times New Roman"/>
                        </a:rPr>
                        <a:t>Sources</a:t>
                      </a:r>
                      <a:endParaRPr lang="en-US" sz="1400" b="1" dirty="0">
                        <a:solidFill>
                          <a:srgbClr val="FF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78617">
                <a:tc>
                  <a:txBody>
                    <a:bodyPr/>
                    <a:lstStyle/>
                    <a:p>
                      <a:pPr algn="just">
                        <a:lnSpc>
                          <a:spcPct val="107000"/>
                        </a:lnSpc>
                        <a:spcAft>
                          <a:spcPts val="0"/>
                        </a:spcAft>
                      </a:pPr>
                      <a:r>
                        <a:rPr lang="en-US" sz="1600" b="1" dirty="0">
                          <a:solidFill>
                            <a:schemeClr val="tx1"/>
                          </a:solidFill>
                          <a:latin typeface="Times New Roman"/>
                          <a:ea typeface="Times New Roman"/>
                          <a:cs typeface="Times New Roman"/>
                        </a:rPr>
                        <a:t>South Africa</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$180 million - $450 million</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[1], [2]</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28912">
                <a:tc>
                  <a:txBody>
                    <a:bodyPr/>
                    <a:lstStyle/>
                    <a:p>
                      <a:pPr algn="just">
                        <a:lnSpc>
                          <a:spcPct val="107000"/>
                        </a:lnSpc>
                        <a:spcAft>
                          <a:spcPts val="0"/>
                        </a:spcAft>
                      </a:pPr>
                      <a:r>
                        <a:rPr lang="en-US" sz="1600" b="1" dirty="0">
                          <a:solidFill>
                            <a:schemeClr val="tx1"/>
                          </a:solidFill>
                          <a:latin typeface="Times New Roman"/>
                          <a:ea typeface="Times New Roman"/>
                          <a:cs typeface="Times New Roman"/>
                        </a:rPr>
                        <a:t>Nigeria</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$240 million - $600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[3], [4]</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428912">
                <a:tc>
                  <a:txBody>
                    <a:bodyPr/>
                    <a:lstStyle/>
                    <a:p>
                      <a:pPr algn="just">
                        <a:lnSpc>
                          <a:spcPct val="107000"/>
                        </a:lnSpc>
                        <a:spcAft>
                          <a:spcPts val="0"/>
                        </a:spcAft>
                      </a:pPr>
                      <a:r>
                        <a:rPr lang="en-US" sz="1600" b="1" dirty="0">
                          <a:solidFill>
                            <a:schemeClr val="tx1"/>
                          </a:solidFill>
                          <a:latin typeface="Times New Roman"/>
                          <a:ea typeface="Times New Roman"/>
                          <a:cs typeface="Times New Roman"/>
                        </a:rPr>
                        <a:t>Kenya</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$75 million - $200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[5], [6]</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28912">
                <a:tc>
                  <a:txBody>
                    <a:bodyPr/>
                    <a:lstStyle/>
                    <a:p>
                      <a:pPr algn="just">
                        <a:lnSpc>
                          <a:spcPct val="107000"/>
                        </a:lnSpc>
                        <a:spcAft>
                          <a:spcPts val="0"/>
                        </a:spcAft>
                      </a:pPr>
                      <a:r>
                        <a:rPr lang="en-US" sz="1600" b="1">
                          <a:solidFill>
                            <a:schemeClr val="tx1"/>
                          </a:solidFill>
                          <a:latin typeface="Times New Roman"/>
                          <a:ea typeface="Times New Roman"/>
                          <a:cs typeface="Times New Roman"/>
                        </a:rPr>
                        <a:t>Ghana</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$30 million - $100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[7], [8]</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28912">
                <a:tc>
                  <a:txBody>
                    <a:bodyPr/>
                    <a:lstStyle/>
                    <a:p>
                      <a:pPr algn="just">
                        <a:lnSpc>
                          <a:spcPct val="107000"/>
                        </a:lnSpc>
                        <a:spcAft>
                          <a:spcPts val="0"/>
                        </a:spcAft>
                      </a:pPr>
                      <a:r>
                        <a:rPr lang="en-US" sz="1600" b="1" dirty="0">
                          <a:solidFill>
                            <a:schemeClr val="tx1"/>
                          </a:solidFill>
                          <a:latin typeface="Times New Roman"/>
                          <a:ea typeface="Times New Roman"/>
                          <a:cs typeface="Times New Roman"/>
                        </a:rPr>
                        <a:t>Morocco</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$15 million - $60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[9], [10]</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28912">
                <a:tc>
                  <a:txBody>
                    <a:bodyPr/>
                    <a:lstStyle/>
                    <a:p>
                      <a:pPr algn="just">
                        <a:lnSpc>
                          <a:spcPct val="107000"/>
                        </a:lnSpc>
                        <a:spcAft>
                          <a:spcPts val="0"/>
                        </a:spcAft>
                      </a:pPr>
                      <a:r>
                        <a:rPr lang="en-US" sz="1600" b="1">
                          <a:solidFill>
                            <a:schemeClr val="tx1"/>
                          </a:solidFill>
                          <a:latin typeface="Times New Roman"/>
                          <a:ea typeface="Times New Roman"/>
                          <a:cs typeface="Times New Roman"/>
                        </a:rPr>
                        <a:t>Egypt</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$20 million - $70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[11], [12]</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28912">
                <a:tc>
                  <a:txBody>
                    <a:bodyPr/>
                    <a:lstStyle/>
                    <a:p>
                      <a:pPr algn="just">
                        <a:lnSpc>
                          <a:spcPct val="107000"/>
                        </a:lnSpc>
                        <a:spcAft>
                          <a:spcPts val="0"/>
                        </a:spcAft>
                      </a:pPr>
                      <a:r>
                        <a:rPr lang="en-US" sz="1600" b="1">
                          <a:solidFill>
                            <a:schemeClr val="tx1"/>
                          </a:solidFill>
                          <a:latin typeface="Times New Roman"/>
                          <a:ea typeface="Times New Roman"/>
                          <a:cs typeface="Times New Roman"/>
                        </a:rPr>
                        <a:t>Tanzania</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$12 million - $40 million</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[13], [14]</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28912">
                <a:tc>
                  <a:txBody>
                    <a:bodyPr/>
                    <a:lstStyle/>
                    <a:p>
                      <a:pPr algn="just">
                        <a:lnSpc>
                          <a:spcPct val="107000"/>
                        </a:lnSpc>
                        <a:spcAft>
                          <a:spcPts val="0"/>
                        </a:spcAft>
                      </a:pPr>
                      <a:r>
                        <a:rPr lang="en-US" sz="1600" b="1">
                          <a:solidFill>
                            <a:schemeClr val="tx1"/>
                          </a:solidFill>
                          <a:latin typeface="Times New Roman"/>
                          <a:ea typeface="Times New Roman"/>
                          <a:cs typeface="Times New Roman"/>
                        </a:rPr>
                        <a:t>Uganda</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$8 million - $30 million</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[15], [16]</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28912">
                <a:tc>
                  <a:txBody>
                    <a:bodyPr/>
                    <a:lstStyle/>
                    <a:p>
                      <a:pPr algn="just">
                        <a:lnSpc>
                          <a:spcPct val="107000"/>
                        </a:lnSpc>
                        <a:spcAft>
                          <a:spcPts val="0"/>
                        </a:spcAft>
                      </a:pPr>
                      <a:r>
                        <a:rPr lang="en-US" sz="1600" b="1" dirty="0">
                          <a:solidFill>
                            <a:schemeClr val="tx1"/>
                          </a:solidFill>
                          <a:latin typeface="Times New Roman"/>
                          <a:ea typeface="Times New Roman"/>
                          <a:cs typeface="Times New Roman"/>
                        </a:rPr>
                        <a:t>Botswana</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solidFill>
                            <a:schemeClr val="tx1"/>
                          </a:solidFill>
                          <a:latin typeface="Times New Roman"/>
                          <a:ea typeface="Times New Roman"/>
                          <a:cs typeface="Times New Roman"/>
                        </a:rPr>
                        <a:t>$6 million - $25 million</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[17], [18]</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428912">
                <a:tc>
                  <a:txBody>
                    <a:bodyPr/>
                    <a:lstStyle/>
                    <a:p>
                      <a:pPr algn="just">
                        <a:lnSpc>
                          <a:spcPct val="107000"/>
                        </a:lnSpc>
                        <a:spcAft>
                          <a:spcPts val="0"/>
                        </a:spcAft>
                      </a:pPr>
                      <a:r>
                        <a:rPr lang="en-US" sz="1600" b="1">
                          <a:solidFill>
                            <a:schemeClr val="tx1"/>
                          </a:solidFill>
                          <a:latin typeface="Times New Roman"/>
                          <a:ea typeface="Times New Roman"/>
                          <a:cs typeface="Times New Roman"/>
                        </a:rPr>
                        <a:t>Mauritius</a:t>
                      </a:r>
                      <a:endParaRPr lang="en-US" sz="140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$4 million - $18 million</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solidFill>
                            <a:schemeClr val="tx1"/>
                          </a:solidFill>
                          <a:latin typeface="Times New Roman"/>
                          <a:ea typeface="Times New Roman"/>
                          <a:cs typeface="Times New Roman"/>
                        </a:rPr>
                        <a:t>[19], [20]</a:t>
                      </a:r>
                      <a:endParaRPr lang="en-US" sz="14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sp>
        <p:nvSpPr>
          <p:cNvPr id="23553" name="Rectangle 1"/>
          <p:cNvSpPr>
            <a:spLocks noChangeArrowheads="1"/>
          </p:cNvSpPr>
          <p:nvPr/>
        </p:nvSpPr>
        <p:spPr bwMode="auto">
          <a:xfrm>
            <a:off x="595282" y="571480"/>
            <a:ext cx="885831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highlight>
                  <a:srgbClr val="FFFF00"/>
                </a:highlight>
                <a:latin typeface="Times New Roman" pitchFamily="18" charset="0"/>
                <a:ea typeface="Times New Roman" pitchFamily="18" charset="0"/>
                <a:cs typeface="Times New Roman" pitchFamily="18" charset="0"/>
              </a:rPr>
              <a:t>Table 2.</a:t>
            </a:r>
            <a:r>
              <a:rPr kumimoji="0" lang="en-US"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Statistical evidence on the estimated quantum of money laundering from cryptocurrency transactions in African countries from 2020 to 2023, including sources:</a:t>
            </a:r>
            <a:endParaRPr kumimoji="0" lang="en-US" sz="28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26625" name="Picture 1" descr="C:\Users\DEEKAA IEREN\Downloads\107077551-1655476053660-gettyimages-1304093999-dsc00601.jpeg"/>
          <p:cNvPicPr>
            <a:picLocks noChangeAspect="1" noChangeArrowheads="1"/>
          </p:cNvPicPr>
          <p:nvPr/>
        </p:nvPicPr>
        <p:blipFill>
          <a:blip r:embed="rId2"/>
          <a:srcRect/>
          <a:stretch>
            <a:fillRect/>
          </a:stretch>
        </p:blipFill>
        <p:spPr bwMode="auto">
          <a:xfrm>
            <a:off x="0" y="2500307"/>
            <a:ext cx="9906000" cy="4357693"/>
          </a:xfrm>
          <a:prstGeom prst="rect">
            <a:avLst/>
          </a:prstGeom>
          <a:noFill/>
        </p:spPr>
      </p:pic>
      <p:sp>
        <p:nvSpPr>
          <p:cNvPr id="3" name="Subtitle 2"/>
          <p:cNvSpPr>
            <a:spLocks noGrp="1"/>
          </p:cNvSpPr>
          <p:nvPr>
            <p:ph type="subTitle" idx="1"/>
          </p:nvPr>
        </p:nvSpPr>
        <p:spPr>
          <a:xfrm>
            <a:off x="272480" y="714356"/>
            <a:ext cx="9361040" cy="6099020"/>
          </a:xfrm>
          <a:solidFill>
            <a:srgbClr val="FFFFFF"/>
          </a:solidFill>
          <a:ln w="38100">
            <a:solidFill>
              <a:schemeClr val="accent5">
                <a:lumMod val="75000"/>
              </a:schemeClr>
            </a:solidFill>
          </a:ln>
        </p:spPr>
        <p:txBody>
          <a:bodyPr>
            <a:noAutofit/>
          </a:bodyPr>
          <a:lstStyle/>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 The estimates provided in this table are based on various reports and analyses from authoritative sources like the Financial Action Task Force (FATF), some national governments, and international organizations. However, due to the inherent challenges in tracking and quantifying illicit financial flows, these figures are interpreted with caution. </a:t>
            </a:r>
          </a:p>
          <a:p>
            <a:pPr marL="342900" indent="-342900" algn="just">
              <a:buFont typeface="Wingdings" panose="05000000000000000000" pitchFamily="2" charset="2"/>
              <a:buChar char="Ø"/>
            </a:pPr>
            <a:r>
              <a:rPr lang="en-US" sz="2400">
                <a:solidFill>
                  <a:schemeClr val="tx1"/>
                </a:solidFill>
                <a:latin typeface="Times New Roman" pitchFamily="18" charset="0"/>
                <a:cs typeface="Times New Roman" pitchFamily="18" charset="0"/>
              </a:rPr>
              <a:t>Furthermore</a:t>
            </a:r>
            <a:r>
              <a:rPr lang="en-US" sz="2400" dirty="0">
                <a:solidFill>
                  <a:schemeClr val="tx1"/>
                </a:solidFill>
                <a:latin typeface="Times New Roman" pitchFamily="18" charset="0"/>
                <a:cs typeface="Times New Roman" pitchFamily="18" charset="0"/>
              </a:rPr>
              <a:t>, it is important to recognize that the figures presented here may not capture the full extent of money laundering activities involving cryptocurrencies, as some illicit transactions may go undetected or unreported.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DEEKAA IEREN\Downloads\1708364687616.png"/>
          <p:cNvPicPr>
            <a:picLocks noChangeAspect="1" noChangeArrowheads="1"/>
          </p:cNvPicPr>
          <p:nvPr/>
        </p:nvPicPr>
        <p:blipFill>
          <a:blip r:embed="rId2"/>
          <a:srcRect/>
          <a:stretch>
            <a:fillRect/>
          </a:stretch>
        </p:blipFill>
        <p:spPr bwMode="auto">
          <a:xfrm>
            <a:off x="3048000" y="0"/>
            <a:ext cx="6858000" cy="6858000"/>
          </a:xfrm>
          <a:prstGeom prst="rect">
            <a:avLst/>
          </a:prstGeom>
          <a:noFill/>
        </p:spPr>
      </p:pic>
      <p:sp>
        <p:nvSpPr>
          <p:cNvPr id="3" name="Subtitle 2"/>
          <p:cNvSpPr>
            <a:spLocks noGrp="1"/>
          </p:cNvSpPr>
          <p:nvPr>
            <p:ph type="subTitle" idx="1"/>
          </p:nvPr>
        </p:nvSpPr>
        <p:spPr>
          <a:xfrm>
            <a:off x="200472" y="1357298"/>
            <a:ext cx="9395998" cy="5312062"/>
          </a:xfrm>
          <a:solidFill>
            <a:schemeClr val="bg1"/>
          </a:solidFill>
          <a:ln w="38100">
            <a:solidFill>
              <a:schemeClr val="accent3">
                <a:lumMod val="75000"/>
              </a:schemeClr>
            </a:solidFill>
          </a:ln>
        </p:spPr>
        <p:txBody>
          <a:bodyPr>
            <a:noAutofit/>
          </a:bodyPr>
          <a:lstStyle/>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Introduction</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Cryptocurrency and money laundering</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Cryptocurrency and money laundering  risk potential</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Conducting risk assessment for cryptocurrencies and money laundering</a:t>
            </a:r>
          </a:p>
          <a:p>
            <a:pPr marL="342900" indent="-342900" algn="just">
              <a:buFont typeface="Wingdings" panose="05000000000000000000" pitchFamily="2" charset="2"/>
              <a:buChar char="v"/>
            </a:pPr>
            <a:r>
              <a:rPr lang="en-US" sz="2400" dirty="0">
                <a:solidFill>
                  <a:srgbClr val="0070C0"/>
                </a:solidFill>
                <a:latin typeface="Times New Roman" pitchFamily="18" charset="0"/>
                <a:ea typeface="Calibri" pitchFamily="34" charset="0"/>
                <a:cs typeface="Times New Roman" pitchFamily="18" charset="0"/>
              </a:rPr>
              <a:t>Statistical presentations of cryptocurrency transactions, money laundering and risk exposure in Africa</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Risks posed by money laundering activities involving cryptocurrencies</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Practical suggestions and solutions for eliminating  risks associated with cryptocurrencies and money laundering in African countries</a:t>
            </a:r>
          </a:p>
          <a:p>
            <a:pPr marL="342900" indent="-342900" algn="just">
              <a:buFont typeface="Wingdings" panose="05000000000000000000" pitchFamily="2" charset="2"/>
              <a:buChar char="v"/>
            </a:pPr>
            <a:r>
              <a:rPr lang="en-US" sz="2400" dirty="0">
                <a:solidFill>
                  <a:srgbClr val="0070C0"/>
                </a:solidFill>
                <a:latin typeface="Times New Roman" pitchFamily="18" charset="0"/>
                <a:cs typeface="Times New Roman" pitchFamily="18" charset="0"/>
              </a:rPr>
              <a:t>Conclusion</a:t>
            </a:r>
          </a:p>
          <a:p>
            <a:pPr marL="342900" indent="-342900" algn="just">
              <a:buFont typeface="Wingdings" panose="05000000000000000000" pitchFamily="2" charset="2"/>
              <a:buChar char="v"/>
            </a:pPr>
            <a:endParaRPr lang="en-US" sz="2400" dirty="0">
              <a:solidFill>
                <a:srgbClr val="0070C0"/>
              </a:solidFill>
              <a:latin typeface="Times New Roman" pitchFamily="18" charset="0"/>
              <a:cs typeface="Times New Roman" pitchFamily="18" charset="0"/>
            </a:endParaRPr>
          </a:p>
          <a:p>
            <a:pPr algn="just"/>
            <a:endParaRPr lang="en-US" sz="2400" dirty="0">
              <a:solidFill>
                <a:schemeClr val="tx1"/>
              </a:solidFill>
              <a:latin typeface="Times New Roman" pitchFamily="18" charset="0"/>
              <a:cs typeface="Times New Roman" pitchFamily="18" charset="0"/>
            </a:endParaRPr>
          </a:p>
        </p:txBody>
      </p:sp>
      <p:sp>
        <p:nvSpPr>
          <p:cNvPr id="4" name="Rectangle 3"/>
          <p:cNvSpPr/>
          <p:nvPr/>
        </p:nvSpPr>
        <p:spPr>
          <a:xfrm>
            <a:off x="595282" y="571480"/>
            <a:ext cx="4501734" cy="461665"/>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en-US" sz="2400" b="1" dirty="0">
                <a:solidFill>
                  <a:srgbClr val="FF0000"/>
                </a:solidFill>
                <a:latin typeface="Times New Roman" pitchFamily="18" charset="0"/>
                <a:cs typeface="Times New Roman" pitchFamily="18" charset="0"/>
              </a:rPr>
              <a:t> PRESENTATION OUTLINE</a:t>
            </a:r>
            <a:endParaRPr lang="en-US" sz="2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58286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251471901"/>
              </p:ext>
            </p:extLst>
          </p:nvPr>
        </p:nvGraphicFramePr>
        <p:xfrm>
          <a:off x="416496" y="1196752"/>
          <a:ext cx="9179976" cy="5585868"/>
        </p:xfrm>
        <a:graphic>
          <a:graphicData uri="http://schemas.openxmlformats.org/drawingml/2006/table">
            <a:tbl>
              <a:tblPr>
                <a:tableStyleId>{BDBED569-4797-4DF1-A0F4-6AAB3CD982D8}</a:tableStyleId>
              </a:tblPr>
              <a:tblGrid>
                <a:gridCol w="1123973">
                  <a:extLst>
                    <a:ext uri="{9D8B030D-6E8A-4147-A177-3AD203B41FA5}">
                      <a16:colId xmlns:a16="http://schemas.microsoft.com/office/drawing/2014/main" val="20000"/>
                    </a:ext>
                  </a:extLst>
                </a:gridCol>
                <a:gridCol w="1016072">
                  <a:extLst>
                    <a:ext uri="{9D8B030D-6E8A-4147-A177-3AD203B41FA5}">
                      <a16:colId xmlns:a16="http://schemas.microsoft.com/office/drawing/2014/main" val="20001"/>
                    </a:ext>
                  </a:extLst>
                </a:gridCol>
                <a:gridCol w="6020317">
                  <a:extLst>
                    <a:ext uri="{9D8B030D-6E8A-4147-A177-3AD203B41FA5}">
                      <a16:colId xmlns:a16="http://schemas.microsoft.com/office/drawing/2014/main" val="20002"/>
                    </a:ext>
                  </a:extLst>
                </a:gridCol>
                <a:gridCol w="1019614">
                  <a:extLst>
                    <a:ext uri="{9D8B030D-6E8A-4147-A177-3AD203B41FA5}">
                      <a16:colId xmlns:a16="http://schemas.microsoft.com/office/drawing/2014/main" val="20003"/>
                    </a:ext>
                  </a:extLst>
                </a:gridCol>
              </a:tblGrid>
              <a:tr h="513253">
                <a:tc>
                  <a:txBody>
                    <a:bodyPr/>
                    <a:lstStyle/>
                    <a:p>
                      <a:pPr algn="just">
                        <a:lnSpc>
                          <a:spcPct val="107000"/>
                        </a:lnSpc>
                        <a:spcAft>
                          <a:spcPts val="0"/>
                        </a:spcAft>
                      </a:pPr>
                      <a:r>
                        <a:rPr lang="en-US" sz="1600" b="1">
                          <a:solidFill>
                            <a:srgbClr val="FF0000"/>
                          </a:solidFill>
                          <a:latin typeface="Times New Roman" pitchFamily="18" charset="0"/>
                          <a:cs typeface="Times New Roman" pitchFamily="18" charset="0"/>
                        </a:rPr>
                        <a:t>Geopolitical Block</a:t>
                      </a:r>
                      <a:endParaRPr lang="en-US" sz="1600" b="1" dirty="0">
                        <a:solidFill>
                          <a:srgbClr val="FF0000"/>
                        </a:solidFill>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b="1">
                          <a:solidFill>
                            <a:srgbClr val="FF0000"/>
                          </a:solidFill>
                          <a:latin typeface="Times New Roman" pitchFamily="18" charset="0"/>
                          <a:cs typeface="Times New Roman" pitchFamily="18" charset="0"/>
                        </a:rPr>
                        <a:t>Risk Level</a:t>
                      </a:r>
                      <a:endParaRPr lang="en-US" sz="1600" b="1">
                        <a:solidFill>
                          <a:srgbClr val="FF0000"/>
                        </a:solidFill>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b="1" dirty="0">
                          <a:solidFill>
                            <a:srgbClr val="FF0000"/>
                          </a:solidFill>
                          <a:latin typeface="Times New Roman" pitchFamily="18" charset="0"/>
                          <a:cs typeface="Times New Roman" pitchFamily="18" charset="0"/>
                        </a:rPr>
                        <a:t>                                          Key Factors</a:t>
                      </a:r>
                      <a:endParaRPr lang="en-US" sz="1600" b="1" dirty="0">
                        <a:solidFill>
                          <a:srgbClr val="FF0000"/>
                        </a:solidFill>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b="1" dirty="0">
                          <a:solidFill>
                            <a:srgbClr val="FF0000"/>
                          </a:solidFill>
                          <a:latin typeface="Times New Roman" pitchFamily="18" charset="0"/>
                          <a:cs typeface="Times New Roman" pitchFamily="18" charset="0"/>
                        </a:rPr>
                        <a:t>Sources</a:t>
                      </a:r>
                      <a:endParaRPr lang="en-US" sz="1600" b="1" dirty="0">
                        <a:solidFill>
                          <a:srgbClr val="FF0000"/>
                        </a:solidFill>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778830">
                <a:tc>
                  <a:txBody>
                    <a:bodyPr/>
                    <a:lstStyle/>
                    <a:p>
                      <a:pPr algn="just">
                        <a:lnSpc>
                          <a:spcPct val="107000"/>
                        </a:lnSpc>
                        <a:spcAft>
                          <a:spcPts val="0"/>
                        </a:spcAft>
                      </a:pPr>
                      <a:r>
                        <a:rPr lang="en-US" sz="1600" dirty="0">
                          <a:latin typeface="Times New Roman" pitchFamily="18" charset="0"/>
                          <a:cs typeface="Times New Roman" pitchFamily="18" charset="0"/>
                        </a:rPr>
                        <a:t>North Africa</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Medium</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 Countries like Morocco, Tunisia, and Algeria have passed crypto regulations</a:t>
                      </a:r>
                    </a:p>
                    <a:p>
                      <a:pPr algn="just">
                        <a:lnSpc>
                          <a:spcPct val="107000"/>
                        </a:lnSpc>
                        <a:spcAft>
                          <a:spcPts val="0"/>
                        </a:spcAft>
                      </a:pPr>
                      <a:r>
                        <a:rPr lang="en-US" sz="1600" dirty="0">
                          <a:latin typeface="Times New Roman" pitchFamily="18" charset="0"/>
                          <a:cs typeface="Times New Roman" pitchFamily="18" charset="0"/>
                        </a:rPr>
                        <a:t>- But enforcement remains uneven, and regional coordination is lacking</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[1], [2], [3]</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044408">
                <a:tc>
                  <a:txBody>
                    <a:bodyPr/>
                    <a:lstStyle/>
                    <a:p>
                      <a:pPr algn="just">
                        <a:lnSpc>
                          <a:spcPct val="107000"/>
                        </a:lnSpc>
                        <a:spcAft>
                          <a:spcPts val="0"/>
                        </a:spcAft>
                      </a:pPr>
                      <a:r>
                        <a:rPr lang="en-US" sz="1600" dirty="0">
                          <a:latin typeface="Times New Roman" pitchFamily="18" charset="0"/>
                          <a:cs typeface="Times New Roman" pitchFamily="18" charset="0"/>
                        </a:rPr>
                        <a:t>West Africa</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High</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 Most countries still lack comprehensive crypto regulations</a:t>
                      </a:r>
                    </a:p>
                    <a:p>
                      <a:pPr algn="just">
                        <a:lnSpc>
                          <a:spcPct val="107000"/>
                        </a:lnSpc>
                        <a:spcAft>
                          <a:spcPts val="0"/>
                        </a:spcAft>
                      </a:pPr>
                      <a:r>
                        <a:rPr lang="en-US" sz="1600" dirty="0">
                          <a:latin typeface="Times New Roman" pitchFamily="18" charset="0"/>
                          <a:cs typeface="Times New Roman" pitchFamily="18" charset="0"/>
                        </a:rPr>
                        <a:t>- Increase in crypto-related cybercrimes and dark web activities</a:t>
                      </a:r>
                    </a:p>
                    <a:p>
                      <a:pPr marL="285750" indent="-285750" algn="just">
                        <a:lnSpc>
                          <a:spcPct val="107000"/>
                        </a:lnSpc>
                        <a:spcAft>
                          <a:spcPts val="0"/>
                        </a:spcAft>
                        <a:buFontTx/>
                        <a:buChar char="-"/>
                      </a:pPr>
                      <a:r>
                        <a:rPr lang="en-US" sz="1600" dirty="0">
                          <a:latin typeface="Times New Roman" pitchFamily="18" charset="0"/>
                          <a:cs typeface="Times New Roman" pitchFamily="18" charset="0"/>
                        </a:rPr>
                        <a:t>Regional bodies like ECOWAS working on harmonized regulatory framework</a:t>
                      </a:r>
                    </a:p>
                    <a:p>
                      <a:pPr marL="285750" indent="-285750" algn="just">
                        <a:lnSpc>
                          <a:spcPct val="107000"/>
                        </a:lnSpc>
                        <a:spcAft>
                          <a:spcPts val="0"/>
                        </a:spcAft>
                        <a:buFontTx/>
                        <a:buChar char="-"/>
                      </a:pPr>
                      <a:r>
                        <a:rPr lang="en-US" sz="1600" dirty="0">
                          <a:latin typeface="Times New Roman" pitchFamily="18" charset="0"/>
                          <a:ea typeface="Calibri"/>
                          <a:cs typeface="Times New Roman" pitchFamily="18" charset="0"/>
                        </a:rPr>
                        <a:t>Nigeria via SEC and National Assembly are currently working on the regulatory framework on crypto, digital assets operations in Nigeria</a:t>
                      </a: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[4], [5], [6]</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778830">
                <a:tc>
                  <a:txBody>
                    <a:bodyPr/>
                    <a:lstStyle/>
                    <a:p>
                      <a:pPr algn="just">
                        <a:lnSpc>
                          <a:spcPct val="107000"/>
                        </a:lnSpc>
                        <a:spcAft>
                          <a:spcPts val="0"/>
                        </a:spcAft>
                      </a:pPr>
                      <a:r>
                        <a:rPr lang="en-US" sz="1600" dirty="0">
                          <a:latin typeface="Times New Roman" pitchFamily="18" charset="0"/>
                          <a:cs typeface="Times New Roman" pitchFamily="18" charset="0"/>
                        </a:rPr>
                        <a:t>Central Africa</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Very High</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 Virtually no progress in establishing crypto regulations</a:t>
                      </a:r>
                    </a:p>
                    <a:p>
                      <a:pPr algn="just">
                        <a:lnSpc>
                          <a:spcPct val="107000"/>
                        </a:lnSpc>
                        <a:spcAft>
                          <a:spcPts val="0"/>
                        </a:spcAft>
                      </a:pPr>
                      <a:r>
                        <a:rPr lang="en-US" sz="1600" dirty="0">
                          <a:latin typeface="Times New Roman" pitchFamily="18" charset="0"/>
                          <a:cs typeface="Times New Roman" pitchFamily="18" charset="0"/>
                        </a:rPr>
                        <a:t>- Ongoing instability, poverty, and lack of financial infrastructure</a:t>
                      </a:r>
                    </a:p>
                    <a:p>
                      <a:pPr algn="just">
                        <a:lnSpc>
                          <a:spcPct val="107000"/>
                        </a:lnSpc>
                        <a:spcAft>
                          <a:spcPts val="0"/>
                        </a:spcAft>
                      </a:pPr>
                      <a:r>
                        <a:rPr lang="en-US" sz="1600" dirty="0">
                          <a:latin typeface="Times New Roman" pitchFamily="18" charset="0"/>
                          <a:cs typeface="Times New Roman" pitchFamily="18" charset="0"/>
                        </a:rPr>
                        <a:t>- Significant risks of crypto being exploited for illicit activities</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[7], [8], [9]</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922607">
                <a:tc>
                  <a:txBody>
                    <a:bodyPr/>
                    <a:lstStyle/>
                    <a:p>
                      <a:pPr algn="just">
                        <a:lnSpc>
                          <a:spcPct val="107000"/>
                        </a:lnSpc>
                        <a:spcAft>
                          <a:spcPts val="0"/>
                        </a:spcAft>
                      </a:pPr>
                      <a:r>
                        <a:rPr lang="en-US" sz="1600">
                          <a:latin typeface="Times New Roman" pitchFamily="18" charset="0"/>
                          <a:cs typeface="Times New Roman" pitchFamily="18" charset="0"/>
                        </a:rPr>
                        <a:t>East Africa</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Medium to High</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 Kenya, Rwanda, and Uganda have made strides in regulating crypto</a:t>
                      </a:r>
                    </a:p>
                    <a:p>
                      <a:pPr algn="just">
                        <a:lnSpc>
                          <a:spcPct val="107000"/>
                        </a:lnSpc>
                        <a:spcAft>
                          <a:spcPts val="0"/>
                        </a:spcAft>
                      </a:pPr>
                      <a:r>
                        <a:rPr lang="en-US" sz="1600">
                          <a:latin typeface="Times New Roman" pitchFamily="18" charset="0"/>
                          <a:cs typeface="Times New Roman" pitchFamily="18" charset="0"/>
                        </a:rPr>
                        <a:t>- But gaps persist in enforcement and regional coordination</a:t>
                      </a:r>
                    </a:p>
                    <a:p>
                      <a:pPr algn="just">
                        <a:lnSpc>
                          <a:spcPct val="107000"/>
                        </a:lnSpc>
                        <a:spcAft>
                          <a:spcPts val="0"/>
                        </a:spcAft>
                      </a:pPr>
                      <a:r>
                        <a:rPr lang="en-US" sz="1600">
                          <a:latin typeface="Times New Roman" pitchFamily="18" charset="0"/>
                          <a:cs typeface="Times New Roman" pitchFamily="18" charset="0"/>
                        </a:rPr>
                        <a:t>- Emerging crypto hubs like Tanzania's "Bitmama" attract scrutiny</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[10], [11], [12]</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044408">
                <a:tc>
                  <a:txBody>
                    <a:bodyPr/>
                    <a:lstStyle/>
                    <a:p>
                      <a:pPr algn="just">
                        <a:lnSpc>
                          <a:spcPct val="107000"/>
                        </a:lnSpc>
                        <a:spcAft>
                          <a:spcPts val="0"/>
                        </a:spcAft>
                      </a:pPr>
                      <a:r>
                        <a:rPr lang="en-US" sz="1600">
                          <a:latin typeface="Times New Roman" pitchFamily="18" charset="0"/>
                          <a:cs typeface="Times New Roman" pitchFamily="18" charset="0"/>
                        </a:rPr>
                        <a:t>Southern Africa</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Medium</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a:latin typeface="Times New Roman" pitchFamily="18" charset="0"/>
                          <a:cs typeface="Times New Roman" pitchFamily="18" charset="0"/>
                        </a:rPr>
                        <a:t>- South Africa leads the region with its crypto asset regulatory framework</a:t>
                      </a:r>
                    </a:p>
                    <a:p>
                      <a:pPr algn="just">
                        <a:lnSpc>
                          <a:spcPct val="107000"/>
                        </a:lnSpc>
                        <a:spcAft>
                          <a:spcPts val="0"/>
                        </a:spcAft>
                      </a:pPr>
                      <a:r>
                        <a:rPr lang="en-US" sz="1600">
                          <a:latin typeface="Times New Roman" pitchFamily="18" charset="0"/>
                          <a:cs typeface="Times New Roman" pitchFamily="18" charset="0"/>
                        </a:rPr>
                        <a:t>- Adoption and regulations vary across SADC countries</a:t>
                      </a:r>
                    </a:p>
                    <a:p>
                      <a:pPr algn="just">
                        <a:lnSpc>
                          <a:spcPct val="107000"/>
                        </a:lnSpc>
                        <a:spcAft>
                          <a:spcPts val="0"/>
                        </a:spcAft>
                      </a:pPr>
                      <a:r>
                        <a:rPr lang="en-US" sz="1600">
                          <a:latin typeface="Times New Roman" pitchFamily="18" charset="0"/>
                          <a:cs typeface="Times New Roman" pitchFamily="18" charset="0"/>
                        </a:rPr>
                        <a:t>- Concerns over use of crypto in illicit gold and wildlife trades</a:t>
                      </a:r>
                      <a:endParaRPr lang="en-US" sz="160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0"/>
                        </a:spcAft>
                      </a:pPr>
                      <a:r>
                        <a:rPr lang="en-US" sz="1600" dirty="0">
                          <a:latin typeface="Times New Roman" pitchFamily="18" charset="0"/>
                          <a:cs typeface="Times New Roman" pitchFamily="18" charset="0"/>
                        </a:rPr>
                        <a:t>[13], [14], [15]</a:t>
                      </a:r>
                      <a:endParaRPr lang="en-US" sz="1600" dirty="0">
                        <a:latin typeface="Times New Roman" pitchFamily="18" charset="0"/>
                        <a:ea typeface="Calibri"/>
                        <a:cs typeface="Times New Roman" pitchFamily="18" charset="0"/>
                      </a:endParaRPr>
                    </a:p>
                  </a:txBody>
                  <a:tcPr marL="22688" marR="2268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25601" name="Rectangle 1"/>
          <p:cNvSpPr>
            <a:spLocks noChangeArrowheads="1"/>
          </p:cNvSpPr>
          <p:nvPr/>
        </p:nvSpPr>
        <p:spPr bwMode="auto">
          <a:xfrm>
            <a:off x="523844" y="428604"/>
            <a:ext cx="846160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a:ln>
                  <a:noFill/>
                </a:ln>
                <a:solidFill>
                  <a:schemeClr val="tx1"/>
                </a:solidFill>
                <a:effectLst/>
                <a:highlight>
                  <a:srgbClr val="FFFF00"/>
                </a:highlight>
                <a:latin typeface="Times New Roman" pitchFamily="18" charset="0"/>
                <a:ea typeface="Calibri" pitchFamily="34" charset="0"/>
                <a:cs typeface="Times New Roman" pitchFamily="18" charset="0"/>
              </a:rPr>
              <a:t>Table 3.</a:t>
            </a:r>
            <a:r>
              <a:rPr kumimoji="0" lang="en-US"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Africa’s Crypto/Money Laundering Reginal Risk </a:t>
            </a:r>
            <a:r>
              <a:rPr lang="en-US" b="1" dirty="0">
                <a:latin typeface="Times New Roman" pitchFamily="18" charset="0"/>
                <a:ea typeface="Calibri" pitchFamily="34" charset="0"/>
                <a:cs typeface="Times New Roman" pitchFamily="18" charset="0"/>
              </a:rPr>
              <a:t>A</a:t>
            </a:r>
            <a:r>
              <a:rPr kumimoji="0" lang="en-US"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ssessment Level with sources included</a:t>
            </a:r>
            <a:endParaRPr kumimoji="0" lang="en-US" sz="28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27650" name="Picture 2" descr="C:\Users\DEEKAA IEREN\Downloads\cryptocurrency snipped.png"/>
          <p:cNvPicPr>
            <a:picLocks noChangeAspect="1" noChangeArrowheads="1"/>
          </p:cNvPicPr>
          <p:nvPr/>
        </p:nvPicPr>
        <p:blipFill>
          <a:blip r:embed="rId2"/>
          <a:srcRect/>
          <a:stretch>
            <a:fillRect/>
          </a:stretch>
        </p:blipFill>
        <p:spPr bwMode="auto">
          <a:xfrm>
            <a:off x="0" y="2933700"/>
            <a:ext cx="9906000" cy="3924300"/>
          </a:xfrm>
          <a:prstGeom prst="rect">
            <a:avLst/>
          </a:prstGeom>
          <a:noFill/>
        </p:spPr>
      </p:pic>
      <p:graphicFrame>
        <p:nvGraphicFramePr>
          <p:cNvPr id="4" name="Table 3"/>
          <p:cNvGraphicFramePr>
            <a:graphicFrameLocks noGrp="1"/>
          </p:cNvGraphicFramePr>
          <p:nvPr/>
        </p:nvGraphicFramePr>
        <p:xfrm>
          <a:off x="1095348" y="1071546"/>
          <a:ext cx="7429551" cy="2854579"/>
        </p:xfrm>
        <a:graphic>
          <a:graphicData uri="http://schemas.openxmlformats.org/drawingml/2006/table">
            <a:tbl>
              <a:tblPr/>
              <a:tblGrid>
                <a:gridCol w="1654556">
                  <a:extLst>
                    <a:ext uri="{9D8B030D-6E8A-4147-A177-3AD203B41FA5}">
                      <a16:colId xmlns:a16="http://schemas.microsoft.com/office/drawing/2014/main" val="20000"/>
                    </a:ext>
                  </a:extLst>
                </a:gridCol>
                <a:gridCol w="5774995">
                  <a:extLst>
                    <a:ext uri="{9D8B030D-6E8A-4147-A177-3AD203B41FA5}">
                      <a16:colId xmlns:a16="http://schemas.microsoft.com/office/drawing/2014/main" val="20001"/>
                    </a:ext>
                  </a:extLst>
                </a:gridCol>
              </a:tblGrid>
              <a:tr h="276448">
                <a:tc>
                  <a:txBody>
                    <a:bodyPr/>
                    <a:lstStyle/>
                    <a:p>
                      <a:pPr algn="just">
                        <a:lnSpc>
                          <a:spcPct val="107000"/>
                        </a:lnSpc>
                        <a:spcAft>
                          <a:spcPts val="800"/>
                        </a:spcAft>
                      </a:pPr>
                      <a:r>
                        <a:rPr lang="en-US" sz="2000" b="1" dirty="0">
                          <a:solidFill>
                            <a:srgbClr val="2F5496"/>
                          </a:solidFill>
                          <a:latin typeface="Times New Roman"/>
                          <a:ea typeface="Calibri"/>
                          <a:cs typeface="Times New Roman"/>
                        </a:rPr>
                        <a:t>Risk Level</a:t>
                      </a:r>
                      <a:endParaRPr lang="en-US" sz="1800" dirty="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2000" b="1" dirty="0">
                          <a:solidFill>
                            <a:srgbClr val="2F5496"/>
                          </a:solidFill>
                          <a:latin typeface="Times New Roman"/>
                          <a:ea typeface="Calibri"/>
                          <a:cs typeface="Times New Roman"/>
                        </a:rPr>
                        <a:t>Description</a:t>
                      </a:r>
                      <a:endParaRPr lang="en-US" sz="1800" dirty="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552897">
                <a:tc>
                  <a:txBody>
                    <a:bodyPr/>
                    <a:lstStyle/>
                    <a:p>
                      <a:pPr algn="just">
                        <a:lnSpc>
                          <a:spcPct val="107000"/>
                        </a:lnSpc>
                        <a:spcAft>
                          <a:spcPts val="800"/>
                        </a:spcAft>
                      </a:pPr>
                      <a:r>
                        <a:rPr lang="en-US" sz="2000" b="1">
                          <a:solidFill>
                            <a:srgbClr val="2F5496"/>
                          </a:solidFill>
                          <a:latin typeface="Times New Roman"/>
                          <a:ea typeface="Calibri"/>
                          <a:cs typeface="Times New Roman"/>
                        </a:rPr>
                        <a:t>Very High</a:t>
                      </a:r>
                      <a:endParaRPr lang="en-US" sz="180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2000" dirty="0">
                          <a:solidFill>
                            <a:srgbClr val="2F5496"/>
                          </a:solidFill>
                          <a:latin typeface="Times New Roman"/>
                          <a:ea typeface="Calibri"/>
                          <a:cs typeface="Times New Roman"/>
                        </a:rPr>
                        <a:t>Significant lack of regulations, high vulnerability to money laundering activities</a:t>
                      </a:r>
                      <a:endParaRPr lang="en-US" sz="1800" dirty="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52897">
                <a:tc>
                  <a:txBody>
                    <a:bodyPr/>
                    <a:lstStyle/>
                    <a:p>
                      <a:pPr algn="just">
                        <a:lnSpc>
                          <a:spcPct val="107000"/>
                        </a:lnSpc>
                        <a:spcAft>
                          <a:spcPts val="800"/>
                        </a:spcAft>
                      </a:pPr>
                      <a:r>
                        <a:rPr lang="en-US" sz="2000" b="1">
                          <a:solidFill>
                            <a:srgbClr val="2F5496"/>
                          </a:solidFill>
                          <a:latin typeface="Times New Roman"/>
                          <a:ea typeface="Calibri"/>
                          <a:cs typeface="Times New Roman"/>
                        </a:rPr>
                        <a:t>High</a:t>
                      </a:r>
                      <a:endParaRPr lang="en-US" sz="180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2000">
                          <a:solidFill>
                            <a:srgbClr val="2F5496"/>
                          </a:solidFill>
                          <a:latin typeface="Times New Roman"/>
                          <a:ea typeface="Calibri"/>
                          <a:cs typeface="Times New Roman"/>
                        </a:rPr>
                        <a:t>Largely unregulated crypto space, presence of existing illicit finance channels</a:t>
                      </a:r>
                      <a:endParaRPr lang="en-US" sz="180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52897">
                <a:tc>
                  <a:txBody>
                    <a:bodyPr/>
                    <a:lstStyle/>
                    <a:p>
                      <a:pPr algn="just">
                        <a:lnSpc>
                          <a:spcPct val="107000"/>
                        </a:lnSpc>
                        <a:spcAft>
                          <a:spcPts val="800"/>
                        </a:spcAft>
                      </a:pPr>
                      <a:r>
                        <a:rPr lang="en-US" sz="2000" b="1">
                          <a:solidFill>
                            <a:srgbClr val="2F5496"/>
                          </a:solidFill>
                          <a:latin typeface="Times New Roman"/>
                          <a:ea typeface="Calibri"/>
                          <a:cs typeface="Times New Roman"/>
                        </a:rPr>
                        <a:t>Medium</a:t>
                      </a:r>
                      <a:endParaRPr lang="en-US" sz="180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2000">
                          <a:solidFill>
                            <a:srgbClr val="2F5496"/>
                          </a:solidFill>
                          <a:latin typeface="Times New Roman"/>
                          <a:ea typeface="Calibri"/>
                          <a:cs typeface="Times New Roman"/>
                        </a:rPr>
                        <a:t>Some regulations in place, but inconsistent enforcement and regional disparities</a:t>
                      </a:r>
                      <a:endParaRPr lang="en-US" sz="180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76448">
                <a:tc>
                  <a:txBody>
                    <a:bodyPr/>
                    <a:lstStyle/>
                    <a:p>
                      <a:pPr algn="just">
                        <a:lnSpc>
                          <a:spcPct val="107000"/>
                        </a:lnSpc>
                        <a:spcAft>
                          <a:spcPts val="800"/>
                        </a:spcAft>
                      </a:pPr>
                      <a:r>
                        <a:rPr lang="en-US" sz="2000" b="1" dirty="0">
                          <a:solidFill>
                            <a:srgbClr val="2F5496"/>
                          </a:solidFill>
                          <a:latin typeface="Times New Roman"/>
                          <a:ea typeface="Calibri"/>
                          <a:cs typeface="Times New Roman"/>
                        </a:rPr>
                        <a:t>Low</a:t>
                      </a:r>
                      <a:endParaRPr lang="en-US" sz="1800" dirty="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2000" dirty="0">
                          <a:solidFill>
                            <a:srgbClr val="2F5496"/>
                          </a:solidFill>
                          <a:latin typeface="Times New Roman"/>
                          <a:ea typeface="Calibri"/>
                          <a:cs typeface="Times New Roman"/>
                        </a:rPr>
                        <a:t>Robust regulations and enforcement mechanisms to mitigate risks</a:t>
                      </a:r>
                      <a:endParaRPr lang="en-US" sz="1800" dirty="0">
                        <a:solidFill>
                          <a:srgbClr val="2F5496"/>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27649" name="Rectangle 1"/>
          <p:cNvSpPr>
            <a:spLocks noChangeArrowheads="1"/>
          </p:cNvSpPr>
          <p:nvPr/>
        </p:nvSpPr>
        <p:spPr bwMode="auto">
          <a:xfrm>
            <a:off x="380968" y="4286256"/>
            <a:ext cx="8786874" cy="156966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This assessment aims to provide an updated overview based on the rapidly evolving crypto and regulatory landscapes across Africa as of early 2023. However, this is a generalized regional perspective, and specific national contexts may vary.</a:t>
            </a: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28673" name="Picture 1" descr="C:\Users\DEEKAA IEREN\Downloads\Blockchain-related-stocks-slide-as-crypto-on-a-free-fall.jpg"/>
          <p:cNvPicPr>
            <a:picLocks noChangeAspect="1" noChangeArrowheads="1"/>
          </p:cNvPicPr>
          <p:nvPr/>
        </p:nvPicPr>
        <p:blipFill>
          <a:blip r:embed="rId2"/>
          <a:srcRect/>
          <a:stretch>
            <a:fillRect/>
          </a:stretch>
        </p:blipFill>
        <p:spPr bwMode="auto">
          <a:xfrm>
            <a:off x="0" y="2643182"/>
            <a:ext cx="9906000" cy="4214818"/>
          </a:xfrm>
          <a:prstGeom prst="rect">
            <a:avLst/>
          </a:prstGeom>
          <a:noFill/>
        </p:spPr>
      </p:pic>
      <p:sp>
        <p:nvSpPr>
          <p:cNvPr id="2" name="Title 1"/>
          <p:cNvSpPr>
            <a:spLocks noGrp="1"/>
          </p:cNvSpPr>
          <p:nvPr>
            <p:ph type="title"/>
          </p:nvPr>
        </p:nvSpPr>
        <p:spPr>
          <a:xfrm>
            <a:off x="495300" y="274638"/>
            <a:ext cx="8915400" cy="939784"/>
          </a:xfrm>
          <a:solidFill>
            <a:schemeClr val="bg1"/>
          </a:solidFill>
        </p:spPr>
        <p:txBody>
          <a:bodyPr>
            <a:noAutofit/>
          </a:bodyPr>
          <a:lstStyle/>
          <a:p>
            <a:r>
              <a:rPr lang="en-US" sz="2000" b="1" dirty="0">
                <a:highlight>
                  <a:srgbClr val="FFFF00"/>
                </a:highlight>
                <a:latin typeface="Times New Roman" pitchFamily="18" charset="0"/>
                <a:cs typeface="Times New Roman" pitchFamily="18" charset="0"/>
              </a:rPr>
              <a:t>Table 4. </a:t>
            </a:r>
            <a:r>
              <a:rPr lang="en-US" sz="2000" b="1" dirty="0">
                <a:latin typeface="Times New Roman" pitchFamily="18" charset="0"/>
                <a:cs typeface="Times New Roman" pitchFamily="18" charset="0"/>
              </a:rPr>
              <a:t>Statistical evidence on the status of money laundering Risk Rating in Selected African countries from 2020 to 2023, including sources:</a:t>
            </a:r>
            <a:endParaRPr lang="en-US" sz="2000" dirty="0">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341310369"/>
              </p:ext>
            </p:extLst>
          </p:nvPr>
        </p:nvGraphicFramePr>
        <p:xfrm>
          <a:off x="952472" y="1428736"/>
          <a:ext cx="8143933" cy="4929222"/>
        </p:xfrm>
        <a:graphic>
          <a:graphicData uri="http://schemas.openxmlformats.org/drawingml/2006/table">
            <a:tbl>
              <a:tblPr/>
              <a:tblGrid>
                <a:gridCol w="1409536">
                  <a:extLst>
                    <a:ext uri="{9D8B030D-6E8A-4147-A177-3AD203B41FA5}">
                      <a16:colId xmlns:a16="http://schemas.microsoft.com/office/drawing/2014/main" val="20000"/>
                    </a:ext>
                  </a:extLst>
                </a:gridCol>
                <a:gridCol w="3347649">
                  <a:extLst>
                    <a:ext uri="{9D8B030D-6E8A-4147-A177-3AD203B41FA5}">
                      <a16:colId xmlns:a16="http://schemas.microsoft.com/office/drawing/2014/main" val="20001"/>
                    </a:ext>
                  </a:extLst>
                </a:gridCol>
                <a:gridCol w="2290497">
                  <a:extLst>
                    <a:ext uri="{9D8B030D-6E8A-4147-A177-3AD203B41FA5}">
                      <a16:colId xmlns:a16="http://schemas.microsoft.com/office/drawing/2014/main" val="20002"/>
                    </a:ext>
                  </a:extLst>
                </a:gridCol>
                <a:gridCol w="1096251">
                  <a:extLst>
                    <a:ext uri="{9D8B030D-6E8A-4147-A177-3AD203B41FA5}">
                      <a16:colId xmlns:a16="http://schemas.microsoft.com/office/drawing/2014/main" val="20003"/>
                    </a:ext>
                  </a:extLst>
                </a:gridCol>
              </a:tblGrid>
              <a:tr h="1167542">
                <a:tc>
                  <a:txBody>
                    <a:bodyPr/>
                    <a:lstStyle/>
                    <a:p>
                      <a:pPr algn="just">
                        <a:lnSpc>
                          <a:spcPct val="107000"/>
                        </a:lnSpc>
                        <a:spcAft>
                          <a:spcPts val="800"/>
                        </a:spcAft>
                      </a:pPr>
                      <a:r>
                        <a:rPr lang="en-US" sz="1800" b="1" dirty="0">
                          <a:solidFill>
                            <a:srgbClr val="FF0000"/>
                          </a:solidFill>
                          <a:latin typeface="Times New Roman"/>
                          <a:ea typeface="Calibri"/>
                          <a:cs typeface="Times New Roman"/>
                        </a:rPr>
                        <a:t>Country</a:t>
                      </a:r>
                      <a:endParaRPr lang="en-US" sz="1600" dirty="0">
                        <a:solidFill>
                          <a:srgbClr val="FF0000"/>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b="1" dirty="0">
                          <a:solidFill>
                            <a:srgbClr val="FF0000"/>
                          </a:solidFill>
                          <a:latin typeface="Times New Roman"/>
                          <a:ea typeface="Calibri"/>
                          <a:cs typeface="Times New Roman"/>
                        </a:rPr>
                        <a:t>Money Laundering Risk Rating (2020-2023)</a:t>
                      </a:r>
                      <a:endParaRPr lang="en-US" sz="1600" dirty="0">
                        <a:solidFill>
                          <a:srgbClr val="FF0000"/>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b="1">
                          <a:solidFill>
                            <a:srgbClr val="FF0000"/>
                          </a:solidFill>
                          <a:latin typeface="Times New Roman"/>
                          <a:ea typeface="Calibri"/>
                          <a:cs typeface="Times New Roman"/>
                        </a:rPr>
                        <a:t>Estimated Money Laundered (% of GDP)</a:t>
                      </a:r>
                      <a:endParaRPr lang="en-US" sz="1600">
                        <a:solidFill>
                          <a:srgbClr val="FF0000"/>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b="1" dirty="0">
                          <a:solidFill>
                            <a:srgbClr val="FF0000"/>
                          </a:solidFill>
                          <a:latin typeface="Times New Roman"/>
                          <a:ea typeface="Calibri"/>
                          <a:cs typeface="Times New Roman"/>
                        </a:rPr>
                        <a:t>Sources</a:t>
                      </a:r>
                      <a:endParaRPr lang="en-US" sz="1600" dirty="0">
                        <a:solidFill>
                          <a:srgbClr val="FF0000"/>
                        </a:solidFill>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76168">
                <a:tc>
                  <a:txBody>
                    <a:bodyPr/>
                    <a:lstStyle/>
                    <a:p>
                      <a:pPr algn="just">
                        <a:lnSpc>
                          <a:spcPct val="107000"/>
                        </a:lnSpc>
                        <a:spcAft>
                          <a:spcPts val="800"/>
                        </a:spcAft>
                      </a:pPr>
                      <a:r>
                        <a:rPr lang="en-US" sz="1800">
                          <a:latin typeface="Times New Roman"/>
                          <a:ea typeface="Calibri"/>
                          <a:cs typeface="Times New Roman"/>
                        </a:rPr>
                        <a:t>South Africa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7.0% - 9.5%</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 [2]</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76168">
                <a:tc>
                  <a:txBody>
                    <a:bodyPr/>
                    <a:lstStyle/>
                    <a:p>
                      <a:pPr algn="just">
                        <a:lnSpc>
                          <a:spcPct val="107000"/>
                        </a:lnSpc>
                        <a:spcAft>
                          <a:spcPts val="800"/>
                        </a:spcAft>
                      </a:pPr>
                      <a:r>
                        <a:rPr lang="en-US" sz="1800">
                          <a:latin typeface="Times New Roman"/>
                          <a:ea typeface="Calibri"/>
                          <a:cs typeface="Times New Roman"/>
                        </a:rPr>
                        <a:t>Nigeria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dirty="0">
                          <a:latin typeface="Times New Roman"/>
                          <a:ea typeface="Calibri"/>
                          <a:cs typeface="Times New Roman"/>
                        </a:rPr>
                        <a:t>Very High</a:t>
                      </a:r>
                      <a:endParaRPr lang="en-US" sz="1600" dirty="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14.5% - 18.3%</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[3], [4]</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76168">
                <a:tc>
                  <a:txBody>
                    <a:bodyPr/>
                    <a:lstStyle/>
                    <a:p>
                      <a:pPr algn="just">
                        <a:lnSpc>
                          <a:spcPct val="107000"/>
                        </a:lnSpc>
                        <a:spcAft>
                          <a:spcPts val="800"/>
                        </a:spcAft>
                      </a:pPr>
                      <a:r>
                        <a:rPr lang="en-US" sz="1800">
                          <a:latin typeface="Times New Roman"/>
                          <a:ea typeface="Calibri"/>
                          <a:cs typeface="Times New Roman"/>
                        </a:rPr>
                        <a:t>Kenya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Medium-High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5.0% - 7.8%</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[5], [6]</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76168">
                <a:tc>
                  <a:txBody>
                    <a:bodyPr/>
                    <a:lstStyle/>
                    <a:p>
                      <a:pPr algn="just">
                        <a:lnSpc>
                          <a:spcPct val="107000"/>
                        </a:lnSpc>
                        <a:spcAft>
                          <a:spcPts val="800"/>
                        </a:spcAft>
                      </a:pPr>
                      <a:r>
                        <a:rPr lang="en-US" sz="1800">
                          <a:latin typeface="Times New Roman"/>
                          <a:ea typeface="Calibri"/>
                          <a:cs typeface="Times New Roman"/>
                        </a:rPr>
                        <a:t>Morocco</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Medium</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3.5% - 6.2%</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[7], [8]</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76168">
                <a:tc>
                  <a:txBody>
                    <a:bodyPr/>
                    <a:lstStyle/>
                    <a:p>
                      <a:pPr algn="just">
                        <a:lnSpc>
                          <a:spcPct val="107000"/>
                        </a:lnSpc>
                        <a:spcAft>
                          <a:spcPts val="800"/>
                        </a:spcAft>
                      </a:pPr>
                      <a:r>
                        <a:rPr lang="en-US" sz="1800">
                          <a:latin typeface="Times New Roman"/>
                          <a:ea typeface="Calibri"/>
                          <a:cs typeface="Times New Roman"/>
                        </a:rPr>
                        <a:t>Egypt</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Medium-High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6.0% - 8.5%</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[9], [10]</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76168">
                <a:tc>
                  <a:txBody>
                    <a:bodyPr/>
                    <a:lstStyle/>
                    <a:p>
                      <a:pPr algn="just">
                        <a:lnSpc>
                          <a:spcPct val="107000"/>
                        </a:lnSpc>
                        <a:spcAft>
                          <a:spcPts val="800"/>
                        </a:spcAft>
                      </a:pPr>
                      <a:r>
                        <a:rPr lang="en-US" sz="1800">
                          <a:latin typeface="Times New Roman"/>
                          <a:ea typeface="Calibri"/>
                          <a:cs typeface="Times New Roman"/>
                        </a:rPr>
                        <a:t>Angola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Very 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12.0% - 16.0%</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[11], [12]</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76168">
                <a:tc>
                  <a:txBody>
                    <a:bodyPr/>
                    <a:lstStyle/>
                    <a:p>
                      <a:pPr algn="just">
                        <a:lnSpc>
                          <a:spcPct val="107000"/>
                        </a:lnSpc>
                        <a:spcAft>
                          <a:spcPts val="800"/>
                        </a:spcAft>
                      </a:pPr>
                      <a:r>
                        <a:rPr lang="en-US" sz="1800">
                          <a:latin typeface="Times New Roman"/>
                          <a:ea typeface="Calibri"/>
                          <a:cs typeface="Times New Roman"/>
                        </a:rPr>
                        <a:t>Ghana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6.3% - 9.7%</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[13], [14]</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376168">
                <a:tc>
                  <a:txBody>
                    <a:bodyPr/>
                    <a:lstStyle/>
                    <a:p>
                      <a:pPr algn="just">
                        <a:lnSpc>
                          <a:spcPct val="107000"/>
                        </a:lnSpc>
                        <a:spcAft>
                          <a:spcPts val="800"/>
                        </a:spcAft>
                      </a:pPr>
                      <a:r>
                        <a:rPr lang="en-US" sz="1800">
                          <a:latin typeface="Times New Roman"/>
                          <a:ea typeface="Calibri"/>
                          <a:cs typeface="Times New Roman"/>
                        </a:rPr>
                        <a:t>Zimbabwe</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dirty="0">
                          <a:latin typeface="Times New Roman"/>
                          <a:ea typeface="Calibri"/>
                          <a:cs typeface="Times New Roman"/>
                        </a:rPr>
                        <a:t>Very High</a:t>
                      </a:r>
                      <a:endParaRPr lang="en-US" sz="1600" dirty="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15.0% - 20.0%</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[15], [16]</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76168">
                <a:tc>
                  <a:txBody>
                    <a:bodyPr/>
                    <a:lstStyle/>
                    <a:p>
                      <a:pPr algn="just">
                        <a:lnSpc>
                          <a:spcPct val="107000"/>
                        </a:lnSpc>
                        <a:spcAft>
                          <a:spcPts val="800"/>
                        </a:spcAft>
                      </a:pPr>
                      <a:r>
                        <a:rPr lang="en-US" sz="1800">
                          <a:latin typeface="Times New Roman"/>
                          <a:ea typeface="Calibri"/>
                          <a:cs typeface="Times New Roman"/>
                        </a:rPr>
                        <a:t>Mozambique</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High</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8.0% - 12.5%</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[17], [18]</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376168">
                <a:tc>
                  <a:txBody>
                    <a:bodyPr/>
                    <a:lstStyle/>
                    <a:p>
                      <a:pPr algn="just">
                        <a:lnSpc>
                          <a:spcPct val="107000"/>
                        </a:lnSpc>
                        <a:spcAft>
                          <a:spcPts val="800"/>
                        </a:spcAft>
                      </a:pPr>
                      <a:r>
                        <a:rPr lang="en-US" sz="1800">
                          <a:latin typeface="Times New Roman"/>
                          <a:ea typeface="Calibri"/>
                          <a:cs typeface="Times New Roman"/>
                        </a:rPr>
                        <a:t>Tunisia</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dirty="0">
                          <a:latin typeface="Times New Roman"/>
                          <a:ea typeface="Calibri"/>
                          <a:cs typeface="Times New Roman"/>
                        </a:rPr>
                        <a:t>Medium</a:t>
                      </a:r>
                      <a:endParaRPr lang="en-US" sz="1600" dirty="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a:latin typeface="Times New Roman"/>
                          <a:ea typeface="Calibri"/>
                          <a:cs typeface="Times New Roman"/>
                        </a:rPr>
                        <a:t>4.0% - 6.5%</a:t>
                      </a:r>
                      <a:endParaRPr lang="en-US" sz="160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tc>
                  <a:txBody>
                    <a:bodyPr/>
                    <a:lstStyle/>
                    <a:p>
                      <a:pPr algn="just">
                        <a:lnSpc>
                          <a:spcPct val="107000"/>
                        </a:lnSpc>
                        <a:spcAft>
                          <a:spcPts val="800"/>
                        </a:spcAft>
                      </a:pPr>
                      <a:r>
                        <a:rPr lang="en-US" sz="1800" dirty="0">
                          <a:latin typeface="Times New Roman"/>
                          <a:ea typeface="Calibri"/>
                          <a:cs typeface="Times New Roman"/>
                        </a:rPr>
                        <a:t>[19], [20]</a:t>
                      </a:r>
                      <a:endParaRPr lang="en-US" sz="1600" dirty="0">
                        <a:latin typeface="Calibri"/>
                        <a:ea typeface="Calibri"/>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pic>
        <p:nvPicPr>
          <p:cNvPr id="29698" name="Picture 2" descr="C:\Users\DEEKAA IEREN\Downloads\Untitled.png"/>
          <p:cNvPicPr>
            <a:picLocks noChangeAspect="1" noChangeArrowheads="1"/>
          </p:cNvPicPr>
          <p:nvPr/>
        </p:nvPicPr>
        <p:blipFill>
          <a:blip r:embed="rId2" cstate="print"/>
          <a:srcRect/>
          <a:stretch>
            <a:fillRect/>
          </a:stretch>
        </p:blipFill>
        <p:spPr bwMode="auto">
          <a:xfrm>
            <a:off x="0" y="2428867"/>
            <a:ext cx="9906000" cy="4556527"/>
          </a:xfrm>
          <a:prstGeom prst="rect">
            <a:avLst/>
          </a:prstGeom>
          <a:noFill/>
        </p:spPr>
      </p:pic>
      <p:sp>
        <p:nvSpPr>
          <p:cNvPr id="3" name="Content Placeholder 2"/>
          <p:cNvSpPr>
            <a:spLocks noGrp="1"/>
          </p:cNvSpPr>
          <p:nvPr>
            <p:ph idx="1"/>
          </p:nvPr>
        </p:nvSpPr>
        <p:spPr>
          <a:xfrm>
            <a:off x="523844" y="404664"/>
            <a:ext cx="8915400" cy="5328592"/>
          </a:xfrm>
          <a:solidFill>
            <a:srgbClr val="FFFFFF"/>
          </a:solidFill>
        </p:spPr>
        <p:txBody>
          <a:bodyPr>
            <a:noAutofit/>
          </a:bodyPr>
          <a:lstStyle/>
          <a:p>
            <a:pPr algn="just">
              <a:buFont typeface="Wingdings" panose="05000000000000000000" pitchFamily="2" charset="2"/>
              <a:buChar char="ü"/>
            </a:pPr>
            <a:r>
              <a:rPr lang="en-US" sz="2400" dirty="0">
                <a:latin typeface="Times New Roman" pitchFamily="18" charset="0"/>
                <a:cs typeface="Times New Roman" pitchFamily="18" charset="0"/>
              </a:rPr>
              <a:t>Please note that the risk ratings, estimates of money laundered as a percentage of GDP, and specific sources provided in this table are estimate. The actual figures and assessments may vary based on the latest available data and reports from authoritative sources like the Financial Action Task Force (FATF), national governments, and international organizations.</a:t>
            </a:r>
          </a:p>
          <a:p>
            <a:pPr algn="just">
              <a:buFont typeface="Wingdings" panose="05000000000000000000" pitchFamily="2" charset="2"/>
              <a:buChar char="ü"/>
            </a:pPr>
            <a:r>
              <a:rPr lang="en-US" sz="2400" dirty="0">
                <a:latin typeface="Times New Roman" pitchFamily="18" charset="0"/>
                <a:cs typeface="Times New Roman" pitchFamily="18" charset="0"/>
              </a:rPr>
              <a:t>It is important to exercise caution when interpreting and comparing these figures, as methodologies for estimating money laundering can differ across countries and organizations. </a:t>
            </a:r>
          </a:p>
          <a:p>
            <a:pPr algn="just">
              <a:buFont typeface="Wingdings" panose="05000000000000000000" pitchFamily="2" charset="2"/>
              <a:buChar char="ü"/>
            </a:pPr>
            <a:r>
              <a:rPr lang="en-US" sz="2400" dirty="0">
                <a:latin typeface="Times New Roman" pitchFamily="18" charset="0"/>
                <a:cs typeface="Times New Roman" pitchFamily="18" charset="0"/>
              </a:rPr>
              <a:t>The complexity and covert nature of money laundering activities also make precise quantification challenging.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FF"/>
          </a:solidFill>
        </p:spPr>
        <p:txBody>
          <a:bodyPr>
            <a:noAutofit/>
          </a:bodyPr>
          <a:lstStyle/>
          <a:p>
            <a:r>
              <a:rPr lang="en-US" sz="2400" b="1" dirty="0">
                <a:solidFill>
                  <a:srgbClr val="002060"/>
                </a:solidFill>
                <a:latin typeface="Times New Roman" panose="02020603050405020304" pitchFamily="18" charset="0"/>
                <a:cs typeface="Times New Roman" panose="02020603050405020304" pitchFamily="18" charset="0"/>
              </a:rPr>
              <a:t>RISKS POSED BY MONEY LAUNDERING ACTIVITIES INVOLVING CRYPTOCURRENCIES</a:t>
            </a:r>
            <a:endParaRPr lang="en-US" sz="2400" dirty="0">
              <a:solidFill>
                <a:srgbClr val="002060"/>
              </a:solidFill>
              <a:latin typeface="Times New Roman" panose="02020603050405020304" pitchFamily="18" charset="0"/>
              <a:cs typeface="Times New Roman" panose="02020603050405020304" pitchFamily="18" charset="0"/>
            </a:endParaRPr>
          </a:p>
        </p:txBody>
      </p:sp>
      <p:pic>
        <p:nvPicPr>
          <p:cNvPr id="30723" name="Picture 3" descr="C:\Users\DEEKAA IEREN\Downloads\1683056739305.jpg"/>
          <p:cNvPicPr>
            <a:picLocks noChangeAspect="1" noChangeArrowheads="1"/>
          </p:cNvPicPr>
          <p:nvPr/>
        </p:nvPicPr>
        <p:blipFill>
          <a:blip r:embed="rId2"/>
          <a:srcRect l="39120" t="7293" r="17130" b="14583"/>
          <a:stretch>
            <a:fillRect/>
          </a:stretch>
        </p:blipFill>
        <p:spPr bwMode="auto">
          <a:xfrm>
            <a:off x="5405406" y="1500174"/>
            <a:ext cx="4500594" cy="5357826"/>
          </a:xfrm>
          <a:prstGeom prst="rect">
            <a:avLst/>
          </a:prstGeom>
          <a:noFill/>
        </p:spPr>
      </p:pic>
      <p:sp>
        <p:nvSpPr>
          <p:cNvPr id="3" name="Content Placeholder 2"/>
          <p:cNvSpPr>
            <a:spLocks noGrp="1"/>
          </p:cNvSpPr>
          <p:nvPr>
            <p:ph idx="1"/>
          </p:nvPr>
        </p:nvSpPr>
        <p:spPr>
          <a:xfrm>
            <a:off x="452406" y="1285884"/>
            <a:ext cx="7524930" cy="5357826"/>
          </a:xfrm>
          <a:solidFill>
            <a:srgbClr val="FFFFFF"/>
          </a:solidFill>
        </p:spPr>
        <p:txBody>
          <a:bodyPr>
            <a:noAutofit/>
          </a:bodyPr>
          <a:lstStyle/>
          <a:p>
            <a:pPr algn="just"/>
            <a:r>
              <a:rPr lang="en-US" sz="2400" dirty="0">
                <a:latin typeface="Times New Roman" pitchFamily="18" charset="0"/>
                <a:cs typeface="Times New Roman" pitchFamily="18" charset="0"/>
              </a:rPr>
              <a:t>The statistics presented in tables 3-4 above highlight the significant risks posed by money laundering activities, particularly those involving cryptocurrencies, to the economic and social development of African countries.  Detailed explanation of the specific risk implications include:</a:t>
            </a:r>
          </a:p>
          <a:p>
            <a:pPr marL="0" indent="0">
              <a:buNone/>
            </a:pPr>
            <a:r>
              <a:rPr lang="en-US" sz="2400" b="1" dirty="0">
                <a:solidFill>
                  <a:srgbClr val="FF0000"/>
                </a:solidFill>
                <a:latin typeface="Times New Roman" pitchFamily="18" charset="0"/>
                <a:cs typeface="Times New Roman" pitchFamily="18" charset="0"/>
              </a:rPr>
              <a:t>1. Economic Risks</a:t>
            </a:r>
            <a:endParaRPr lang="en-US" sz="2400" dirty="0">
              <a:solidFill>
                <a:srgbClr val="FF0000"/>
              </a:solidFill>
              <a:latin typeface="Times New Roman" pitchFamily="18" charset="0"/>
              <a:cs typeface="Times New Roman" pitchFamily="18" charset="0"/>
            </a:endParaRPr>
          </a:p>
          <a:p>
            <a:pPr algn="just">
              <a:buFont typeface="Wingdings" panose="05000000000000000000" pitchFamily="2" charset="2"/>
              <a:buChar char="Ø"/>
            </a:pPr>
            <a:r>
              <a:rPr lang="en-US" sz="2400" b="1" i="1" dirty="0">
                <a:latin typeface="Times New Roman" pitchFamily="18" charset="0"/>
                <a:cs typeface="Times New Roman" pitchFamily="18" charset="0"/>
              </a:rPr>
              <a:t> Distortion of economic data and statistics: </a:t>
            </a:r>
            <a:r>
              <a:rPr lang="en-US" sz="2400" dirty="0">
                <a:latin typeface="Times New Roman" pitchFamily="18" charset="0"/>
                <a:cs typeface="Times New Roman" pitchFamily="18" charset="0"/>
              </a:rPr>
              <a:t>Large-scale money laundering activities can distort a country's economic data and statistics, making it challenging to formulate effective economic policies and development strategies.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31746" name="Picture 2" descr="C:\Users\DEEKAA IEREN\Downloads\cryptocurrency.jpg"/>
          <p:cNvPicPr>
            <a:picLocks noChangeAspect="1" noChangeArrowheads="1"/>
          </p:cNvPicPr>
          <p:nvPr/>
        </p:nvPicPr>
        <p:blipFill>
          <a:blip r:embed="rId2"/>
          <a:srcRect/>
          <a:stretch>
            <a:fillRect/>
          </a:stretch>
        </p:blipFill>
        <p:spPr bwMode="auto">
          <a:xfrm>
            <a:off x="1" y="0"/>
            <a:ext cx="6738950" cy="6858000"/>
          </a:xfrm>
          <a:prstGeom prst="rect">
            <a:avLst/>
          </a:prstGeom>
          <a:noFill/>
        </p:spPr>
      </p:pic>
      <p:sp>
        <p:nvSpPr>
          <p:cNvPr id="3" name="Content Placeholder 2"/>
          <p:cNvSpPr>
            <a:spLocks noGrp="1"/>
          </p:cNvSpPr>
          <p:nvPr>
            <p:ph idx="1"/>
          </p:nvPr>
        </p:nvSpPr>
        <p:spPr>
          <a:xfrm>
            <a:off x="523844" y="692696"/>
            <a:ext cx="8915400" cy="5688632"/>
          </a:xfrm>
          <a:solidFill>
            <a:srgbClr val="FFFFFF"/>
          </a:solidFill>
          <a:ln w="38100">
            <a:solidFill>
              <a:schemeClr val="accent6">
                <a:lumMod val="75000"/>
              </a:schemeClr>
            </a:solidFill>
          </a:ln>
        </p:spPr>
        <p:txBody>
          <a:bodyPr>
            <a:noAutofit/>
          </a:bodyPr>
          <a:lstStyle/>
          <a:p>
            <a:endParaRPr lang="en-US" sz="2400" dirty="0">
              <a:latin typeface="Times New Roman" pitchFamily="18" charset="0"/>
              <a:cs typeface="Times New Roman" pitchFamily="18" charset="0"/>
            </a:endParaRPr>
          </a:p>
          <a:p>
            <a:pPr algn="just">
              <a:buFont typeface="Wingdings" panose="05000000000000000000" pitchFamily="2" charset="2"/>
              <a:buChar char="Ø"/>
            </a:pPr>
            <a:r>
              <a:rPr lang="en-US" sz="2400" b="1" i="1" dirty="0">
                <a:latin typeface="Times New Roman" pitchFamily="18" charset="0"/>
                <a:cs typeface="Times New Roman" pitchFamily="18" charset="0"/>
              </a:rPr>
              <a:t>Erosion of financial system integrity:</a:t>
            </a:r>
            <a:r>
              <a:rPr lang="en-US" sz="2400" dirty="0">
                <a:latin typeface="Times New Roman" pitchFamily="18" charset="0"/>
                <a:cs typeface="Times New Roman" pitchFamily="18" charset="0"/>
              </a:rPr>
              <a:t> Money laundering undermines the integrity of the financial system, eroding public trust and deterring legitimate investments and economic activities.</a:t>
            </a:r>
            <a:endParaRPr lang="en-US" sz="2400" b="1" i="1" dirty="0">
              <a:latin typeface="Times New Roman" pitchFamily="18" charset="0"/>
              <a:cs typeface="Times New Roman" pitchFamily="18" charset="0"/>
            </a:endParaRPr>
          </a:p>
          <a:p>
            <a:pPr algn="just">
              <a:buFont typeface="Wingdings" panose="05000000000000000000" pitchFamily="2" charset="2"/>
              <a:buChar char="Ø"/>
            </a:pPr>
            <a:r>
              <a:rPr lang="en-US" sz="2400" b="1" i="1" dirty="0">
                <a:latin typeface="Times New Roman" pitchFamily="18" charset="0"/>
                <a:cs typeface="Times New Roman" pitchFamily="18" charset="0"/>
              </a:rPr>
              <a:t>Misallocation of resources:</a:t>
            </a:r>
            <a:r>
              <a:rPr lang="en-US" sz="2400" dirty="0">
                <a:latin typeface="Times New Roman" pitchFamily="18" charset="0"/>
                <a:cs typeface="Times New Roman" pitchFamily="18" charset="0"/>
              </a:rPr>
              <a:t> Illicit funds can lead to misallocation of resources, distorting market dynamics and hindering the efficient distribution of capital and investment in productive sectors.</a:t>
            </a:r>
          </a:p>
          <a:p>
            <a:pPr algn="just">
              <a:buFont typeface="Wingdings" panose="05000000000000000000" pitchFamily="2" charset="2"/>
              <a:buChar char="Ø"/>
            </a:pPr>
            <a:r>
              <a:rPr lang="en-US" sz="2400" b="1" i="1" dirty="0">
                <a:latin typeface="Times New Roman" pitchFamily="18" charset="0"/>
                <a:cs typeface="Times New Roman" pitchFamily="18" charset="0"/>
              </a:rPr>
              <a:t>Unfair competition:</a:t>
            </a:r>
            <a:r>
              <a:rPr lang="en-US" sz="2400" dirty="0">
                <a:latin typeface="Times New Roman" pitchFamily="18" charset="0"/>
                <a:cs typeface="Times New Roman" pitchFamily="18" charset="0"/>
              </a:rPr>
              <a:t> Businesses involved in money laundering activities do gain an unfair advantage over legitimate businesses, stifling fair competition and deterring entrepreneurship.</a:t>
            </a:r>
          </a:p>
          <a:p>
            <a:pPr algn="just">
              <a:buFont typeface="Wingdings" panose="05000000000000000000" pitchFamily="2" charset="2"/>
              <a:buChar char="Ø"/>
            </a:pPr>
            <a:r>
              <a:rPr lang="en-US" sz="2400" b="1" i="1" dirty="0">
                <a:latin typeface="Times New Roman" pitchFamily="18" charset="0"/>
                <a:cs typeface="Times New Roman" pitchFamily="18" charset="0"/>
              </a:rPr>
              <a:t>Loss of tax revenue:</a:t>
            </a:r>
            <a:r>
              <a:rPr lang="en-US" sz="2400" dirty="0">
                <a:latin typeface="Times New Roman" pitchFamily="18" charset="0"/>
                <a:cs typeface="Times New Roman" pitchFamily="18" charset="0"/>
              </a:rPr>
              <a:t> Money laundering activities often involve tax evasion, depriving governments of much-needed tax revenue for public services and infrastructure development.</a:t>
            </a:r>
          </a:p>
          <a:p>
            <a:pPr algn="just">
              <a:buNone/>
            </a:pPr>
            <a:endParaRPr lang="en-US" sz="2400" dirty="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B050">
            <a:alpha val="13000"/>
          </a:srgbClr>
        </a:solidFill>
        <a:effectLst/>
      </p:bgPr>
    </p:bg>
    <p:spTree>
      <p:nvGrpSpPr>
        <p:cNvPr id="1" name=""/>
        <p:cNvGrpSpPr/>
        <p:nvPr/>
      </p:nvGrpSpPr>
      <p:grpSpPr>
        <a:xfrm>
          <a:off x="0" y="0"/>
          <a:ext cx="0" cy="0"/>
          <a:chOff x="0" y="0"/>
          <a:chExt cx="0" cy="0"/>
        </a:xfrm>
      </p:grpSpPr>
      <p:pic>
        <p:nvPicPr>
          <p:cNvPr id="7" name="Picture 3" descr="C:\Users\DEEKAA IEREN\Downloads\crypto_trading_aml_policies.jpg"/>
          <p:cNvPicPr>
            <a:picLocks noChangeAspect="1" noChangeArrowheads="1"/>
          </p:cNvPicPr>
          <p:nvPr/>
        </p:nvPicPr>
        <p:blipFill>
          <a:blip r:embed="rId2"/>
          <a:srcRect/>
          <a:stretch>
            <a:fillRect/>
          </a:stretch>
        </p:blipFill>
        <p:spPr bwMode="auto">
          <a:xfrm>
            <a:off x="0" y="3428976"/>
            <a:ext cx="9906000" cy="3429024"/>
          </a:xfrm>
          <a:prstGeom prst="rect">
            <a:avLst/>
          </a:prstGeom>
          <a:noFill/>
        </p:spPr>
      </p:pic>
      <p:sp>
        <p:nvSpPr>
          <p:cNvPr id="3" name="Content Placeholder 2"/>
          <p:cNvSpPr>
            <a:spLocks noGrp="1"/>
          </p:cNvSpPr>
          <p:nvPr>
            <p:ph idx="1"/>
          </p:nvPr>
        </p:nvSpPr>
        <p:spPr>
          <a:xfrm>
            <a:off x="380968" y="714356"/>
            <a:ext cx="8915400" cy="4929222"/>
          </a:xfrm>
          <a:solidFill>
            <a:srgbClr val="FFFFFF"/>
          </a:solidFill>
        </p:spPr>
        <p:txBody>
          <a:bodyPr>
            <a:noAutofit/>
          </a:bodyPr>
          <a:lstStyle/>
          <a:p>
            <a:pPr algn="just">
              <a:buNone/>
            </a:pPr>
            <a:r>
              <a:rPr lang="en-US" sz="2400" b="1" i="1" dirty="0">
                <a:solidFill>
                  <a:srgbClr val="FF0000"/>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2. Social Risks</a:t>
            </a:r>
            <a:endParaRPr lang="en-US" sz="2400" dirty="0">
              <a:solidFill>
                <a:srgbClr val="FF0000"/>
              </a:solidFill>
              <a:latin typeface="Times New Roman" pitchFamily="18" charset="0"/>
              <a:cs typeface="Times New Roman" pitchFamily="18" charset="0"/>
            </a:endParaRPr>
          </a:p>
          <a:p>
            <a:pPr algn="just">
              <a:buFont typeface="Wingdings" panose="05000000000000000000" pitchFamily="2" charset="2"/>
              <a:buChar char="v"/>
            </a:pPr>
            <a:r>
              <a:rPr lang="en-US" sz="2400" b="1" i="1" dirty="0">
                <a:latin typeface="Times New Roman" pitchFamily="18" charset="0"/>
                <a:cs typeface="Times New Roman" pitchFamily="18" charset="0"/>
              </a:rPr>
              <a:t>   Fueling organized crime and corruption:</a:t>
            </a:r>
            <a:r>
              <a:rPr lang="en-US" sz="2400" dirty="0">
                <a:latin typeface="Times New Roman" pitchFamily="18" charset="0"/>
                <a:cs typeface="Times New Roman" pitchFamily="18" charset="0"/>
              </a:rPr>
              <a:t> Money laundering is often linked to organized crime, human trafficking, drug trafficking, and other illicit activities, contributing to the erosion of social stability and security.</a:t>
            </a:r>
          </a:p>
          <a:p>
            <a:pPr algn="just">
              <a:buFont typeface="Wingdings" panose="05000000000000000000" pitchFamily="2" charset="2"/>
              <a:buChar char="v"/>
            </a:pPr>
            <a:r>
              <a:rPr lang="en-US" sz="2400" b="1" i="1" dirty="0">
                <a:latin typeface="Times New Roman" pitchFamily="18" charset="0"/>
                <a:cs typeface="Times New Roman" pitchFamily="18" charset="0"/>
              </a:rPr>
              <a:t> Undermining rule of law:</a:t>
            </a:r>
            <a:r>
              <a:rPr lang="en-US" sz="2400" dirty="0">
                <a:latin typeface="Times New Roman" pitchFamily="18" charset="0"/>
                <a:cs typeface="Times New Roman" pitchFamily="18" charset="0"/>
              </a:rPr>
              <a:t> Widespread money laundering can weaken the rule of law, eroding public trust in institutions and the justice system.</a:t>
            </a:r>
          </a:p>
          <a:p>
            <a:pPr algn="just">
              <a:buFont typeface="Wingdings" panose="05000000000000000000" pitchFamily="2" charset="2"/>
              <a:buChar char="v"/>
            </a:pPr>
            <a:r>
              <a:rPr lang="en-US" sz="2400" b="1" i="1" dirty="0">
                <a:latin typeface="Times New Roman" pitchFamily="18" charset="0"/>
                <a:cs typeface="Times New Roman" pitchFamily="18" charset="0"/>
              </a:rPr>
              <a:t> Funding of terrorist and extremist activities:</a:t>
            </a:r>
            <a:r>
              <a:rPr lang="en-US" sz="2400" dirty="0">
                <a:latin typeface="Times New Roman" pitchFamily="18" charset="0"/>
                <a:cs typeface="Times New Roman" pitchFamily="18" charset="0"/>
              </a:rPr>
              <a:t> Money laundering can provide financial support for terrorist organizations and extremist groups, posing a threat to national and regional security.</a:t>
            </a:r>
          </a:p>
          <a:p>
            <a:pPr algn="just">
              <a:buNone/>
            </a:pPr>
            <a:endParaRPr lang="en-US" sz="24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844" y="214290"/>
            <a:ext cx="8915400" cy="6643710"/>
          </a:xfrm>
          <a:solidFill>
            <a:srgbClr val="FFFFFF"/>
          </a:solidFill>
          <a:ln w="38100">
            <a:solidFill>
              <a:schemeClr val="tx2"/>
            </a:solidFill>
          </a:ln>
        </p:spPr>
        <p:txBody>
          <a:bodyPr>
            <a:noAutofit/>
          </a:bodyPr>
          <a:lstStyle/>
          <a:p>
            <a:pPr algn="just">
              <a:buFont typeface="Wingdings" panose="05000000000000000000" pitchFamily="2" charset="2"/>
              <a:buChar char="v"/>
            </a:pPr>
            <a:r>
              <a:rPr lang="en-US" sz="2000" b="1" i="1" dirty="0">
                <a:latin typeface="Times New Roman" pitchFamily="18" charset="0"/>
                <a:cs typeface="Times New Roman" pitchFamily="18" charset="0"/>
              </a:rPr>
              <a:t> </a:t>
            </a:r>
            <a:r>
              <a:rPr lang="en-US" sz="2400" b="1" i="1" dirty="0">
                <a:latin typeface="Times New Roman" pitchFamily="18" charset="0"/>
                <a:cs typeface="Times New Roman" pitchFamily="18" charset="0"/>
              </a:rPr>
              <a:t>Widening income inequality:</a:t>
            </a:r>
            <a:r>
              <a:rPr lang="en-US" sz="2400" dirty="0">
                <a:latin typeface="Times New Roman" pitchFamily="18" charset="0"/>
                <a:cs typeface="Times New Roman" pitchFamily="18" charset="0"/>
              </a:rPr>
              <a:t> The concentration of illicit wealth in the hands of a few individuals or groups can exacerbate income inequality, fueling social tensions and unrest.</a:t>
            </a:r>
          </a:p>
          <a:p>
            <a:pPr algn="just">
              <a:buFont typeface="Wingdings" panose="05000000000000000000" pitchFamily="2" charset="2"/>
              <a:buChar char="v"/>
            </a:pPr>
            <a:r>
              <a:rPr lang="en-US" sz="2400" b="1" i="1" dirty="0">
                <a:latin typeface="Times New Roman" pitchFamily="18" charset="0"/>
                <a:cs typeface="Times New Roman" pitchFamily="18" charset="0"/>
              </a:rPr>
              <a:t>Perpetuating poverty and underdevelopment</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Money laundering activities can divert resources away from productive investments in education, healthcare, and infrastructure, hampering socio-economic development and perpetuating poverty cycles.</a:t>
            </a:r>
            <a:endParaRPr lang="en-US" sz="2400" b="1" dirty="0">
              <a:latin typeface="Times New Roman" pitchFamily="18" charset="0"/>
              <a:cs typeface="Times New Roman" pitchFamily="18" charset="0"/>
            </a:endParaRPr>
          </a:p>
          <a:p>
            <a:pPr algn="just">
              <a:buNone/>
            </a:pPr>
            <a:r>
              <a:rPr lang="en-US" sz="2400" b="1" dirty="0">
                <a:solidFill>
                  <a:srgbClr val="FF0000"/>
                </a:solidFill>
                <a:latin typeface="Times New Roman" pitchFamily="18" charset="0"/>
                <a:cs typeface="Times New Roman" pitchFamily="18" charset="0"/>
              </a:rPr>
              <a:t>3. Reputational Risks</a:t>
            </a:r>
            <a:endParaRPr lang="en-US" sz="2400" dirty="0">
              <a:solidFill>
                <a:srgbClr val="FF0000"/>
              </a:solidFill>
              <a:latin typeface="Times New Roman" pitchFamily="18" charset="0"/>
              <a:cs typeface="Times New Roman" pitchFamily="18" charset="0"/>
            </a:endParaRPr>
          </a:p>
          <a:p>
            <a:pPr algn="just">
              <a:buFont typeface="Wingdings" panose="05000000000000000000" pitchFamily="2" charset="2"/>
              <a:buChar char="ü"/>
            </a:pPr>
            <a:r>
              <a:rPr lang="en-US" sz="2400" b="1" i="1" dirty="0">
                <a:latin typeface="Times New Roman" pitchFamily="18" charset="0"/>
                <a:cs typeface="Times New Roman" pitchFamily="18" charset="0"/>
              </a:rPr>
              <a:t>Damage to international reputation:</a:t>
            </a:r>
            <a:r>
              <a:rPr lang="en-US" sz="2400" dirty="0">
                <a:latin typeface="Times New Roman" pitchFamily="18" charset="0"/>
                <a:cs typeface="Times New Roman" pitchFamily="18" charset="0"/>
              </a:rPr>
              <a:t> Countries with high levels of money laundering and weak regulatory frameworks do suffer from reputational damage, making them less attractive for legitimate foreign investment and economic partnerships.</a:t>
            </a:r>
          </a:p>
          <a:p>
            <a:pPr algn="just">
              <a:buFont typeface="Wingdings" panose="05000000000000000000" pitchFamily="2" charset="2"/>
              <a:buChar char="ü"/>
            </a:pPr>
            <a:r>
              <a:rPr lang="en-US" sz="2400" b="1" i="1" dirty="0">
                <a:latin typeface="Times New Roman" pitchFamily="18" charset="0"/>
                <a:cs typeface="Times New Roman" pitchFamily="18" charset="0"/>
              </a:rPr>
              <a:t>Potential for international sanctions:</a:t>
            </a:r>
            <a:r>
              <a:rPr lang="en-US" sz="2400" dirty="0">
                <a:latin typeface="Times New Roman" pitchFamily="18" charset="0"/>
                <a:cs typeface="Times New Roman" pitchFamily="18" charset="0"/>
              </a:rPr>
              <a:t> Failure to address money laundering risks can lead to international sanctions, further isolating countries from the global financial system and impeding economic growth.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Rectangle 3"/>
          <p:cNvSpPr/>
          <p:nvPr/>
        </p:nvSpPr>
        <p:spPr>
          <a:xfrm>
            <a:off x="595282" y="714356"/>
            <a:ext cx="8715436" cy="1569660"/>
          </a:xfrm>
          <a:prstGeom prst="rect">
            <a:avLst/>
          </a:prstGeom>
          <a:ln w="38100">
            <a:solidFill>
              <a:srgbClr val="FFFFFF"/>
            </a:solidFill>
          </a:ln>
        </p:spPr>
        <p:txBody>
          <a:bodyPr wrap="square">
            <a:spAutoFit/>
          </a:bodyPr>
          <a:lstStyle/>
          <a:p>
            <a:pPr algn="just"/>
            <a:r>
              <a:rPr lang="en-US" sz="2400" b="1" dirty="0">
                <a:solidFill>
                  <a:srgbClr val="0070C0"/>
                </a:solidFill>
                <a:latin typeface="Times New Roman" pitchFamily="18" charset="0"/>
                <a:cs typeface="Times New Roman" pitchFamily="18" charset="0"/>
              </a:rPr>
              <a:t>PRACTICAL SUGGESTIONS AND SOLUTIONS FOR ELIMINATING RISKS ASSOCIATED WITH CRYPTOCURRENCIES AND MONEY LAUNDERING IN AFRICAN COUNTRIES</a:t>
            </a:r>
            <a:endParaRPr lang="en-US" sz="2400" dirty="0">
              <a:solidFill>
                <a:srgbClr val="0070C0"/>
              </a:solidFill>
              <a:latin typeface="Times New Roman" pitchFamily="18" charset="0"/>
              <a:cs typeface="Times New Roman" pitchFamily="18" charset="0"/>
            </a:endParaRPr>
          </a:p>
        </p:txBody>
      </p:sp>
      <p:pic>
        <p:nvPicPr>
          <p:cNvPr id="33794" name="Picture 2" descr="C:\Users\DEEKAA IEREN\Downloads\1708364687616.png"/>
          <p:cNvPicPr>
            <a:picLocks noChangeAspect="1" noChangeArrowheads="1"/>
          </p:cNvPicPr>
          <p:nvPr/>
        </p:nvPicPr>
        <p:blipFill>
          <a:blip r:embed="rId2"/>
          <a:srcRect/>
          <a:stretch>
            <a:fillRect/>
          </a:stretch>
        </p:blipFill>
        <p:spPr bwMode="auto">
          <a:xfrm>
            <a:off x="0" y="2786058"/>
            <a:ext cx="9906000" cy="4071942"/>
          </a:xfrm>
          <a:prstGeom prst="rect">
            <a:avLst/>
          </a:prstGeom>
          <a:noFill/>
        </p:spPr>
      </p:pic>
      <p:sp>
        <p:nvSpPr>
          <p:cNvPr id="3" name="Content Placeholder 2"/>
          <p:cNvSpPr>
            <a:spLocks noGrp="1"/>
          </p:cNvSpPr>
          <p:nvPr>
            <p:ph idx="1"/>
          </p:nvPr>
        </p:nvSpPr>
        <p:spPr>
          <a:xfrm>
            <a:off x="309530" y="2284016"/>
            <a:ext cx="9129714" cy="4385344"/>
          </a:xfrm>
          <a:solidFill>
            <a:srgbClr val="FFFFFF"/>
          </a:solidFill>
          <a:ln w="38100">
            <a:solidFill>
              <a:schemeClr val="accent6">
                <a:lumMod val="75000"/>
              </a:schemeClr>
            </a:solidFill>
          </a:ln>
        </p:spPr>
        <p:txBody>
          <a:bodyPr>
            <a:noAutofit/>
          </a:bodyPr>
          <a:lstStyle/>
          <a:p>
            <a:pPr algn="just">
              <a:buNone/>
            </a:pPr>
            <a:r>
              <a:rPr lang="en-US" sz="2400" b="1" dirty="0">
                <a:solidFill>
                  <a:srgbClr val="FF0000"/>
                </a:solidFill>
                <a:latin typeface="Times New Roman" pitchFamily="18" charset="0"/>
                <a:cs typeface="Times New Roman" pitchFamily="18" charset="0"/>
              </a:rPr>
              <a:t>1. Establish robust regulatory frameworks for </a:t>
            </a:r>
            <a:r>
              <a:rPr lang="en-US" sz="2400" b="1" dirty="0" err="1">
                <a:solidFill>
                  <a:srgbClr val="FF0000"/>
                </a:solidFill>
                <a:latin typeface="Times New Roman" pitchFamily="18" charset="0"/>
                <a:cs typeface="Times New Roman" pitchFamily="18" charset="0"/>
              </a:rPr>
              <a:t>cryptocurrencies</a:t>
            </a:r>
            <a:endParaRPr lang="en-US" sz="2400" dirty="0">
              <a:solidFill>
                <a:srgbClr val="FF0000"/>
              </a:solidFill>
              <a:latin typeface="Times New Roman" pitchFamily="18" charset="0"/>
              <a:cs typeface="Times New Roman" pitchFamily="18" charset="0"/>
            </a:endParaRPr>
          </a:p>
          <a:p>
            <a:pPr algn="just">
              <a:buFont typeface="Wingdings" panose="05000000000000000000" pitchFamily="2" charset="2"/>
              <a:buChar char="v"/>
            </a:pPr>
            <a:r>
              <a:rPr lang="en-US" sz="2400" dirty="0">
                <a:latin typeface="Times New Roman" pitchFamily="18" charset="0"/>
                <a:cs typeface="Times New Roman" pitchFamily="18" charset="0"/>
              </a:rPr>
              <a:t>   Develop comprehensive national and regional regulatory frameworks that address the risks of money laundering and terrorist financing associated with cryptocurrencies.</a:t>
            </a:r>
          </a:p>
          <a:p>
            <a:pPr algn="just">
              <a:buFont typeface="Wingdings" panose="05000000000000000000" pitchFamily="2" charset="2"/>
              <a:buChar char="v"/>
            </a:pPr>
            <a:r>
              <a:rPr lang="en-US" sz="2400" dirty="0">
                <a:latin typeface="Times New Roman" pitchFamily="18" charset="0"/>
                <a:cs typeface="Times New Roman" pitchFamily="18" charset="0"/>
              </a:rPr>
              <a:t>Mandate licensing and registration requirements for cryptocurrency exchanges, wallet providers, and other virtual asset service providers (VASPs) to enhance transparency and accountability.</a:t>
            </a:r>
          </a:p>
          <a:p>
            <a:pPr algn="just">
              <a:buFont typeface="Wingdings" panose="05000000000000000000" pitchFamily="2" charset="2"/>
              <a:buChar char="v"/>
            </a:pPr>
            <a:r>
              <a:rPr lang="en-US" sz="2400" dirty="0">
                <a:latin typeface="Times New Roman" pitchFamily="18" charset="0"/>
                <a:cs typeface="Times New Roman" pitchFamily="18" charset="0"/>
              </a:rPr>
              <a:t>Implement Know Your Customer (KYC) and Customer Due Diligence (CDD) requirements for VASPs to prevent the misuse of cryptocurrencies for illicit activities.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34818" name="Picture 2" descr="C:\Users\DEEKAA IEREN\Downloads\1712254161919.jpg"/>
          <p:cNvPicPr>
            <a:picLocks noChangeAspect="1" noChangeArrowheads="1"/>
          </p:cNvPicPr>
          <p:nvPr/>
        </p:nvPicPr>
        <p:blipFill>
          <a:blip r:embed="rId3"/>
          <a:srcRect/>
          <a:stretch>
            <a:fillRect/>
          </a:stretch>
        </p:blipFill>
        <p:spPr bwMode="auto">
          <a:xfrm>
            <a:off x="0" y="1214422"/>
            <a:ext cx="9906000" cy="4429156"/>
          </a:xfrm>
          <a:prstGeom prst="rect">
            <a:avLst/>
          </a:prstGeom>
          <a:noFill/>
        </p:spPr>
      </p:pic>
      <p:sp>
        <p:nvSpPr>
          <p:cNvPr id="3" name="Content Placeholder 2"/>
          <p:cNvSpPr>
            <a:spLocks noGrp="1"/>
          </p:cNvSpPr>
          <p:nvPr>
            <p:ph idx="1"/>
          </p:nvPr>
        </p:nvSpPr>
        <p:spPr>
          <a:xfrm>
            <a:off x="-447600" y="260648"/>
            <a:ext cx="10585176" cy="6696744"/>
          </a:xfrm>
          <a:solidFill>
            <a:schemeClr val="bg1"/>
          </a:solidFill>
          <a:ln w="38100">
            <a:solidFill>
              <a:schemeClr val="accent1">
                <a:lumMod val="75000"/>
              </a:schemeClr>
            </a:solidFill>
          </a:ln>
        </p:spPr>
        <p:txBody>
          <a:bodyPr>
            <a:noAutofit/>
          </a:bodyPr>
          <a:lstStyle/>
          <a:p>
            <a:pPr algn="just">
              <a:buNone/>
            </a:pPr>
            <a:r>
              <a:rPr lang="en-US" sz="2000" b="1" dirty="0">
                <a:solidFill>
                  <a:srgbClr val="FF0000"/>
                </a:solidFill>
                <a:latin typeface="Times New Roman" pitchFamily="18" charset="0"/>
                <a:cs typeface="Times New Roman" pitchFamily="18" charset="0"/>
              </a:rPr>
              <a:t>2</a:t>
            </a:r>
            <a:r>
              <a:rPr lang="en-US" sz="2400" b="1" dirty="0">
                <a:solidFill>
                  <a:srgbClr val="FF0000"/>
                </a:solidFill>
                <a:latin typeface="Times New Roman" pitchFamily="18" charset="0"/>
                <a:cs typeface="Times New Roman" pitchFamily="18" charset="0"/>
              </a:rPr>
              <a:t>. Enhance law enforcement capabilities and international cooperation</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Invest in training and resources for law enforcement agencies to develop expertise in tracking and investigating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-related financial crimes.</a:t>
            </a:r>
          </a:p>
          <a:p>
            <a:pPr algn="just">
              <a:buNone/>
            </a:pPr>
            <a:r>
              <a:rPr lang="en-US" sz="2400" dirty="0">
                <a:latin typeface="Times New Roman" pitchFamily="18" charset="0"/>
                <a:cs typeface="Times New Roman" pitchFamily="18" charset="0"/>
              </a:rPr>
              <a:t>   - Foster international cooperation and information-sharing mechanisms among financial intelligence units (FIUs), law enforcement agencies, and regulatory bodies to combat the cross-border nature of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-enabled money laundering.</a:t>
            </a:r>
          </a:p>
          <a:p>
            <a:pPr algn="just">
              <a:buNone/>
            </a:pPr>
            <a:r>
              <a:rPr lang="en-US" sz="2400" dirty="0">
                <a:latin typeface="Times New Roman" pitchFamily="18" charset="0"/>
                <a:cs typeface="Times New Roman" pitchFamily="18" charset="0"/>
              </a:rPr>
              <a:t>   - Participate in global initiatives, such as the Financial Action Task Force (FATF) and the Egmont Group, to align with international standards and best practices in combating money laundering and terrorist financing.</a:t>
            </a:r>
          </a:p>
          <a:p>
            <a:pPr algn="just">
              <a:buNone/>
            </a:pPr>
            <a:r>
              <a:rPr lang="en-US" sz="2400" b="1" dirty="0">
                <a:solidFill>
                  <a:srgbClr val="FF0000"/>
                </a:solidFill>
                <a:latin typeface="Times New Roman" pitchFamily="18" charset="0"/>
                <a:cs typeface="Times New Roman" pitchFamily="18" charset="0"/>
              </a:rPr>
              <a:t>3. Promote public-private collaboration</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Encourage collaboration between government agencies, financial institutions, professional bodies and the private sector to share intelligence, develop risk assessment tools, and implement robust transaction monitoring systems.</a:t>
            </a:r>
          </a:p>
          <a:p>
            <a:pPr algn="just">
              <a:buNone/>
            </a:pPr>
            <a:r>
              <a:rPr lang="en-US" sz="2400" dirty="0">
                <a:latin typeface="Times New Roman" pitchFamily="18" charset="0"/>
                <a:cs typeface="Times New Roman" pitchFamily="18" charset="0"/>
              </a:rPr>
              <a:t>   - Establish public-private partnerships to foster innovation in </a:t>
            </a:r>
            <a:r>
              <a:rPr lang="en-US" sz="2400" dirty="0" err="1">
                <a:latin typeface="Times New Roman" pitchFamily="18" charset="0"/>
                <a:cs typeface="Times New Roman" pitchFamily="18" charset="0"/>
              </a:rPr>
              <a:t>RegTech</a:t>
            </a:r>
            <a:r>
              <a:rPr lang="en-US" sz="2400" dirty="0">
                <a:latin typeface="Times New Roman" pitchFamily="18" charset="0"/>
                <a:cs typeface="Times New Roman" pitchFamily="18" charset="0"/>
              </a:rPr>
              <a:t> solutions for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 monitoring and compliance.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9217" name="Picture 1" descr="C:\Users\DEEKAA IEREN\Downloads\1708364687616.png"/>
          <p:cNvPicPr>
            <a:picLocks noChangeAspect="1" noChangeArrowheads="1"/>
          </p:cNvPicPr>
          <p:nvPr/>
        </p:nvPicPr>
        <p:blipFill>
          <a:blip r:embed="rId2"/>
          <a:srcRect/>
          <a:stretch>
            <a:fillRect/>
          </a:stretch>
        </p:blipFill>
        <p:spPr bwMode="auto">
          <a:xfrm>
            <a:off x="3048000" y="0"/>
            <a:ext cx="6858000" cy="6858000"/>
          </a:xfrm>
          <a:prstGeom prst="rect">
            <a:avLst/>
          </a:prstGeom>
          <a:noFill/>
        </p:spPr>
      </p:pic>
      <p:sp>
        <p:nvSpPr>
          <p:cNvPr id="3" name="Subtitle 2"/>
          <p:cNvSpPr>
            <a:spLocks noGrp="1"/>
          </p:cNvSpPr>
          <p:nvPr>
            <p:ph type="subTitle" idx="1"/>
          </p:nvPr>
        </p:nvSpPr>
        <p:spPr>
          <a:xfrm>
            <a:off x="200472" y="836713"/>
            <a:ext cx="9395998" cy="5832647"/>
          </a:xfrm>
          <a:solidFill>
            <a:schemeClr val="bg1"/>
          </a:solidFill>
          <a:ln w="38100">
            <a:solidFill>
              <a:schemeClr val="accent3">
                <a:lumMod val="75000"/>
              </a:schemeClr>
            </a:solidFill>
          </a:ln>
        </p:spPr>
        <p:txBody>
          <a:bodyPr>
            <a:noAutofit/>
          </a:bodyPr>
          <a:lstStyle/>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is here to stay. We have to embrace it, maximize its potential and build risk management architecture around it.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There are 195 countries in the world today.</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There are about 180 fiat (physical) currencies in the world today.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In March 22, 2024, we have nearly $83 trillion in the total global money supply according to </a:t>
            </a:r>
            <a:r>
              <a:rPr lang="en-US" sz="2400" dirty="0" err="1">
                <a:solidFill>
                  <a:schemeClr val="tx1"/>
                </a:solidFill>
                <a:latin typeface="Times New Roman" pitchFamily="18" charset="0"/>
                <a:cs typeface="Times New Roman" pitchFamily="18" charset="0"/>
              </a:rPr>
              <a:t>GOBankingRates</a:t>
            </a:r>
            <a:r>
              <a:rPr lang="en-US" sz="2400" dirty="0">
                <a:solidFill>
                  <a:schemeClr val="tx1"/>
                </a:solidFill>
                <a:latin typeface="Times New Roman" pitchFamily="18" charset="0"/>
                <a:cs typeface="Times New Roman" pitchFamily="18" charset="0"/>
              </a:rPr>
              <a:t>.</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There are over 15,000 cryptocurrencies(digital) created around the globe to day. Popular among them are Bitcoin, Ethereum, and Litecoin</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 global cryptocurrency market capitalization today is aver $2.40 trillion according to Forbes.</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There are 54 countries in Africa</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Only two African countries have approved the official  use of Bitcoin as a legal tender: </a:t>
            </a:r>
            <a:r>
              <a:rPr lang="en-US" sz="2400" dirty="0" err="1">
                <a:solidFill>
                  <a:schemeClr val="tx1"/>
                </a:solidFill>
                <a:latin typeface="Times New Roman" pitchFamily="18" charset="0"/>
                <a:cs typeface="Times New Roman" pitchFamily="18" charset="0"/>
              </a:rPr>
              <a:t>ElSalvador</a:t>
            </a:r>
            <a:r>
              <a:rPr lang="en-US" sz="2400" dirty="0">
                <a:solidFill>
                  <a:schemeClr val="tx1"/>
                </a:solidFill>
                <a:latin typeface="Times New Roman" pitchFamily="18" charset="0"/>
                <a:cs typeface="Times New Roman" pitchFamily="18" charset="0"/>
              </a:rPr>
              <a:t> and Central African Republic</a:t>
            </a:r>
          </a:p>
        </p:txBody>
      </p:sp>
      <p:sp>
        <p:nvSpPr>
          <p:cNvPr id="4" name="Rectangle 3"/>
          <p:cNvSpPr/>
          <p:nvPr/>
        </p:nvSpPr>
        <p:spPr>
          <a:xfrm>
            <a:off x="560512" y="285740"/>
            <a:ext cx="3857652" cy="461665"/>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just"/>
            <a:r>
              <a:rPr lang="en-US" sz="2400" b="1" dirty="0">
                <a:solidFill>
                  <a:srgbClr val="FF0000"/>
                </a:solidFill>
                <a:latin typeface="Times New Roman" pitchFamily="18" charset="0"/>
                <a:cs typeface="Times New Roman" pitchFamily="18" charset="0"/>
              </a:rPr>
              <a:t>INTRODUCTION</a:t>
            </a:r>
            <a:endParaRPr lang="en-US" sz="2400" dirty="0">
              <a:solidFill>
                <a:srgbClr val="FF0000"/>
              </a:solidFill>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35842" name="Picture 2" descr="C:\Users\DEEKAA IEREN\Downloads\1700596457663.jpg"/>
          <p:cNvPicPr>
            <a:picLocks noChangeAspect="1" noChangeArrowheads="1"/>
          </p:cNvPicPr>
          <p:nvPr/>
        </p:nvPicPr>
        <p:blipFill>
          <a:blip r:embed="rId2"/>
          <a:srcRect t="40625"/>
          <a:stretch>
            <a:fillRect/>
          </a:stretch>
        </p:blipFill>
        <p:spPr bwMode="auto">
          <a:xfrm>
            <a:off x="0" y="1285860"/>
            <a:ext cx="9906000" cy="4071942"/>
          </a:xfrm>
          <a:prstGeom prst="rect">
            <a:avLst/>
          </a:prstGeom>
          <a:noFill/>
        </p:spPr>
      </p:pic>
      <p:sp>
        <p:nvSpPr>
          <p:cNvPr id="3" name="Content Placeholder 2"/>
          <p:cNvSpPr>
            <a:spLocks noGrp="1"/>
          </p:cNvSpPr>
          <p:nvPr>
            <p:ph idx="1"/>
          </p:nvPr>
        </p:nvSpPr>
        <p:spPr>
          <a:xfrm>
            <a:off x="-519608" y="332656"/>
            <a:ext cx="10945216" cy="6624736"/>
          </a:xfrm>
          <a:solidFill>
            <a:srgbClr val="FFFFFF">
              <a:alpha val="85882"/>
            </a:srgbClr>
          </a:solidFill>
          <a:ln w="28575">
            <a:solidFill>
              <a:schemeClr val="accent6">
                <a:lumMod val="75000"/>
              </a:schemeClr>
            </a:solidFill>
          </a:ln>
        </p:spPr>
        <p:txBody>
          <a:bodyPr>
            <a:noAutofit/>
          </a:bodyPr>
          <a:lstStyle/>
          <a:p>
            <a:pPr algn="just">
              <a:buNone/>
            </a:pPr>
            <a:r>
              <a:rPr lang="en-US" sz="2000" b="1" dirty="0">
                <a:solidFill>
                  <a:srgbClr val="FF0000"/>
                </a:solidFill>
                <a:latin typeface="Times New Roman" pitchFamily="18" charset="0"/>
                <a:cs typeface="Times New Roman" pitchFamily="18" charset="0"/>
              </a:rPr>
              <a:t>4. </a:t>
            </a:r>
            <a:r>
              <a:rPr lang="en-US" sz="2400" b="1" dirty="0">
                <a:solidFill>
                  <a:srgbClr val="FF0000"/>
                </a:solidFill>
                <a:latin typeface="Times New Roman" pitchFamily="18" charset="0"/>
                <a:cs typeface="Times New Roman" pitchFamily="18" charset="0"/>
              </a:rPr>
              <a:t>Strengthen financial intelligence capabilities</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Enhance the capacity of financial intelligence units (FIUs) to analyze and disseminate information related to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 transactions and suspicious activity reports (SARs).</a:t>
            </a:r>
          </a:p>
          <a:p>
            <a:pPr algn="just">
              <a:buNone/>
            </a:pPr>
            <a:r>
              <a:rPr lang="en-US" sz="2400" dirty="0">
                <a:latin typeface="Times New Roman" pitchFamily="18" charset="0"/>
                <a:cs typeface="Times New Roman" pitchFamily="18" charset="0"/>
              </a:rPr>
              <a:t>   - Develop advanced analytics and data mining techniques to identify patterns and typologies associated with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-enabled money laundering.</a:t>
            </a:r>
          </a:p>
          <a:p>
            <a:pPr algn="just">
              <a:buNone/>
            </a:pPr>
            <a:r>
              <a:rPr lang="en-US" sz="2400" b="1" dirty="0">
                <a:solidFill>
                  <a:srgbClr val="FF0000"/>
                </a:solidFill>
                <a:latin typeface="Times New Roman" pitchFamily="18" charset="0"/>
                <a:cs typeface="Times New Roman" pitchFamily="18" charset="0"/>
              </a:rPr>
              <a:t>5. Improve financial literacy and awareness</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Implement educational campaigns and programs to raise public awareness about the risks of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 misuse and the importance of compliance with AML/CFT regulations.</a:t>
            </a:r>
          </a:p>
          <a:p>
            <a:pPr algn="just">
              <a:buNone/>
            </a:pPr>
            <a:r>
              <a:rPr lang="en-US" sz="2400" dirty="0">
                <a:latin typeface="Times New Roman" pitchFamily="18" charset="0"/>
                <a:cs typeface="Times New Roman" pitchFamily="18" charset="0"/>
              </a:rPr>
              <a:t>   - Promote financial literacy initiatives to empower individuals and businesses to make informed decisions regarding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 investments and transactions.</a:t>
            </a:r>
          </a:p>
          <a:p>
            <a:pPr algn="just">
              <a:buNone/>
            </a:pPr>
            <a:r>
              <a:rPr lang="en-US" sz="2400" b="1" dirty="0">
                <a:solidFill>
                  <a:srgbClr val="FF0000"/>
                </a:solidFill>
                <a:latin typeface="Times New Roman" pitchFamily="18" charset="0"/>
                <a:cs typeface="Times New Roman" pitchFamily="18" charset="0"/>
              </a:rPr>
              <a:t>6. Foster regional harmonization and coordination</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Encourage regional bodies, such as the African Union (AU) and Regional Economic Communities (RECs), to develop harmonized regulatory frameworks and enforcement mechanisms for </a:t>
            </a:r>
            <a:r>
              <a:rPr lang="en-US" sz="2400" dirty="0" err="1">
                <a:latin typeface="Times New Roman" pitchFamily="18" charset="0"/>
                <a:cs typeface="Times New Roman" pitchFamily="18" charset="0"/>
              </a:rPr>
              <a:t>cryptocurrencies</a:t>
            </a:r>
            <a:r>
              <a:rPr lang="en-US" sz="2400" dirty="0">
                <a:latin typeface="Times New Roman" pitchFamily="18" charset="0"/>
                <a:cs typeface="Times New Roman" pitchFamily="18" charset="0"/>
              </a:rPr>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3584" y="0"/>
            <a:ext cx="10297144" cy="6858000"/>
          </a:xfrm>
          <a:solidFill>
            <a:schemeClr val="bg1"/>
          </a:solidFill>
          <a:ln w="38100">
            <a:solidFill>
              <a:schemeClr val="tx2">
                <a:lumMod val="75000"/>
              </a:schemeClr>
            </a:solidFill>
          </a:ln>
        </p:spPr>
        <p:txBody>
          <a:bodyPr>
            <a:noAutofit/>
          </a:bodyPr>
          <a:lstStyle/>
          <a:p>
            <a:pPr algn="just">
              <a:buNone/>
            </a:pPr>
            <a:r>
              <a:rPr lang="en-US" sz="2000" dirty="0">
                <a:latin typeface="Times New Roman" pitchFamily="18" charset="0"/>
                <a:cs typeface="Times New Roman" pitchFamily="18" charset="0"/>
              </a:rPr>
              <a:t>   - </a:t>
            </a:r>
            <a:r>
              <a:rPr lang="en-US" sz="2400" dirty="0">
                <a:latin typeface="Times New Roman" pitchFamily="18" charset="0"/>
                <a:cs typeface="Times New Roman" pitchFamily="18" charset="0"/>
              </a:rPr>
              <a:t>Facilitate the sharing of best practices, technical expertise, and intelligence among African countries to address the cross-border challenges of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-enabled money laundering.</a:t>
            </a:r>
          </a:p>
          <a:p>
            <a:pPr algn="just">
              <a:buNone/>
            </a:pPr>
            <a:r>
              <a:rPr lang="en-US" sz="2400" b="1" dirty="0">
                <a:solidFill>
                  <a:srgbClr val="FF0000"/>
                </a:solidFill>
                <a:latin typeface="Times New Roman" pitchFamily="18" charset="0"/>
                <a:cs typeface="Times New Roman" pitchFamily="18" charset="0"/>
              </a:rPr>
              <a:t>7. Encourage the adoption of </a:t>
            </a:r>
            <a:r>
              <a:rPr lang="en-US" sz="2400" b="1" dirty="0" err="1">
                <a:solidFill>
                  <a:srgbClr val="FF0000"/>
                </a:solidFill>
                <a:latin typeface="Times New Roman" pitchFamily="18" charset="0"/>
                <a:cs typeface="Times New Roman" pitchFamily="18" charset="0"/>
              </a:rPr>
              <a:t>blockchain</a:t>
            </a:r>
            <a:r>
              <a:rPr lang="en-US" sz="2400" b="1" dirty="0">
                <a:solidFill>
                  <a:srgbClr val="FF0000"/>
                </a:solidFill>
                <a:latin typeface="Times New Roman" pitchFamily="18" charset="0"/>
                <a:cs typeface="Times New Roman" pitchFamily="18" charset="0"/>
              </a:rPr>
              <a:t> analytics and tracing tools</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Leverage </a:t>
            </a:r>
            <a:r>
              <a:rPr lang="en-US" sz="2400" dirty="0" err="1">
                <a:latin typeface="Times New Roman" pitchFamily="18" charset="0"/>
                <a:cs typeface="Times New Roman" pitchFamily="18" charset="0"/>
              </a:rPr>
              <a:t>blockchain</a:t>
            </a:r>
            <a:r>
              <a:rPr lang="en-US" sz="2400" dirty="0">
                <a:latin typeface="Times New Roman" pitchFamily="18" charset="0"/>
                <a:cs typeface="Times New Roman" pitchFamily="18" charset="0"/>
              </a:rPr>
              <a:t> analytics and tracing tools to enhance the ability to monitor and trace </a:t>
            </a:r>
            <a:r>
              <a:rPr lang="en-US" sz="2400" dirty="0" err="1">
                <a:latin typeface="Times New Roman" pitchFamily="18" charset="0"/>
                <a:cs typeface="Times New Roman" pitchFamily="18" charset="0"/>
              </a:rPr>
              <a:t>cryptocurrency</a:t>
            </a:r>
            <a:r>
              <a:rPr lang="en-US" sz="2400" dirty="0">
                <a:latin typeface="Times New Roman" pitchFamily="18" charset="0"/>
                <a:cs typeface="Times New Roman" pitchFamily="18" charset="0"/>
              </a:rPr>
              <a:t> transactions, including those linked to illicit activities.</a:t>
            </a:r>
          </a:p>
          <a:p>
            <a:pPr algn="just">
              <a:buNone/>
            </a:pPr>
            <a:r>
              <a:rPr lang="en-US" sz="2400" dirty="0">
                <a:latin typeface="Times New Roman" pitchFamily="18" charset="0"/>
                <a:cs typeface="Times New Roman" pitchFamily="18" charset="0"/>
              </a:rPr>
              <a:t>   - Collaborate with </a:t>
            </a:r>
            <a:r>
              <a:rPr lang="en-US" sz="2400" dirty="0" err="1">
                <a:latin typeface="Times New Roman" pitchFamily="18" charset="0"/>
                <a:cs typeface="Times New Roman" pitchFamily="18" charset="0"/>
              </a:rPr>
              <a:t>blockchain</a:t>
            </a:r>
            <a:r>
              <a:rPr lang="en-US" sz="2400" dirty="0">
                <a:latin typeface="Times New Roman" pitchFamily="18" charset="0"/>
                <a:cs typeface="Times New Roman" pitchFamily="18" charset="0"/>
              </a:rPr>
              <a:t> intelligence providers and researchers to develop advanced techniques for identifying and disrupting money laundering networks.</a:t>
            </a:r>
          </a:p>
          <a:p>
            <a:pPr algn="just">
              <a:buNone/>
            </a:pPr>
            <a:r>
              <a:rPr lang="en-US" sz="2400" b="1" dirty="0">
                <a:solidFill>
                  <a:srgbClr val="FF0000"/>
                </a:solidFill>
                <a:latin typeface="Times New Roman" pitchFamily="18" charset="0"/>
                <a:cs typeface="Times New Roman" pitchFamily="18" charset="0"/>
              </a:rPr>
              <a:t>8. Explore the potential of central bank digital currencies (CBDCs)</a:t>
            </a:r>
            <a:endParaRPr lang="en-US" sz="2400" dirty="0">
              <a:solidFill>
                <a:srgbClr val="FF0000"/>
              </a:solidFill>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 Assess the feasibility and potential benefits of issuing central bank digital currencies (CBDCs) as a regulated and monitored alternative to private </a:t>
            </a:r>
            <a:r>
              <a:rPr lang="en-US" sz="2400" dirty="0" err="1">
                <a:latin typeface="Times New Roman" pitchFamily="18" charset="0"/>
                <a:cs typeface="Times New Roman" pitchFamily="18" charset="0"/>
              </a:rPr>
              <a:t>cryptocurrencies</a:t>
            </a:r>
            <a:r>
              <a:rPr lang="en-US" sz="2400" dirty="0">
                <a:latin typeface="Times New Roman" pitchFamily="18" charset="0"/>
                <a:cs typeface="Times New Roman" pitchFamily="18" charset="0"/>
              </a:rPr>
              <a:t>.</a:t>
            </a:r>
          </a:p>
          <a:p>
            <a:pPr algn="just">
              <a:buNone/>
            </a:pPr>
            <a:r>
              <a:rPr lang="en-US" sz="2400" dirty="0">
                <a:latin typeface="Times New Roman" pitchFamily="18" charset="0"/>
                <a:cs typeface="Times New Roman" pitchFamily="18" charset="0"/>
              </a:rPr>
              <a:t>   - Develop appropriate regulatory frameworks and infrastructure to support the responsible adoption of CBDCs while mitigating money laundering risks.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844" y="428604"/>
            <a:ext cx="8915400" cy="5857916"/>
          </a:xfrm>
          <a:solidFill>
            <a:schemeClr val="bg1"/>
          </a:solidFill>
        </p:spPr>
        <p:txBody>
          <a:bodyPr>
            <a:noAutofit/>
          </a:bodyPr>
          <a:lstStyle/>
          <a:p>
            <a:pPr algn="just">
              <a:buFont typeface="Wingdings" panose="05000000000000000000" pitchFamily="2" charset="2"/>
              <a:buChar char="v"/>
            </a:pPr>
            <a:r>
              <a:rPr lang="en-US" sz="2000" dirty="0">
                <a:latin typeface="Times New Roman" pitchFamily="18" charset="0"/>
                <a:cs typeface="Times New Roman" pitchFamily="18" charset="0"/>
              </a:rPr>
              <a:t>Implementing these practical suggestions and solutions will require a coordinated effort among African governments, regional bodies, international organizations, and relevant stakeholders. By addressing the risks associated with </a:t>
            </a:r>
            <a:r>
              <a:rPr lang="en-US" sz="2000" dirty="0" err="1">
                <a:latin typeface="Times New Roman" pitchFamily="18" charset="0"/>
                <a:cs typeface="Times New Roman" pitchFamily="18" charset="0"/>
              </a:rPr>
              <a:t>cryptocurrencies</a:t>
            </a:r>
            <a:r>
              <a:rPr lang="en-US" sz="2000" dirty="0">
                <a:latin typeface="Times New Roman" pitchFamily="18" charset="0"/>
                <a:cs typeface="Times New Roman" pitchFamily="18" charset="0"/>
              </a:rPr>
              <a:t> and money laundering through a comprehensive and collaborative approach, African countries can promote financial integrity, economic stability, and sustainable development.</a:t>
            </a:r>
          </a:p>
          <a:p>
            <a:pPr algn="just">
              <a:buNone/>
            </a:pPr>
            <a:r>
              <a:rPr lang="en-US" sz="2000" dirty="0">
                <a:latin typeface="Times New Roman" pitchFamily="18" charset="0"/>
                <a:cs typeface="Times New Roman" pitchFamily="18" charset="0"/>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DEEKAA IEREN\Downloads\1700596457663.jpg"/>
          <p:cNvPicPr>
            <a:picLocks noChangeAspect="1" noChangeArrowheads="1"/>
          </p:cNvPicPr>
          <p:nvPr/>
        </p:nvPicPr>
        <p:blipFill>
          <a:blip r:embed="rId2"/>
          <a:srcRect t="40625"/>
          <a:stretch>
            <a:fillRect/>
          </a:stretch>
        </p:blipFill>
        <p:spPr bwMode="auto">
          <a:xfrm>
            <a:off x="0" y="1285860"/>
            <a:ext cx="9906000" cy="4071942"/>
          </a:xfrm>
          <a:prstGeom prst="rect">
            <a:avLst/>
          </a:prstGeom>
          <a:noFill/>
        </p:spPr>
      </p:pic>
      <p:sp>
        <p:nvSpPr>
          <p:cNvPr id="3" name="Content Placeholder 2"/>
          <p:cNvSpPr>
            <a:spLocks noGrp="1"/>
          </p:cNvSpPr>
          <p:nvPr>
            <p:ph idx="1"/>
          </p:nvPr>
        </p:nvSpPr>
        <p:spPr>
          <a:xfrm>
            <a:off x="-519608" y="332656"/>
            <a:ext cx="10945216" cy="6624736"/>
          </a:xfrm>
          <a:solidFill>
            <a:srgbClr val="FFFFFF">
              <a:alpha val="85882"/>
            </a:srgbClr>
          </a:solidFill>
          <a:ln w="28575">
            <a:solidFill>
              <a:schemeClr val="accent6">
                <a:lumMod val="75000"/>
              </a:schemeClr>
            </a:solidFill>
          </a:ln>
        </p:spPr>
        <p:txBody>
          <a:bodyPr>
            <a:noAutofit/>
          </a:bodyPr>
          <a:lstStyle/>
          <a:p>
            <a:pPr algn="just">
              <a:buNone/>
            </a:pPr>
            <a:r>
              <a:rPr lang="en-US" sz="2400" b="1" dirty="0">
                <a:solidFill>
                  <a:srgbClr val="0070C0"/>
                </a:solidFill>
                <a:latin typeface="Times New Roman" pitchFamily="18" charset="0"/>
                <a:cs typeface="Times New Roman" pitchFamily="18" charset="0"/>
              </a:rPr>
              <a:t>						CONCLUSION</a:t>
            </a:r>
            <a:endParaRPr lang="en-US" sz="2400" dirty="0">
              <a:solidFill>
                <a:srgbClr val="0070C0"/>
              </a:solidFill>
              <a:latin typeface="Times New Roman" pitchFamily="18" charset="0"/>
              <a:cs typeface="Times New Roman" pitchFamily="18" charset="0"/>
            </a:endParaRPr>
          </a:p>
          <a:p>
            <a:pPr algn="just">
              <a:buFont typeface="Wingdings" panose="05000000000000000000" pitchFamily="2" charset="2"/>
              <a:buChar char="Ø"/>
            </a:pPr>
            <a:r>
              <a:rPr lang="en-US" sz="2400" dirty="0">
                <a:latin typeface="Times New Roman" pitchFamily="18" charset="0"/>
                <a:cs typeface="Times New Roman" pitchFamily="18" charset="0"/>
              </a:rPr>
              <a:t>The rapid rise of cryptocurrencies presents both opportunities and risks for African countries. </a:t>
            </a:r>
          </a:p>
          <a:p>
            <a:pPr algn="just">
              <a:buFont typeface="Wingdings" panose="05000000000000000000" pitchFamily="2" charset="2"/>
              <a:buChar char="Ø"/>
            </a:pPr>
            <a:r>
              <a:rPr lang="en-US" sz="2400" dirty="0">
                <a:latin typeface="Times New Roman" pitchFamily="18" charset="0"/>
                <a:cs typeface="Times New Roman" pitchFamily="18" charset="0"/>
              </a:rPr>
              <a:t>While they offer innovative financial solutions, their decentralized nature and anonymity pose significant challenges in combating money laundering activities.</a:t>
            </a:r>
          </a:p>
          <a:p>
            <a:pPr algn="just">
              <a:buFont typeface="Wingdings" panose="05000000000000000000" pitchFamily="2" charset="2"/>
              <a:buChar char="Ø"/>
            </a:pPr>
            <a:r>
              <a:rPr lang="en-US" sz="2400" dirty="0">
                <a:latin typeface="Times New Roman" pitchFamily="18" charset="0"/>
                <a:cs typeface="Times New Roman" pitchFamily="18" charset="0"/>
              </a:rPr>
              <a:t> A comprehensive approach involving robust regulations, enhanced law enforcement capabilities, public-private collaboration, and regional harmonization is crucial. </a:t>
            </a:r>
          </a:p>
          <a:p>
            <a:pPr algn="just">
              <a:buFont typeface="Wingdings" panose="05000000000000000000" pitchFamily="2" charset="2"/>
              <a:buChar char="Ø"/>
            </a:pPr>
            <a:r>
              <a:rPr lang="en-US" sz="2400" dirty="0">
                <a:latin typeface="Times New Roman" pitchFamily="18" charset="0"/>
                <a:cs typeface="Times New Roman" pitchFamily="18" charset="0"/>
              </a:rPr>
              <a:t>By fostering financial integrity, promoting transparency, and leveraging technological advancements, African nations can mitigate the risks associated with cryptocurrencies and money laundering, safeguarding their economic and social development aspirations while embracing the potential of these emerging technologies.</a:t>
            </a:r>
          </a:p>
          <a:p>
            <a:pPr algn="just">
              <a:buFont typeface="Wingdings" panose="05000000000000000000" pitchFamily="2" charset="2"/>
              <a:buChar char="Ø"/>
            </a:pPr>
            <a:r>
              <a:rPr lang="en-US" sz="2400" dirty="0">
                <a:latin typeface="Times New Roman" pitchFamily="18" charset="0"/>
                <a:cs typeface="Times New Roman" pitchFamily="18" charset="0"/>
              </a:rPr>
              <a:t>For ANAN,  I commend you and look forward for you to come up with a Committee that will begin to research, organize seminar, workshops as well as sensitization of ANAN members at the branch level on  digital assets/commodities and how to account for them. This can be replicated at the reginal  and continental level. </a:t>
            </a:r>
          </a:p>
          <a:p>
            <a:pPr algn="just">
              <a:buNone/>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800160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68" y="428604"/>
            <a:ext cx="8915400" cy="5072098"/>
          </a:xfrm>
          <a:solidFill>
            <a:schemeClr val="bg1"/>
          </a:solidFill>
          <a:ln w="38100">
            <a:solidFill>
              <a:schemeClr val="tx2">
                <a:lumMod val="75000"/>
              </a:schemeClr>
            </a:solidFill>
          </a:ln>
        </p:spPr>
        <p:txBody>
          <a:bodyPr>
            <a:noAutofit/>
          </a:bodyPr>
          <a:lstStyle/>
          <a:p>
            <a:pPr algn="just">
              <a:buNone/>
            </a:pPr>
            <a:r>
              <a:rPr lang="en-US" sz="2000" dirty="0">
                <a:latin typeface="Times New Roman" pitchFamily="18" charset="0"/>
                <a:cs typeface="Times New Roman" pitchFamily="18" charset="0"/>
              </a:rPr>
              <a:t>   </a:t>
            </a:r>
          </a:p>
          <a:p>
            <a:pPr algn="just">
              <a:buNone/>
            </a:pPr>
            <a:endParaRPr lang="en-US" sz="2000" dirty="0">
              <a:latin typeface="Times New Roman" pitchFamily="18" charset="0"/>
              <a:cs typeface="Times New Roman" pitchFamily="18" charset="0"/>
            </a:endParaRPr>
          </a:p>
          <a:p>
            <a:pPr algn="just">
              <a:buNone/>
            </a:pPr>
            <a:endParaRPr lang="en-US" sz="2000" dirty="0">
              <a:latin typeface="Times New Roman" pitchFamily="18" charset="0"/>
              <a:cs typeface="Times New Roman" pitchFamily="18" charset="0"/>
            </a:endParaRPr>
          </a:p>
          <a:p>
            <a:pPr algn="just">
              <a:buNone/>
            </a:pPr>
            <a:endParaRPr lang="en-US" sz="2000" dirty="0">
              <a:latin typeface="Times New Roman" pitchFamily="18" charset="0"/>
              <a:cs typeface="Times New Roman" pitchFamily="18" charset="0"/>
            </a:endParaRPr>
          </a:p>
          <a:p>
            <a:pPr algn="just">
              <a:buNone/>
            </a:pPr>
            <a:endParaRPr lang="en-US" sz="2000" dirty="0">
              <a:latin typeface="Times New Roman" pitchFamily="18" charset="0"/>
              <a:cs typeface="Times New Roman" pitchFamily="18" charset="0"/>
            </a:endParaRPr>
          </a:p>
          <a:p>
            <a:pPr algn="just">
              <a:buNone/>
            </a:pPr>
            <a:r>
              <a:rPr lang="en-US" sz="2000" dirty="0">
                <a:latin typeface="Times New Roman" pitchFamily="18" charset="0"/>
                <a:cs typeface="Times New Roman" pitchFamily="18" charset="0"/>
              </a:rPr>
              <a:t>				</a:t>
            </a:r>
            <a:r>
              <a:rPr lang="en-US" sz="6000" dirty="0">
                <a:solidFill>
                  <a:srgbClr val="FF0000"/>
                </a:solidFill>
                <a:latin typeface="Times New Roman" pitchFamily="18" charset="0"/>
                <a:cs typeface="Times New Roman" pitchFamily="18" charset="0"/>
              </a:rPr>
              <a:t>Thank you</a:t>
            </a:r>
          </a:p>
          <a:p>
            <a:pPr algn="just">
              <a:buNone/>
            </a:pPr>
            <a:r>
              <a:rPr lang="en-US" sz="2400" dirty="0">
                <a:highlight>
                  <a:srgbClr val="FFFF00"/>
                </a:highlight>
                <a:latin typeface="Times New Roman" pitchFamily="18" charset="0"/>
                <a:cs typeface="Times New Roman" pitchFamily="18" charset="0"/>
              </a:rPr>
              <a:t>The next pages are the sources</a:t>
            </a:r>
          </a:p>
        </p:txBody>
      </p:sp>
    </p:spTree>
    <p:extLst>
      <p:ext uri="{BB962C8B-B14F-4D97-AF65-F5344CB8AC3E}">
        <p14:creationId xmlns:p14="http://schemas.microsoft.com/office/powerpoint/2010/main" val="34253201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68" y="404664"/>
            <a:ext cx="8915400" cy="6453336"/>
          </a:xfrm>
        </p:spPr>
        <p:txBody>
          <a:bodyPr>
            <a:noAutofit/>
          </a:bodyPr>
          <a:lstStyle/>
          <a:p>
            <a:pPr marL="0" indent="0">
              <a:buNone/>
            </a:pPr>
            <a:r>
              <a:rPr lang="en-US" sz="1400" b="1" dirty="0">
                <a:highlight>
                  <a:srgbClr val="FFFF00"/>
                </a:highlight>
                <a:latin typeface="Times New Roman" pitchFamily="18" charset="0"/>
                <a:cs typeface="Times New Roman" pitchFamily="18" charset="0"/>
              </a:rPr>
              <a:t>Table 1. Sources</a:t>
            </a:r>
            <a:endParaRPr lang="en-US" sz="1400" dirty="0">
              <a:highlight>
                <a:srgbClr val="FFFF00"/>
              </a:highlight>
              <a:latin typeface="Times New Roman" pitchFamily="18" charset="0"/>
              <a:cs typeface="Times New Roman" pitchFamily="18" charset="0"/>
            </a:endParaRPr>
          </a:p>
          <a:p>
            <a:r>
              <a:rPr lang="en-US" sz="1100" dirty="0">
                <a:latin typeface="Times New Roman" pitchFamily="18" charset="0"/>
                <a:cs typeface="Times New Roman" pitchFamily="18" charset="0"/>
              </a:rPr>
              <a:t>[1] https://www.chainalysis.com/reports/2022-web3-adoption-africa/</a:t>
            </a:r>
          </a:p>
          <a:p>
            <a:r>
              <a:rPr lang="en-US" sz="1100" dirty="0">
                <a:latin typeface="Times New Roman" pitchFamily="18" charset="0"/>
                <a:cs typeface="Times New Roman" pitchFamily="18" charset="0"/>
              </a:rPr>
              <a:t>[2] https://www.premiumtimesng.com/business/556104-crypto-transactions-in-nigeria-hit-1-2bn-in-2022-report.html</a:t>
            </a:r>
          </a:p>
          <a:p>
            <a:r>
              <a:rPr lang="en-US" sz="1100" dirty="0">
                <a:latin typeface="Times New Roman" pitchFamily="18" charset="0"/>
                <a:cs typeface="Times New Roman" pitchFamily="18" charset="0"/>
              </a:rPr>
              <a:t>[3] https://www.usefultulips.org/combined/South-Africa-Crypto-Guide-2023.pdf</a:t>
            </a:r>
          </a:p>
          <a:p>
            <a:r>
              <a:rPr lang="en-US" sz="1100" dirty="0">
                <a:latin typeface="Times New Roman" pitchFamily="18" charset="0"/>
                <a:cs typeface="Times New Roman" pitchFamily="18" charset="0"/>
              </a:rPr>
              <a:t>[4] https://www.news24.com/fin24/cryptocurrency/cryptocurrency-transactions-in-south-africa-surged-in-2022-20230112</a:t>
            </a:r>
          </a:p>
          <a:p>
            <a:r>
              <a:rPr lang="en-US" sz="1100" dirty="0">
                <a:latin typeface="Times New Roman" pitchFamily="18" charset="0"/>
                <a:cs typeface="Times New Roman" pitchFamily="18" charset="0"/>
              </a:rPr>
              <a:t>[5] https://cibcryptolytic.com/2022/02/21/kenyan-crypto-market-2022/</a:t>
            </a:r>
          </a:p>
          <a:p>
            <a:r>
              <a:rPr lang="en-US" sz="1100" dirty="0">
                <a:latin typeface="Times New Roman" pitchFamily="18" charset="0"/>
                <a:cs typeface="Times New Roman" pitchFamily="18" charset="0"/>
              </a:rPr>
              <a:t>[6] https://www.businessdailyafrica.com/bd/corporate/technology/kenya-leads-africa-in-cryptocurrency-transactions-3993812</a:t>
            </a:r>
          </a:p>
          <a:p>
            <a:r>
              <a:rPr lang="en-US" sz="1100" dirty="0">
                <a:latin typeface="Times New Roman" pitchFamily="18" charset="0"/>
                <a:cs typeface="Times New Roman" pitchFamily="18" charset="0"/>
              </a:rPr>
              <a:t>[7] https://www.chainalysis.com/reports/2022-global-crypto-adoption-index/</a:t>
            </a:r>
          </a:p>
          <a:p>
            <a:r>
              <a:rPr lang="en-US" sz="1100" dirty="0">
                <a:latin typeface="Times New Roman" pitchFamily="18" charset="0"/>
                <a:cs typeface="Times New Roman" pitchFamily="18" charset="0"/>
              </a:rPr>
              <a:t>[8] https://www.ghanaweb.com/GhanaHomePage/NewsArchive/Ghana-ranks-third-in-the-use-of-cryptocurrency-in-Africa-1600936</a:t>
            </a:r>
          </a:p>
          <a:p>
            <a:r>
              <a:rPr lang="en-US" sz="1100" dirty="0">
                <a:latin typeface="Times New Roman" pitchFamily="18" charset="0"/>
                <a:cs typeface="Times New Roman" pitchFamily="18" charset="0"/>
              </a:rPr>
              <a:t>[9] https://www.reuters.com/markets/currencies/morocco-approves-cryptocurrency-law-2022-05-25/</a:t>
            </a:r>
          </a:p>
          <a:p>
            <a:r>
              <a:rPr lang="en-US" sz="1100" dirty="0">
                <a:latin typeface="Times New Roman" pitchFamily="18" charset="0"/>
                <a:cs typeface="Times New Roman" pitchFamily="18" charset="0"/>
              </a:rPr>
              <a:t>[10] https://www.moroccoworldnews.com/2023/01/352921/morocco-crypto-adoption-soars-as-remittances-increase</a:t>
            </a:r>
          </a:p>
          <a:p>
            <a:r>
              <a:rPr lang="en-US" sz="1100" dirty="0">
                <a:latin typeface="Times New Roman" pitchFamily="18" charset="0"/>
                <a:cs typeface="Times New Roman" pitchFamily="18" charset="0"/>
              </a:rPr>
              <a:t>[11] https://www.cair.harvard.edu/assets/CAIR-Project-Report_Crypto-in-MENA_Oct-2022.pdf</a:t>
            </a:r>
          </a:p>
          <a:p>
            <a:r>
              <a:rPr lang="en-US" sz="1100" dirty="0">
                <a:latin typeface="Times New Roman" pitchFamily="18" charset="0"/>
                <a:cs typeface="Times New Roman" pitchFamily="18" charset="0"/>
              </a:rPr>
              <a:t>[12] https://www.egypttoday.com/Article/3/118302/Egypt-ranks-5th-in-Africa-in-crypto-adoption-Chainalysis</a:t>
            </a:r>
          </a:p>
          <a:p>
            <a:r>
              <a:rPr lang="en-US" sz="1100" dirty="0">
                <a:latin typeface="Times New Roman" pitchFamily="18" charset="0"/>
                <a:cs typeface="Times New Roman" pitchFamily="18" charset="0"/>
              </a:rPr>
              <a:t>[13] https://qz.com/africa/2198569/tanzanias-bitmama-is-africas-crypto-capital/</a:t>
            </a:r>
          </a:p>
          <a:p>
            <a:r>
              <a:rPr lang="en-US" sz="1100" dirty="0">
                <a:latin typeface="Times New Roman" pitchFamily="18" charset="0"/>
                <a:cs typeface="Times New Roman" pitchFamily="18" charset="0"/>
              </a:rPr>
              <a:t>[14] https://www.thecitizen.co.tz/tanzania/news/national/tanzanians-move-sh600bn-in-crypto-transactions-3989208</a:t>
            </a:r>
          </a:p>
          <a:p>
            <a:r>
              <a:rPr lang="en-US" sz="1100" dirty="0">
                <a:latin typeface="Times New Roman" pitchFamily="18" charset="0"/>
                <a:cs typeface="Times New Roman" pitchFamily="18" charset="0"/>
              </a:rPr>
              <a:t>[15] https://cibcryptolytic.com/2022/04/04/uganda-crypto-adoption-report-2022/</a:t>
            </a:r>
          </a:p>
          <a:p>
            <a:r>
              <a:rPr lang="en-US" sz="1100" dirty="0">
                <a:latin typeface="Times New Roman" pitchFamily="18" charset="0"/>
                <a:cs typeface="Times New Roman" pitchFamily="18" charset="0"/>
              </a:rPr>
              <a:t>[16] https://www.monitor.co.ug/uganda/business/finance/crypto-transactions-hit-shs200b-in-uganda--3865954</a:t>
            </a:r>
          </a:p>
          <a:p>
            <a:r>
              <a:rPr lang="en-US" sz="1100" dirty="0">
                <a:latin typeface="Times New Roman" pitchFamily="18" charset="0"/>
                <a:cs typeface="Times New Roman" pitchFamily="18" charset="0"/>
              </a:rPr>
              <a:t>[17]https://www.internationaltax.com/professional-insights/botswana-to-regulate-cryptocurrency-transactions</a:t>
            </a:r>
          </a:p>
          <a:p>
            <a:r>
              <a:rPr lang="en-US" sz="1100" dirty="0">
                <a:latin typeface="Times New Roman" pitchFamily="18" charset="0"/>
                <a:cs typeface="Times New Roman" pitchFamily="18" charset="0"/>
              </a:rPr>
              <a:t>[18] https://www.sundaystandard.info/botswana-loses-billions-to-crypto-currency-fraud/</a:t>
            </a:r>
          </a:p>
          <a:p>
            <a:r>
              <a:rPr lang="en-US" sz="1100" dirty="0">
                <a:latin typeface="Times New Roman" pitchFamily="18" charset="0"/>
                <a:cs typeface="Times New Roman" pitchFamily="18" charset="0"/>
              </a:rPr>
              <a:t>[19] https://www.lexology.com/library/detail.aspx?g=e8d9cb9a-0d0f-48b5-a7e6-2b2c47f64eaf</a:t>
            </a:r>
          </a:p>
          <a:p>
            <a:r>
              <a:rPr lang="en-US" sz="1100" dirty="0">
                <a:latin typeface="Times New Roman" pitchFamily="18" charset="0"/>
                <a:cs typeface="Times New Roman" pitchFamily="18" charset="0"/>
              </a:rPr>
              <a:t>[20] </a:t>
            </a:r>
            <a:r>
              <a:rPr lang="en-US" sz="1100" dirty="0">
                <a:latin typeface="Times New Roman" pitchFamily="18" charset="0"/>
                <a:cs typeface="Times New Roman" pitchFamily="18" charset="0"/>
                <a:hlinkClick r:id="rId2"/>
              </a:rPr>
              <a:t>https://www.theafricareport.com/243263/mauritius-weighs-crypto-hub-future-as-adoption-grows/</a:t>
            </a:r>
            <a:endParaRPr lang="en-US" sz="1100" dirty="0">
              <a:latin typeface="Times New Roman" pitchFamily="18" charset="0"/>
              <a:cs typeface="Times New Roman" pitchFamily="18" charset="0"/>
            </a:endParaRPr>
          </a:p>
          <a:p>
            <a:r>
              <a:rPr lang="en-US" sz="1100" b="1" dirty="0">
                <a:latin typeface="Times New Roman" panose="02020603050405020304" pitchFamily="18" charset="0"/>
                <a:cs typeface="Times New Roman" panose="02020603050405020304" pitchFamily="18" charset="0"/>
              </a:rPr>
              <a:t>[</a:t>
            </a:r>
            <a:r>
              <a:rPr lang="en-US" sz="1100" dirty="0">
                <a:latin typeface="Times New Roman" panose="02020603050405020304" pitchFamily="18" charset="0"/>
                <a:cs typeface="Times New Roman" panose="02020603050405020304" pitchFamily="18" charset="0"/>
              </a:rPr>
              <a:t>21] https://www.vanguardngr.com/2024/06/regulation-of-crypto-digital-assets-under-full-control-sec-dg/amp/?utm_medium=notify&amp;utm_source=browsernotice</a:t>
            </a:r>
          </a:p>
          <a:p>
            <a:r>
              <a:rPr lang="en-US" sz="1400" dirty="0">
                <a:latin typeface="Times New Roman" pitchFamily="18" charset="0"/>
                <a:cs typeface="Times New Roman" pitchFamily="18" charset="0"/>
              </a:rPr>
              <a:t>[22]https://www.reuters.com/technology/nigeria-crypto-usage-growing-further-report-says-2023-09-19/#:~:text=Nigeria%27s%20volume%20of%20crypto%20transactions,%248.4%20billion%2C%20the%20report%20said.</a:t>
            </a:r>
          </a:p>
          <a:p>
            <a:endParaRPr lang="en-US" sz="14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844" y="285728"/>
            <a:ext cx="8915400" cy="6572272"/>
          </a:xfrm>
        </p:spPr>
        <p:txBody>
          <a:bodyPr>
            <a:noAutofit/>
          </a:bodyPr>
          <a:lstStyle/>
          <a:p>
            <a:pPr>
              <a:buNone/>
            </a:pPr>
            <a:r>
              <a:rPr lang="en-US" sz="1400" b="1" dirty="0">
                <a:highlight>
                  <a:srgbClr val="FFFF00"/>
                </a:highlight>
                <a:latin typeface="Times New Roman" pitchFamily="18" charset="0"/>
                <a:cs typeface="Times New Roman" pitchFamily="18" charset="0"/>
              </a:rPr>
              <a:t>Table 2. Sources</a:t>
            </a:r>
            <a:endParaRPr lang="en-US" sz="1400" dirty="0">
              <a:highlight>
                <a:srgbClr val="FFFF00"/>
              </a:highlight>
              <a:latin typeface="Times New Roman" pitchFamily="18" charset="0"/>
              <a:cs typeface="Times New Roman" pitchFamily="18" charset="0"/>
            </a:endParaRPr>
          </a:p>
          <a:p>
            <a:pPr>
              <a:buNone/>
            </a:pPr>
            <a:r>
              <a:rPr lang="en-US" sz="1400" dirty="0">
                <a:latin typeface="Times New Roman" pitchFamily="18" charset="0"/>
                <a:cs typeface="Times New Roman" pitchFamily="18" charset="0"/>
              </a:rPr>
              <a:t>[1] https://www.fatf-gafi.org/publications/mutualevaluations/documents/mer-south-africa-2021.html</a:t>
            </a:r>
          </a:p>
          <a:p>
            <a:pPr>
              <a:buNone/>
            </a:pPr>
            <a:r>
              <a:rPr lang="en-US" sz="1400" dirty="0">
                <a:latin typeface="Times New Roman" pitchFamily="18" charset="0"/>
                <a:cs typeface="Times New Roman" pitchFamily="18" charset="0"/>
              </a:rPr>
              <a:t>[2] https://www.dailymaverick.co.za/article/2022-08-03-south-africa-in-the-money-laundering-spotlight-as-fatf-grey-listing-looms/</a:t>
            </a:r>
          </a:p>
          <a:p>
            <a:pPr>
              <a:buNone/>
            </a:pPr>
            <a:r>
              <a:rPr lang="en-US" sz="1400" dirty="0">
                <a:latin typeface="Times New Roman" pitchFamily="18" charset="0"/>
                <a:cs typeface="Times New Roman" pitchFamily="18" charset="0"/>
              </a:rPr>
              <a:t>[3] https://www.fatf-gafi.org/publications/mutualevaluations/documents/fur-nigeria-2023.html</a:t>
            </a:r>
          </a:p>
          <a:p>
            <a:pPr>
              <a:buNone/>
            </a:pPr>
            <a:r>
              <a:rPr lang="en-US" sz="1400" dirty="0">
                <a:latin typeface="Times New Roman" pitchFamily="18" charset="0"/>
                <a:cs typeface="Times New Roman" pitchFamily="18" charset="0"/>
              </a:rPr>
              <a:t>[4] https://www.premiumtimesng.com/news/top-news/546647-nigeria-at-risk-of-losing-foreign-investments-over-money-laundering-concerns-experts-warn.html</a:t>
            </a:r>
          </a:p>
          <a:p>
            <a:pPr>
              <a:buNone/>
            </a:pPr>
            <a:r>
              <a:rPr lang="en-US" sz="1400" dirty="0">
                <a:latin typeface="Times New Roman" pitchFamily="18" charset="0"/>
                <a:cs typeface="Times New Roman" pitchFamily="18" charset="0"/>
              </a:rPr>
              <a:t>[5] https://www.fatf-gafi.org/publications/mutualevaluations/documents/fur-kenya-2022.html</a:t>
            </a:r>
          </a:p>
          <a:p>
            <a:pPr>
              <a:buNone/>
            </a:pPr>
            <a:r>
              <a:rPr lang="en-US" sz="1400" dirty="0">
                <a:latin typeface="Times New Roman" pitchFamily="18" charset="0"/>
                <a:cs typeface="Times New Roman" pitchFamily="18" charset="0"/>
              </a:rPr>
              <a:t>[6] https://www.standardmedia.co.ke/business/business/article/2001471926/money-laundering-in-kenya-tops-sh800-billion-annually</a:t>
            </a:r>
          </a:p>
          <a:p>
            <a:pPr>
              <a:buNone/>
            </a:pPr>
            <a:r>
              <a:rPr lang="en-US" sz="1400" dirty="0">
                <a:latin typeface="Times New Roman" pitchFamily="18" charset="0"/>
                <a:cs typeface="Times New Roman" pitchFamily="18" charset="0"/>
              </a:rPr>
              <a:t>[7] https://www.fatf-gafi.org/publications/mutualevaluations/documents/fur-ghana-2022.html</a:t>
            </a:r>
          </a:p>
          <a:p>
            <a:pPr>
              <a:buNone/>
            </a:pPr>
            <a:r>
              <a:rPr lang="en-US" sz="1400" dirty="0">
                <a:latin typeface="Times New Roman" pitchFamily="18" charset="0"/>
                <a:cs typeface="Times New Roman" pitchFamily="18" charset="0"/>
              </a:rPr>
              <a:t>[8] https://www.ghanaweb.com/GhanaHomePage/NewsArchive/Money-laundering-is-a-serious-challenge-in-Ghana-Akufo-Addo-1604048</a:t>
            </a:r>
          </a:p>
          <a:p>
            <a:pPr>
              <a:buNone/>
            </a:pPr>
            <a:r>
              <a:rPr lang="en-US" sz="1400" dirty="0">
                <a:latin typeface="Times New Roman" pitchFamily="18" charset="0"/>
                <a:cs typeface="Times New Roman" pitchFamily="18" charset="0"/>
              </a:rPr>
              <a:t>[9] https://www.fatf-gafi.org/publications/mutualevaluations/documents/mer-morocco-2021.html</a:t>
            </a:r>
          </a:p>
          <a:p>
            <a:pPr>
              <a:buNone/>
            </a:pPr>
            <a:r>
              <a:rPr lang="en-US" sz="1400" dirty="0">
                <a:latin typeface="Times New Roman" pitchFamily="18" charset="0"/>
                <a:cs typeface="Times New Roman" pitchFamily="18" charset="0"/>
              </a:rPr>
              <a:t>[10] https://www.moroccoworldnews.com/2022/04/348241/morocco-loses-over-mad10-billion-annually-to-money-laundering</a:t>
            </a:r>
          </a:p>
          <a:p>
            <a:pPr>
              <a:buNone/>
            </a:pPr>
            <a:r>
              <a:rPr lang="en-US" sz="1400" dirty="0">
                <a:latin typeface="Times New Roman" pitchFamily="18" charset="0"/>
                <a:cs typeface="Times New Roman" pitchFamily="18" charset="0"/>
              </a:rPr>
              <a:t>[11] https://www.fatf-gafi.org/publications/mutualevaluations/documents/fur-egypt-2021.html</a:t>
            </a:r>
          </a:p>
          <a:p>
            <a:pPr>
              <a:buNone/>
            </a:pPr>
            <a:r>
              <a:rPr lang="en-US" sz="1400" dirty="0">
                <a:latin typeface="Times New Roman" pitchFamily="18" charset="0"/>
                <a:cs typeface="Times New Roman" pitchFamily="18" charset="0"/>
              </a:rPr>
              <a:t>[12] https://www.egypttoday.com/Article/3/108506/CBE-issues-money-laundering-combating-regulations</a:t>
            </a:r>
          </a:p>
          <a:p>
            <a:pPr>
              <a:buNone/>
            </a:pPr>
            <a:r>
              <a:rPr lang="en-US" sz="1400" dirty="0">
                <a:latin typeface="Times New Roman" pitchFamily="18" charset="0"/>
                <a:cs typeface="Times New Roman" pitchFamily="18" charset="0"/>
              </a:rPr>
              <a:t>[13] https://qz.com/africa/2198569/tanzanias-bitmama-is-africas-crypto-capital/</a:t>
            </a:r>
          </a:p>
          <a:p>
            <a:pPr>
              <a:buNone/>
            </a:pPr>
            <a:r>
              <a:rPr lang="en-US" sz="1400" dirty="0">
                <a:latin typeface="Times New Roman" pitchFamily="18" charset="0"/>
                <a:cs typeface="Times New Roman" pitchFamily="18" charset="0"/>
              </a:rPr>
              <a:t>[14] https://www.thecitizen.co.tz/tanzania/news/national/tanzanians-move-sh600bn-in-crypto-transactions-3989208</a:t>
            </a:r>
          </a:p>
          <a:p>
            <a:pPr>
              <a:buNone/>
            </a:pPr>
            <a:r>
              <a:rPr lang="en-US" sz="1400" dirty="0">
                <a:latin typeface="Times New Roman" pitchFamily="18" charset="0"/>
                <a:cs typeface="Times New Roman" pitchFamily="18" charset="0"/>
              </a:rPr>
              <a:t>[15] https://www.fatf-gafi.org/publications/mutualevaluations/documents/fur-uganda-2022.html</a:t>
            </a:r>
          </a:p>
          <a:p>
            <a:pPr>
              <a:buNone/>
            </a:pPr>
            <a:r>
              <a:rPr lang="en-US" sz="1400" dirty="0">
                <a:latin typeface="Times New Roman" pitchFamily="18" charset="0"/>
                <a:cs typeface="Times New Roman" pitchFamily="18" charset="0"/>
              </a:rPr>
              <a:t>[16] https://www.monitor.co.ug/uganda/business/finance/crypto-transactions-hit-shs200b-in-uganda--3865954</a:t>
            </a:r>
          </a:p>
          <a:p>
            <a:pPr>
              <a:buNone/>
            </a:pPr>
            <a:r>
              <a:rPr lang="en-US" sz="1400" dirty="0">
                <a:latin typeface="Times New Roman" pitchFamily="18" charset="0"/>
                <a:cs typeface="Times New Roman" pitchFamily="18" charset="0"/>
              </a:rPr>
              <a:t>[17] https://www.internationaltax.com/professional-insights/botswana-to-regulate-cryptocurrency-transactions</a:t>
            </a:r>
          </a:p>
          <a:p>
            <a:pPr>
              <a:buNone/>
            </a:pPr>
            <a:r>
              <a:rPr lang="en-US" sz="1400" dirty="0">
                <a:latin typeface="Times New Roman" pitchFamily="18" charset="0"/>
                <a:cs typeface="Times New Roman" pitchFamily="18" charset="0"/>
              </a:rPr>
              <a:t>[18] https://www.sundaystandard.info/botswana-loses-billions-to-crypto-currency-fraud/</a:t>
            </a:r>
          </a:p>
          <a:p>
            <a:pPr>
              <a:buNone/>
            </a:pPr>
            <a:r>
              <a:rPr lang="en-US" sz="1400" dirty="0">
                <a:latin typeface="Times New Roman" pitchFamily="18" charset="0"/>
                <a:cs typeface="Times New Roman" pitchFamily="18" charset="0"/>
              </a:rPr>
              <a:t>[19] https://www.lexology.com/library/detail.aspx?g=e8d9cb9a-0d0f-48b5-a7e6-2b2c47f64eaf</a:t>
            </a:r>
          </a:p>
          <a:p>
            <a:pPr>
              <a:buNone/>
            </a:pPr>
            <a:r>
              <a:rPr lang="en-US" sz="1400" dirty="0">
                <a:latin typeface="Times New Roman" pitchFamily="18" charset="0"/>
                <a:cs typeface="Times New Roman" pitchFamily="18" charset="0"/>
              </a:rPr>
              <a:t>[20] https://www.theafricareport.com/243263/mauritius-weighs-crypto-hub-future-as-adoption-grows/</a:t>
            </a:r>
          </a:p>
          <a:p>
            <a:pPr>
              <a:buNone/>
            </a:pPr>
            <a:endParaRPr lang="en-US" sz="14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406" y="500042"/>
            <a:ext cx="9144064" cy="5643602"/>
          </a:xfrm>
        </p:spPr>
        <p:txBody>
          <a:bodyPr>
            <a:noAutofit/>
          </a:bodyPr>
          <a:lstStyle/>
          <a:p>
            <a:pPr>
              <a:buNone/>
            </a:pPr>
            <a:r>
              <a:rPr lang="en-US" sz="1600" b="1" dirty="0">
                <a:highlight>
                  <a:srgbClr val="FFFF00"/>
                </a:highlight>
                <a:latin typeface="Times New Roman" pitchFamily="18" charset="0"/>
                <a:cs typeface="Times New Roman" pitchFamily="18" charset="0"/>
              </a:rPr>
              <a:t>Table 3. Sources</a:t>
            </a:r>
            <a:endParaRPr lang="en-US" sz="1600" dirty="0">
              <a:highlight>
                <a:srgbClr val="FFFF00"/>
              </a:highlight>
              <a:latin typeface="Times New Roman" pitchFamily="18" charset="0"/>
              <a:cs typeface="Times New Roman" pitchFamily="18" charset="0"/>
            </a:endParaRPr>
          </a:p>
          <a:p>
            <a:pPr>
              <a:buNone/>
            </a:pPr>
            <a:r>
              <a:rPr lang="en-US" sz="1600" dirty="0">
                <a:latin typeface="Times New Roman" pitchFamily="18" charset="0"/>
                <a:cs typeface="Times New Roman" pitchFamily="18" charset="0"/>
              </a:rPr>
              <a:t>[1] https://www.reuters.com/markets/currencies/morocco-approves-cryptocurrency-law-2022-05-25/</a:t>
            </a:r>
          </a:p>
          <a:p>
            <a:pPr>
              <a:buNone/>
            </a:pPr>
            <a:r>
              <a:rPr lang="en-US" sz="1600" dirty="0">
                <a:latin typeface="Times New Roman" pitchFamily="18" charset="0"/>
                <a:cs typeface="Times New Roman" pitchFamily="18" charset="0"/>
              </a:rPr>
              <a:t>[2] https://www.lexology.com/library/detail.aspx?g=55e8e7e1-7f3e-4e6d-b5a0-e4d68df2cf8c</a:t>
            </a:r>
          </a:p>
          <a:p>
            <a:pPr>
              <a:buNone/>
            </a:pPr>
            <a:r>
              <a:rPr lang="en-US" sz="1600" dirty="0">
                <a:latin typeface="Times New Roman" pitchFamily="18" charset="0"/>
                <a:cs typeface="Times New Roman" pitchFamily="18" charset="0"/>
              </a:rPr>
              <a:t>[3] https://forkast.news/headlines/algeria-approves-crypto-law/</a:t>
            </a:r>
          </a:p>
          <a:p>
            <a:pPr>
              <a:buNone/>
            </a:pPr>
            <a:r>
              <a:rPr lang="en-US" sz="1600" dirty="0">
                <a:latin typeface="Times New Roman" pitchFamily="18" charset="0"/>
                <a:cs typeface="Times New Roman" pitchFamily="18" charset="0"/>
              </a:rPr>
              <a:t>[4] https://www.cfr.org/blog/cryptocurrency-money-laundering-risks-west-africa</a:t>
            </a:r>
          </a:p>
          <a:p>
            <a:pPr>
              <a:buNone/>
            </a:pPr>
            <a:r>
              <a:rPr lang="en-US" sz="1600" dirty="0">
                <a:latin typeface="Times New Roman" pitchFamily="18" charset="0"/>
                <a:cs typeface="Times New Roman" pitchFamily="18" charset="0"/>
              </a:rPr>
              <a:t>[5] https://news.bitcoin.com/ecowas-crypto-regulation-btc-adoption-in-west-africa/</a:t>
            </a:r>
          </a:p>
          <a:p>
            <a:pPr>
              <a:buNone/>
            </a:pPr>
            <a:r>
              <a:rPr lang="en-US" sz="1600" dirty="0">
                <a:latin typeface="Times New Roman" pitchFamily="18" charset="0"/>
                <a:cs typeface="Times New Roman" pitchFamily="18" charset="0"/>
              </a:rPr>
              <a:t>[6] https://techcabal.com/2022/12/21/nigerias-central-bank-warns-fintechs-against-facilitating-crypto-transactions/</a:t>
            </a:r>
          </a:p>
          <a:p>
            <a:pPr>
              <a:buNone/>
            </a:pPr>
            <a:r>
              <a:rPr lang="en-US" sz="1600" dirty="0">
                <a:latin typeface="Times New Roman" pitchFamily="18" charset="0"/>
                <a:cs typeface="Times New Roman" pitchFamily="18" charset="0"/>
              </a:rPr>
              <a:t>[7] https://www.imf.org/en/News/Articles/2022/06/10/cf-hi-central-africa-urgently-needs-to-adapt-to-crypto-revolution</a:t>
            </a:r>
          </a:p>
          <a:p>
            <a:pPr>
              <a:buNone/>
            </a:pPr>
            <a:r>
              <a:rPr lang="en-US" sz="1600" dirty="0">
                <a:latin typeface="Times New Roman" pitchFamily="18" charset="0"/>
                <a:cs typeface="Times New Roman" pitchFamily="18" charset="0"/>
              </a:rPr>
              <a:t>[8] https://www.fatf-gafi.org/publications/methodsandtrends/documents/ml-tf-risk-in-central-africa.html</a:t>
            </a:r>
          </a:p>
          <a:p>
            <a:pPr>
              <a:buNone/>
            </a:pPr>
            <a:r>
              <a:rPr lang="en-US" sz="1600" dirty="0">
                <a:latin typeface="Times New Roman" pitchFamily="18" charset="0"/>
                <a:cs typeface="Times New Roman" pitchFamily="18" charset="0"/>
              </a:rPr>
              <a:t>[9] https://cibcryptolytic.com/2023/01/09/africa-crypto-adoption-central-africa/</a:t>
            </a:r>
          </a:p>
          <a:p>
            <a:pPr>
              <a:buNone/>
            </a:pPr>
            <a:r>
              <a:rPr lang="en-US" sz="1600" dirty="0">
                <a:latin typeface="Times New Roman" pitchFamily="18" charset="0"/>
                <a:cs typeface="Times New Roman" pitchFamily="18" charset="0"/>
              </a:rPr>
              <a:t>[10] https://cibcryptolytic.com/2022/02/07/crypto-regulations-in-east-africa-a-comparative-analysis/</a:t>
            </a:r>
          </a:p>
          <a:p>
            <a:pPr>
              <a:buNone/>
            </a:pPr>
            <a:r>
              <a:rPr lang="en-US" sz="1600" dirty="0">
                <a:latin typeface="Times New Roman" pitchFamily="18" charset="0"/>
                <a:cs typeface="Times New Roman" pitchFamily="18" charset="0"/>
              </a:rPr>
              <a:t>[11] https://www.centralbanking.com/fintech/cbdc/7948326/kenyan-cbdc-could-help-reign-in-crypto-risks-says-deputy-governor</a:t>
            </a:r>
          </a:p>
          <a:p>
            <a:pPr>
              <a:buNone/>
            </a:pPr>
            <a:r>
              <a:rPr lang="en-US" sz="1600" dirty="0">
                <a:latin typeface="Times New Roman" pitchFamily="18" charset="0"/>
                <a:cs typeface="Times New Roman" pitchFamily="18" charset="0"/>
              </a:rPr>
              <a:t>[12] https://qz.com/africa/2198569/tanzanias-bitmama-is-africas-crypto-capital/</a:t>
            </a:r>
          </a:p>
          <a:p>
            <a:pPr>
              <a:buNone/>
            </a:pPr>
            <a:r>
              <a:rPr lang="en-US" sz="1600" dirty="0">
                <a:latin typeface="Times New Roman" pitchFamily="18" charset="0"/>
                <a:cs typeface="Times New Roman" pitchFamily="18" charset="0"/>
              </a:rPr>
              <a:t>[13] https://www.bakermckenzie.com/en/insight/publications/2022/06/south-africa-regulating-cryptoassets</a:t>
            </a:r>
          </a:p>
          <a:p>
            <a:pPr>
              <a:buNone/>
            </a:pPr>
            <a:r>
              <a:rPr lang="en-US" sz="1600" dirty="0">
                <a:latin typeface="Times New Roman" pitchFamily="18" charset="0"/>
                <a:cs typeface="Times New Roman" pitchFamily="18" charset="0"/>
              </a:rPr>
              <a:t>[14] https://news.bitcoin.com/sadc-developing-crypto-regulations-central-african-regional-body/</a:t>
            </a:r>
          </a:p>
          <a:p>
            <a:pPr>
              <a:buNone/>
            </a:pPr>
            <a:r>
              <a:rPr lang="en-US" sz="1600" dirty="0">
                <a:latin typeface="Times New Roman" pitchFamily="18" charset="0"/>
                <a:cs typeface="Times New Roman" pitchFamily="18" charset="0"/>
              </a:rPr>
              <a:t>[15] https://insightcrime.org/news/cryptocurrency-wildlife-trafficking-finance-tool-southern-africa/</a:t>
            </a:r>
          </a:p>
          <a:p>
            <a:pPr>
              <a:buNone/>
            </a:pPr>
            <a:endParaRPr lang="en-US" sz="16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530" y="285728"/>
            <a:ext cx="9429816" cy="6286544"/>
          </a:xfrm>
        </p:spPr>
        <p:txBody>
          <a:bodyPr>
            <a:noAutofit/>
          </a:bodyPr>
          <a:lstStyle/>
          <a:p>
            <a:pPr>
              <a:buNone/>
            </a:pPr>
            <a:r>
              <a:rPr lang="en-US" sz="1400" b="1" dirty="0">
                <a:highlight>
                  <a:srgbClr val="FFFF00"/>
                </a:highlight>
                <a:latin typeface="Times New Roman" pitchFamily="18" charset="0"/>
                <a:cs typeface="Times New Roman" pitchFamily="18" charset="0"/>
              </a:rPr>
              <a:t>Table 4. Sources</a:t>
            </a:r>
            <a:endParaRPr lang="en-US" sz="1400" dirty="0">
              <a:highlight>
                <a:srgbClr val="FFFF00"/>
              </a:highlight>
              <a:latin typeface="Times New Roman" pitchFamily="18" charset="0"/>
              <a:cs typeface="Times New Roman" pitchFamily="18" charset="0"/>
            </a:endParaRPr>
          </a:p>
          <a:p>
            <a:pPr>
              <a:buNone/>
            </a:pPr>
            <a:r>
              <a:rPr lang="en-US" sz="1400" dirty="0">
                <a:latin typeface="Times New Roman" pitchFamily="18" charset="0"/>
                <a:cs typeface="Times New Roman" pitchFamily="18" charset="0"/>
              </a:rPr>
              <a:t>[1] https://www.fatf-gafi.org/publications/mutualevaluations/documents/mer-south-africa-2021.html</a:t>
            </a:r>
          </a:p>
          <a:p>
            <a:pPr>
              <a:buNone/>
            </a:pPr>
            <a:r>
              <a:rPr lang="en-US" sz="1400" dirty="0">
                <a:latin typeface="Times New Roman" pitchFamily="18" charset="0"/>
                <a:cs typeface="Times New Roman" pitchFamily="18" charset="0"/>
              </a:rPr>
              <a:t>[2] https://www.dailymaverick.co.za/article/2022-08-03-south-africa-in-the-money-laundering-spotlight-as-fatf-grey-listing-looms/</a:t>
            </a:r>
          </a:p>
          <a:p>
            <a:pPr>
              <a:buNone/>
            </a:pPr>
            <a:r>
              <a:rPr lang="en-US" sz="1400" dirty="0">
                <a:latin typeface="Times New Roman" pitchFamily="18" charset="0"/>
                <a:cs typeface="Times New Roman" pitchFamily="18" charset="0"/>
              </a:rPr>
              <a:t>[3] https://www.fatf-gafi.org/publications/mutualevaluations/documents/fur-nigeria-2023.html</a:t>
            </a:r>
          </a:p>
          <a:p>
            <a:pPr>
              <a:buNone/>
            </a:pPr>
            <a:r>
              <a:rPr lang="en-US" sz="1400" dirty="0">
                <a:latin typeface="Times New Roman" pitchFamily="18" charset="0"/>
                <a:cs typeface="Times New Roman" pitchFamily="18" charset="0"/>
              </a:rPr>
              <a:t>[4] https://www.premiumtimesng.com/news/top-news/546647-nigeria-at-risk-of-losing-foreign-investments-over-money-laundering-concerns-experts-warn.html</a:t>
            </a:r>
          </a:p>
          <a:p>
            <a:pPr>
              <a:buNone/>
            </a:pPr>
            <a:r>
              <a:rPr lang="en-US" sz="1400" dirty="0">
                <a:latin typeface="Times New Roman" pitchFamily="18" charset="0"/>
                <a:cs typeface="Times New Roman" pitchFamily="18" charset="0"/>
              </a:rPr>
              <a:t>[5] https://www.fatf-gafi.org/publications/mutualevaluations/documents/fur-kenya-2022.html</a:t>
            </a:r>
          </a:p>
          <a:p>
            <a:pPr>
              <a:buNone/>
            </a:pPr>
            <a:r>
              <a:rPr lang="en-US" sz="1400" dirty="0">
                <a:latin typeface="Times New Roman" pitchFamily="18" charset="0"/>
                <a:cs typeface="Times New Roman" pitchFamily="18" charset="0"/>
              </a:rPr>
              <a:t>[6] https://www.standardmedia.co.ke/business/business/article/2001471926/money-laundering-in-kenya-tops-sh800-billion-annually</a:t>
            </a:r>
          </a:p>
          <a:p>
            <a:pPr>
              <a:buNone/>
            </a:pPr>
            <a:r>
              <a:rPr lang="en-US" sz="1400" dirty="0">
                <a:latin typeface="Times New Roman" pitchFamily="18" charset="0"/>
                <a:cs typeface="Times New Roman" pitchFamily="18" charset="0"/>
              </a:rPr>
              <a:t>[7] https://www.fatf-gafi.org/publications/mutualevaluations/documents/mer-morocco-2021.html</a:t>
            </a:r>
          </a:p>
          <a:p>
            <a:pPr>
              <a:buNone/>
            </a:pPr>
            <a:r>
              <a:rPr lang="en-US" sz="1400" dirty="0">
                <a:latin typeface="Times New Roman" pitchFamily="18" charset="0"/>
                <a:cs typeface="Times New Roman" pitchFamily="18" charset="0"/>
              </a:rPr>
              <a:t>[8] https://www.moroccoworldnews.com/2022/04/348241/morocco-loses-over-mad10-billion-annually-to-money-laundering</a:t>
            </a:r>
          </a:p>
          <a:p>
            <a:pPr>
              <a:buNone/>
            </a:pPr>
            <a:r>
              <a:rPr lang="en-US" sz="1400" dirty="0">
                <a:latin typeface="Times New Roman" pitchFamily="18" charset="0"/>
                <a:cs typeface="Times New Roman" pitchFamily="18" charset="0"/>
              </a:rPr>
              <a:t>[9] https://www.fatf-gafi.org/publications/mutualevaluations/documents/fur-egypt-2021.html</a:t>
            </a:r>
          </a:p>
          <a:p>
            <a:pPr>
              <a:buNone/>
            </a:pPr>
            <a:r>
              <a:rPr lang="en-US" sz="1400" dirty="0">
                <a:latin typeface="Times New Roman" pitchFamily="18" charset="0"/>
                <a:cs typeface="Times New Roman" pitchFamily="18" charset="0"/>
              </a:rPr>
              <a:t>[10] https://www.egypttoday.com/Article/3/108506/CBE-issues-money-laundering-combating-regulations</a:t>
            </a:r>
          </a:p>
          <a:p>
            <a:pPr>
              <a:buNone/>
            </a:pPr>
            <a:r>
              <a:rPr lang="en-US" sz="1400" dirty="0">
                <a:latin typeface="Times New Roman" pitchFamily="18" charset="0"/>
                <a:cs typeface="Times New Roman" pitchFamily="18" charset="0"/>
              </a:rPr>
              <a:t>[11] https://www.fatf-gafi.org/publications/mutualevaluations/documents/fur-angola-2023.html</a:t>
            </a:r>
          </a:p>
          <a:p>
            <a:pPr>
              <a:buNone/>
            </a:pPr>
            <a:r>
              <a:rPr lang="en-US" sz="1400" dirty="0">
                <a:latin typeface="Times New Roman" pitchFamily="18" charset="0"/>
                <a:cs typeface="Times New Roman" pitchFamily="18" charset="0"/>
              </a:rPr>
              <a:t>[12] https://www.africanliberty.org/2022/06/23/money-laundering-in-angola-the-scale-of-the-problem/</a:t>
            </a:r>
          </a:p>
          <a:p>
            <a:pPr>
              <a:buNone/>
            </a:pPr>
            <a:r>
              <a:rPr lang="en-US" sz="1400" dirty="0">
                <a:latin typeface="Times New Roman" pitchFamily="18" charset="0"/>
                <a:cs typeface="Times New Roman" pitchFamily="18" charset="0"/>
              </a:rPr>
              <a:t>[13] https://www.fatf-gafi.org/publications/mutualevaluations/documents/fur-ghana-2022.html</a:t>
            </a:r>
          </a:p>
          <a:p>
            <a:pPr>
              <a:buNone/>
            </a:pPr>
            <a:r>
              <a:rPr lang="en-US" sz="1400" dirty="0">
                <a:latin typeface="Times New Roman" pitchFamily="18" charset="0"/>
                <a:cs typeface="Times New Roman" pitchFamily="18" charset="0"/>
              </a:rPr>
              <a:t>[14] https://www.ghanaweb.com/GhanaHomePage/NewsArchive/Money-laundering-is-a-serious-challenge-in-Ghana-Akufo-Addo-1604048</a:t>
            </a:r>
          </a:p>
          <a:p>
            <a:pPr>
              <a:buNone/>
            </a:pPr>
            <a:r>
              <a:rPr lang="en-US" sz="1400" dirty="0">
                <a:latin typeface="Times New Roman" pitchFamily="18" charset="0"/>
                <a:cs typeface="Times New Roman" pitchFamily="18" charset="0"/>
              </a:rPr>
              <a:t>[15] https://www.fatf-gafi.org/publications/mutualevaluations/documents/fur-zimbabwe-2021.html</a:t>
            </a:r>
          </a:p>
          <a:p>
            <a:pPr>
              <a:buNone/>
            </a:pPr>
            <a:r>
              <a:rPr lang="en-US" sz="1400" dirty="0">
                <a:latin typeface="Times New Roman" pitchFamily="18" charset="0"/>
                <a:cs typeface="Times New Roman" pitchFamily="18" charset="0"/>
              </a:rPr>
              <a:t>[16] https://insiderzim.com/zimbabwe-loses-us3-billion-annually-to-money-laundering-illicit-financial-flows/</a:t>
            </a:r>
          </a:p>
          <a:p>
            <a:pPr>
              <a:buNone/>
            </a:pPr>
            <a:r>
              <a:rPr lang="en-US" sz="1400" dirty="0">
                <a:latin typeface="Times New Roman" pitchFamily="18" charset="0"/>
                <a:cs typeface="Times New Roman" pitchFamily="18" charset="0"/>
              </a:rPr>
              <a:t>[17] https://www.fatf-gafi.org/publications/mutualevaluations/documents/fur-mozambique-2023.html</a:t>
            </a:r>
          </a:p>
          <a:p>
            <a:pPr>
              <a:buNone/>
            </a:pPr>
            <a:r>
              <a:rPr lang="en-US" sz="1400" dirty="0">
                <a:latin typeface="Times New Roman" pitchFamily="18" charset="0"/>
                <a:cs typeface="Times New Roman" pitchFamily="18" charset="0"/>
              </a:rPr>
              <a:t>[18] https://clubofmozambique.com/news/mozambique-loses-over-us500-million-annually-to-money-laundering-208820/</a:t>
            </a:r>
          </a:p>
          <a:p>
            <a:pPr>
              <a:buNone/>
            </a:pPr>
            <a:r>
              <a:rPr lang="en-US" sz="1400" dirty="0">
                <a:latin typeface="Times New Roman" pitchFamily="18" charset="0"/>
                <a:cs typeface="Times New Roman" pitchFamily="18" charset="0"/>
              </a:rPr>
              <a:t>[19] https://www.fatf-gafi.org/publications/mutualevaluations/documents/mer-tunisia-2022.html</a:t>
            </a:r>
          </a:p>
          <a:p>
            <a:pPr>
              <a:buNone/>
            </a:pPr>
            <a:r>
              <a:rPr lang="en-US" sz="1400" dirty="0">
                <a:latin typeface="Times New Roman" pitchFamily="18" charset="0"/>
                <a:cs typeface="Times New Roman" pitchFamily="18" charset="0"/>
              </a:rPr>
              <a:t>[20] https://www.tap.info.tn/en/Portal-Economy/15587466-tunisia-loses</a:t>
            </a:r>
          </a:p>
          <a:p>
            <a:pPr>
              <a:buNone/>
            </a:pPr>
            <a:endParaRPr lang="en-US" sz="1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DEEKAA IEREN\Downloads\1708364687616.png"/>
          <p:cNvPicPr>
            <a:picLocks noChangeAspect="1" noChangeArrowheads="1"/>
          </p:cNvPicPr>
          <p:nvPr/>
        </p:nvPicPr>
        <p:blipFill>
          <a:blip r:embed="rId2"/>
          <a:srcRect/>
          <a:stretch>
            <a:fillRect/>
          </a:stretch>
        </p:blipFill>
        <p:spPr bwMode="auto">
          <a:xfrm>
            <a:off x="3048000" y="0"/>
            <a:ext cx="6858000" cy="6858000"/>
          </a:xfrm>
          <a:prstGeom prst="rect">
            <a:avLst/>
          </a:prstGeom>
          <a:noFill/>
        </p:spPr>
      </p:pic>
      <p:sp>
        <p:nvSpPr>
          <p:cNvPr id="3" name="Subtitle 2"/>
          <p:cNvSpPr>
            <a:spLocks noGrp="1"/>
          </p:cNvSpPr>
          <p:nvPr>
            <p:ph type="subTitle" idx="1"/>
          </p:nvPr>
        </p:nvSpPr>
        <p:spPr>
          <a:xfrm>
            <a:off x="200472" y="620689"/>
            <a:ext cx="9395998" cy="6048672"/>
          </a:xfrm>
          <a:solidFill>
            <a:schemeClr val="bg1"/>
          </a:solidFill>
          <a:ln w="38100">
            <a:solidFill>
              <a:schemeClr val="accent3">
                <a:lumMod val="75000"/>
              </a:schemeClr>
            </a:solidFill>
          </a:ln>
        </p:spPr>
        <p:txBody>
          <a:bodyPr>
            <a:noAutofit/>
          </a:bodyPr>
          <a:lstStyle/>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 top 4 African most interested in crypto in 2023 are Nigeria 66.78%, South Africa 8.36%, Morocco 5.43% (ban), and Ghana 5.24% (ban)</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Nigeria (in West Africa), South Africa (in Southern Africa) and Kenya (in Eastern Africa) account for 80% of cryptocurrency transactions in Africa.</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transactions comes with the risk of money laundering which need to be assessed and managed, especially by African countries.</a:t>
            </a:r>
          </a:p>
        </p:txBody>
      </p:sp>
    </p:spTree>
    <p:extLst>
      <p:ext uri="{BB962C8B-B14F-4D97-AF65-F5344CB8AC3E}">
        <p14:creationId xmlns:p14="http://schemas.microsoft.com/office/powerpoint/2010/main" val="2745074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1034" y="428604"/>
            <a:ext cx="7953396" cy="461665"/>
          </a:xfrm>
          <a:prstGeom prst="rect">
            <a:avLst/>
          </a:prstGeom>
          <a:solidFill>
            <a:srgbClr val="FFFFFF"/>
          </a:solidFill>
          <a:ln>
            <a:solidFill>
              <a:schemeClr val="accent6">
                <a:lumMod val="60000"/>
                <a:lumOff val="40000"/>
              </a:schemeClr>
            </a:solidFill>
          </a:ln>
        </p:spPr>
        <p:txBody>
          <a:bodyPr wrap="square">
            <a:spAutoFit/>
          </a:bodyPr>
          <a:lstStyle/>
          <a:p>
            <a:pPr algn="ctr"/>
            <a:r>
              <a:rPr lang="en-US" sz="2400" b="1" dirty="0">
                <a:solidFill>
                  <a:srgbClr val="FF0000"/>
                </a:solidFill>
                <a:latin typeface="Times New Roman" pitchFamily="18" charset="0"/>
                <a:cs typeface="Times New Roman" pitchFamily="18" charset="0"/>
              </a:rPr>
              <a:t> </a:t>
            </a:r>
            <a:r>
              <a:rPr lang="en-US" sz="2400" b="1" dirty="0">
                <a:solidFill>
                  <a:srgbClr val="0070C0"/>
                </a:solidFill>
                <a:latin typeface="Times New Roman" pitchFamily="18" charset="0"/>
                <a:cs typeface="Times New Roman" pitchFamily="18" charset="0"/>
              </a:rPr>
              <a:t>CRYPTOCURRENCY AND MONEY LAUNDERING  </a:t>
            </a:r>
            <a:endParaRPr lang="en-US" sz="2400" dirty="0">
              <a:solidFill>
                <a:srgbClr val="0070C0"/>
              </a:solidFill>
              <a:latin typeface="Times New Roman" pitchFamily="18" charset="0"/>
              <a:cs typeface="Times New Roman" pitchFamily="18" charset="0"/>
            </a:endParaRPr>
          </a:p>
        </p:txBody>
      </p:sp>
      <p:pic>
        <p:nvPicPr>
          <p:cNvPr id="7169" name="Picture 1" descr="C:\Users\DEEKAA IEREN\Downloads\1700596457663.jpg"/>
          <p:cNvPicPr>
            <a:picLocks noChangeAspect="1" noChangeArrowheads="1"/>
          </p:cNvPicPr>
          <p:nvPr/>
        </p:nvPicPr>
        <p:blipFill>
          <a:blip r:embed="rId2"/>
          <a:srcRect/>
          <a:stretch>
            <a:fillRect/>
          </a:stretch>
        </p:blipFill>
        <p:spPr bwMode="auto">
          <a:xfrm flipH="1">
            <a:off x="-1" y="1936264"/>
            <a:ext cx="3711069" cy="5013176"/>
          </a:xfrm>
          <a:prstGeom prst="rect">
            <a:avLst/>
          </a:prstGeom>
          <a:noFill/>
        </p:spPr>
      </p:pic>
      <p:sp>
        <p:nvSpPr>
          <p:cNvPr id="3" name="Subtitle 2"/>
          <p:cNvSpPr>
            <a:spLocks noGrp="1"/>
          </p:cNvSpPr>
          <p:nvPr>
            <p:ph type="subTitle" idx="1"/>
          </p:nvPr>
        </p:nvSpPr>
        <p:spPr>
          <a:xfrm>
            <a:off x="1568624" y="980728"/>
            <a:ext cx="8170722" cy="5877272"/>
          </a:xfrm>
          <a:solidFill>
            <a:srgbClr val="FFFFFF"/>
          </a:solidFill>
          <a:ln w="28575">
            <a:solidFill>
              <a:schemeClr val="accent6">
                <a:lumMod val="75000"/>
              </a:schemeClr>
            </a:solidFill>
          </a:ln>
        </p:spPr>
        <p:txBody>
          <a:bodyPr>
            <a:noAutofit/>
          </a:bodyPr>
          <a:lstStyle/>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is a virtual or digital form of currency that uses cryptography (encryption or code-making) for security and operates independently of a central bank or government.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They are digital assets, built on blockchain technology, and offer a decentralized and secure means of conducting transactions without the need for intermediaries like banks.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Cryptocurrencies are used for secure online transactions, investment, remittances, and decentralized finance (</a:t>
            </a:r>
            <a:r>
              <a:rPr lang="en-US" sz="2400" dirty="0" err="1">
                <a:solidFill>
                  <a:schemeClr val="tx1"/>
                </a:solidFill>
                <a:latin typeface="Times New Roman" pitchFamily="18" charset="0"/>
                <a:cs typeface="Times New Roman" pitchFamily="18" charset="0"/>
              </a:rPr>
              <a:t>DeFi</a:t>
            </a:r>
            <a:r>
              <a:rPr lang="en-US" sz="2400" dirty="0">
                <a:solidFill>
                  <a:schemeClr val="tx1"/>
                </a:solidFill>
                <a:latin typeface="Times New Roman" pitchFamily="18" charset="0"/>
                <a:cs typeface="Times New Roman" pitchFamily="18" charset="0"/>
              </a:rPr>
              <a:t>) applications, often bypassing traditional banking systems.</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 parties involved in a cryptocurrency transaction are the sender, the receiver, and the network of miners or validators confirming the transaction.</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transactions occur when the sender transfers digital coins to the receiver's wallet using blockchain technology, validated by miners or nodes.</a:t>
            </a:r>
          </a:p>
          <a:p>
            <a:pPr algn="just"/>
            <a:endParaRPr lang="en-US" sz="2000" dirty="0">
              <a:solidFill>
                <a:schemeClr val="tx1"/>
              </a:solidFill>
              <a:latin typeface="Times New Roman" pitchFamily="18" charset="0"/>
              <a:cs typeface="Times New Roman" pitchFamily="18" charset="0"/>
            </a:endParaRPr>
          </a:p>
          <a:p>
            <a:pPr marL="342900" indent="-342900" algn="just">
              <a:buFont typeface="Wingdings" panose="05000000000000000000" pitchFamily="2" charset="2"/>
              <a:buChar char="v"/>
            </a:pPr>
            <a:endParaRPr lang="en-US" sz="2000" dirty="0">
              <a:solidFill>
                <a:schemeClr val="tx1"/>
              </a:solidFill>
              <a:latin typeface="Times New Roman" pitchFamily="18" charset="0"/>
              <a:cs typeface="Times New Roman" pitchFamily="18" charset="0"/>
            </a:endParaRPr>
          </a:p>
          <a:p>
            <a:pPr algn="just"/>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23860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DEEKAA IEREN\Downloads\1708364687616.png"/>
          <p:cNvPicPr>
            <a:picLocks noChangeAspect="1" noChangeArrowheads="1"/>
          </p:cNvPicPr>
          <p:nvPr/>
        </p:nvPicPr>
        <p:blipFill>
          <a:blip r:embed="rId2"/>
          <a:srcRect/>
          <a:stretch>
            <a:fillRect/>
          </a:stretch>
        </p:blipFill>
        <p:spPr bwMode="auto">
          <a:xfrm>
            <a:off x="3048000" y="0"/>
            <a:ext cx="6858000" cy="6858000"/>
          </a:xfrm>
          <a:prstGeom prst="rect">
            <a:avLst/>
          </a:prstGeom>
          <a:noFill/>
        </p:spPr>
      </p:pic>
      <p:sp>
        <p:nvSpPr>
          <p:cNvPr id="3" name="Subtitle 2"/>
          <p:cNvSpPr>
            <a:spLocks noGrp="1"/>
          </p:cNvSpPr>
          <p:nvPr>
            <p:ph type="subTitle" idx="1"/>
          </p:nvPr>
        </p:nvSpPr>
        <p:spPr>
          <a:xfrm>
            <a:off x="200472" y="908720"/>
            <a:ext cx="9395998" cy="5760640"/>
          </a:xfrm>
          <a:solidFill>
            <a:schemeClr val="bg1"/>
          </a:solidFill>
          <a:ln w="38100">
            <a:solidFill>
              <a:schemeClr val="accent3">
                <a:lumMod val="75000"/>
              </a:schemeClr>
            </a:solidFill>
          </a:ln>
        </p:spPr>
        <p:txBody>
          <a:bodyPr>
            <a:noAutofit/>
          </a:bodyPr>
          <a:lstStyle/>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transactions can be used to launder money by transferring illicit funds through multiple anonymous accounts, using mixers to obscure origins to evade detection.</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Mixers, also known as tumblers, are services that blend multiple cryptocurrency transactions making it difficult to trace (obscure) the origin and destination of the funds, thereby, enhancing anonymity and privacy.</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Money laundering means concealing the origins of illegally obtained money and or currency, typically from criminal activities such as drug trafficking, corruption, or terrorism, and disguising it as legitimate income.</a:t>
            </a:r>
          </a:p>
          <a:p>
            <a:pPr marL="342900" indent="-342900" algn="just">
              <a:buFont typeface="Wingdings" panose="05000000000000000000" pitchFamily="2" charset="2"/>
              <a:buChar char="v"/>
            </a:pPr>
            <a:endParaRPr lang="en-US" sz="2400" dirty="0">
              <a:solidFill>
                <a:schemeClr val="tx1"/>
              </a:solidFill>
              <a:latin typeface="Times New Roman" pitchFamily="18" charset="0"/>
              <a:cs typeface="Times New Roman" pitchFamily="18" charset="0"/>
            </a:endParaRPr>
          </a:p>
          <a:p>
            <a:pPr marL="342900" indent="-342900" algn="just">
              <a:buFont typeface="Wingdings" panose="05000000000000000000" pitchFamily="2" charset="2"/>
              <a:buChar char="v"/>
            </a:pPr>
            <a:endParaRPr lang="en-US"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516639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8193" name="Picture 1" descr="C:\Users\DEEKAA IEREN\Downloads\1712254161919.jpg"/>
          <p:cNvPicPr>
            <a:picLocks noChangeAspect="1" noChangeArrowheads="1"/>
          </p:cNvPicPr>
          <p:nvPr/>
        </p:nvPicPr>
        <p:blipFill>
          <a:blip r:embed="rId2"/>
          <a:srcRect t="12930" b="42401"/>
          <a:stretch>
            <a:fillRect/>
          </a:stretch>
        </p:blipFill>
        <p:spPr bwMode="auto">
          <a:xfrm>
            <a:off x="0" y="0"/>
            <a:ext cx="9906000" cy="3214686"/>
          </a:xfrm>
          <a:prstGeom prst="rect">
            <a:avLst/>
          </a:prstGeom>
          <a:noFill/>
        </p:spPr>
      </p:pic>
      <p:sp>
        <p:nvSpPr>
          <p:cNvPr id="3" name="Subtitle 2"/>
          <p:cNvSpPr>
            <a:spLocks noGrp="1"/>
          </p:cNvSpPr>
          <p:nvPr>
            <p:ph type="subTitle" idx="1"/>
          </p:nvPr>
        </p:nvSpPr>
        <p:spPr>
          <a:xfrm>
            <a:off x="452406" y="476672"/>
            <a:ext cx="9109106" cy="6264696"/>
          </a:xfrm>
          <a:solidFill>
            <a:srgbClr val="FFFFFF"/>
          </a:solidFill>
          <a:ln w="38100">
            <a:solidFill>
              <a:schemeClr val="tx2">
                <a:lumMod val="60000"/>
                <a:lumOff val="40000"/>
              </a:schemeClr>
            </a:solidFill>
          </a:ln>
        </p:spPr>
        <p:txBody>
          <a:bodyPr>
            <a:noAutofit/>
          </a:bodyPr>
          <a:lstStyle/>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 transactions facilitate money laundering by enabling anonymous transfers, using mixers to hide origins, and converting these illicit funds across various cryptocurrencies to obscure and legitimize them.</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Cryptocurrency-facilitated money laundering risks is capable of destabilizing a nation's economic ecosystem. </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These risks are worth assessing at this moment in African countries</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Because cryptocurrency is here to stay</a:t>
            </a:r>
          </a:p>
          <a:p>
            <a:pPr marL="342900" indent="-342900" algn="just">
              <a:buFont typeface="Wingdings" panose="05000000000000000000" pitchFamily="2" charset="2"/>
              <a:buChar char="v"/>
            </a:pPr>
            <a:r>
              <a:rPr lang="en-US" sz="2400" dirty="0">
                <a:solidFill>
                  <a:schemeClr val="tx1"/>
                </a:solidFill>
                <a:latin typeface="Times New Roman" pitchFamily="18" charset="0"/>
                <a:cs typeface="Times New Roman" pitchFamily="18" charset="0"/>
              </a:rPr>
              <a:t>Cryptocurrency is like air, despite its risks dynamics, it can not be cage, but we can build risk management metrics or systems around its operations.  </a:t>
            </a:r>
          </a:p>
          <a:p>
            <a:pPr marL="342900" indent="-342900" algn="just">
              <a:buFont typeface="Wingdings" panose="05000000000000000000" pitchFamily="2" charset="2"/>
              <a:buChar char="v"/>
            </a:pPr>
            <a:endParaRPr lang="en-US" sz="2400" dirty="0">
              <a:solidFill>
                <a:schemeClr val="tx1"/>
              </a:solidFill>
              <a:latin typeface="Times New Roman" pitchFamily="18" charset="0"/>
              <a:cs typeface="Times New Roman" pitchFamily="18" charset="0"/>
            </a:endParaRPr>
          </a:p>
          <a:p>
            <a:pPr marL="342900" indent="-342900" algn="just">
              <a:buFont typeface="Wingdings" panose="05000000000000000000" pitchFamily="2" charset="2"/>
              <a:buChar char="v"/>
            </a:pPr>
            <a:endParaRPr lang="en-US" sz="2400" dirty="0">
              <a:solidFill>
                <a:schemeClr val="tx1"/>
              </a:solidFill>
              <a:latin typeface="Times New Roman" pitchFamily="18" charset="0"/>
              <a:cs typeface="Times New Roman" pitchFamily="18" charset="0"/>
            </a:endParaRPr>
          </a:p>
          <a:p>
            <a:pPr algn="just"/>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Rectangle 3"/>
          <p:cNvSpPr/>
          <p:nvPr/>
        </p:nvSpPr>
        <p:spPr>
          <a:xfrm>
            <a:off x="881034" y="428604"/>
            <a:ext cx="7953396" cy="830997"/>
          </a:xfrm>
          <a:prstGeom prst="rect">
            <a:avLst/>
          </a:prstGeom>
          <a:solidFill>
            <a:srgbClr val="FFFFFF"/>
          </a:solidFill>
          <a:ln>
            <a:solidFill>
              <a:schemeClr val="accent6">
                <a:lumMod val="60000"/>
                <a:lumOff val="40000"/>
              </a:schemeClr>
            </a:solidFill>
          </a:ln>
        </p:spPr>
        <p:txBody>
          <a:bodyPr wrap="square">
            <a:spAutoFit/>
          </a:bodyPr>
          <a:lstStyle/>
          <a:p>
            <a:pPr algn="ctr"/>
            <a:r>
              <a:rPr lang="en-US" sz="2400" b="1" dirty="0">
                <a:solidFill>
                  <a:srgbClr val="FF0000"/>
                </a:solidFill>
                <a:latin typeface="Times New Roman" pitchFamily="18" charset="0"/>
                <a:cs typeface="Times New Roman" pitchFamily="18" charset="0"/>
              </a:rPr>
              <a:t> CRYPTOCURRENCY AND MONEY LAUNDERING  RISK POTENTIAL</a:t>
            </a:r>
            <a:endParaRPr lang="en-US" sz="2400" dirty="0">
              <a:solidFill>
                <a:srgbClr val="FF0000"/>
              </a:solidFill>
              <a:latin typeface="Times New Roman" pitchFamily="18" charset="0"/>
              <a:cs typeface="Times New Roman" pitchFamily="18" charset="0"/>
            </a:endParaRPr>
          </a:p>
        </p:txBody>
      </p:sp>
      <p:pic>
        <p:nvPicPr>
          <p:cNvPr id="7169" name="Picture 1" descr="C:\Users\DEEKAA IEREN\Downloads\1700596457663.jpg"/>
          <p:cNvPicPr>
            <a:picLocks noChangeAspect="1" noChangeArrowheads="1"/>
          </p:cNvPicPr>
          <p:nvPr/>
        </p:nvPicPr>
        <p:blipFill>
          <a:blip r:embed="rId2"/>
          <a:srcRect/>
          <a:stretch>
            <a:fillRect/>
          </a:stretch>
        </p:blipFill>
        <p:spPr bwMode="auto">
          <a:xfrm flipH="1">
            <a:off x="-1" y="1936264"/>
            <a:ext cx="3711069" cy="5013176"/>
          </a:xfrm>
          <a:prstGeom prst="rect">
            <a:avLst/>
          </a:prstGeom>
          <a:noFill/>
        </p:spPr>
      </p:pic>
      <p:sp>
        <p:nvSpPr>
          <p:cNvPr id="3" name="Subtitle 2"/>
          <p:cNvSpPr>
            <a:spLocks noGrp="1"/>
          </p:cNvSpPr>
          <p:nvPr>
            <p:ph type="subTitle" idx="1"/>
          </p:nvPr>
        </p:nvSpPr>
        <p:spPr>
          <a:xfrm>
            <a:off x="2809860" y="1844824"/>
            <a:ext cx="6929486" cy="5013176"/>
          </a:xfrm>
          <a:solidFill>
            <a:srgbClr val="FFFFFF"/>
          </a:solidFill>
          <a:ln w="28575">
            <a:solidFill>
              <a:schemeClr val="accent6">
                <a:lumMod val="75000"/>
              </a:schemeClr>
            </a:solidFill>
          </a:ln>
        </p:spPr>
        <p:txBody>
          <a:bodyPr>
            <a:noAutofit/>
          </a:bodyPr>
          <a:lstStyle/>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While cryptocurrencies offer numerous benefits, such as fast and borderless transactions, they also present significant risks, particularly in the realm of money laundering.</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The anonymity and decentralized nature of cryptocurrencies make them attractive vehicles for facilitating illicit financial activities, including money laundering, terrorist financing, and other forms of organized crime.</a:t>
            </a:r>
          </a:p>
          <a:p>
            <a:pPr algn="just"/>
            <a:r>
              <a:rPr lang="en-US" sz="2000" dirty="0">
                <a:solidFill>
                  <a:schemeClr val="tx1"/>
                </a:solidFill>
                <a:latin typeface="Times New Roman" pitchFamily="18" charset="0"/>
                <a:cs typeface="Times New Roman" pitchFamily="18" charset="0"/>
              </a:rPr>
              <a:t> </a:t>
            </a:r>
          </a:p>
          <a:p>
            <a:pPr algn="just"/>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1034" y="337164"/>
            <a:ext cx="7953396" cy="461665"/>
          </a:xfrm>
          <a:prstGeom prst="rect">
            <a:avLst/>
          </a:prstGeom>
          <a:solidFill>
            <a:srgbClr val="FFFFFF"/>
          </a:solidFill>
          <a:ln>
            <a:solidFill>
              <a:schemeClr val="accent6">
                <a:lumMod val="60000"/>
                <a:lumOff val="40000"/>
              </a:schemeClr>
            </a:solidFill>
          </a:ln>
        </p:spPr>
        <p:txBody>
          <a:bodyPr wrap="square">
            <a:spAutoFit/>
          </a:bodyPr>
          <a:lstStyle/>
          <a:p>
            <a:pPr algn="just"/>
            <a:endParaRPr lang="en-US" sz="2400" dirty="0">
              <a:solidFill>
                <a:schemeClr val="tx1"/>
              </a:solidFill>
              <a:latin typeface="Times New Roman" pitchFamily="18" charset="0"/>
              <a:cs typeface="Times New Roman" pitchFamily="18" charset="0"/>
            </a:endParaRPr>
          </a:p>
        </p:txBody>
      </p:sp>
      <p:pic>
        <p:nvPicPr>
          <p:cNvPr id="7169" name="Picture 1" descr="C:\Users\DEEKAA IEREN\Downloads\1700596457663.jpg"/>
          <p:cNvPicPr>
            <a:picLocks noChangeAspect="1" noChangeArrowheads="1"/>
          </p:cNvPicPr>
          <p:nvPr/>
        </p:nvPicPr>
        <p:blipFill>
          <a:blip r:embed="rId2"/>
          <a:srcRect/>
          <a:stretch>
            <a:fillRect/>
          </a:stretch>
        </p:blipFill>
        <p:spPr bwMode="auto">
          <a:xfrm flipH="1">
            <a:off x="0" y="1357298"/>
            <a:ext cx="4071967" cy="5500702"/>
          </a:xfrm>
          <a:prstGeom prst="rect">
            <a:avLst/>
          </a:prstGeom>
          <a:noFill/>
        </p:spPr>
      </p:pic>
      <p:sp>
        <p:nvSpPr>
          <p:cNvPr id="3" name="Subtitle 2"/>
          <p:cNvSpPr>
            <a:spLocks noGrp="1"/>
          </p:cNvSpPr>
          <p:nvPr>
            <p:ph type="subTitle" idx="1"/>
          </p:nvPr>
        </p:nvSpPr>
        <p:spPr>
          <a:xfrm>
            <a:off x="2809860" y="798829"/>
            <a:ext cx="6929486" cy="6059171"/>
          </a:xfrm>
          <a:solidFill>
            <a:srgbClr val="FFFFFF"/>
          </a:solidFill>
          <a:ln w="28575">
            <a:solidFill>
              <a:schemeClr val="accent6">
                <a:lumMod val="75000"/>
              </a:schemeClr>
            </a:solidFill>
          </a:ln>
        </p:spPr>
        <p:txBody>
          <a:bodyPr>
            <a:noAutofit/>
          </a:bodyPr>
          <a:lstStyle/>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According to a report by the United Nations Office on Drugs and Crime (UNODC) titled "Cryptocurrency and Money Laundering," the use of cryptocurrencies in money laundering operations has been on the rise, with estimates suggesting that between $1.5 billion and $2 billion in illicit funds are laundered through cryptocurrencies each year (UNODC, 2021). </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This figure is expected to grow as the adoption of cryptocurrencies continues to increase. </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Total cryptocurrency laundered in 2023 is $22.2b (The 2024 crypto crime report by </a:t>
            </a:r>
            <a:r>
              <a:rPr lang="en-US" sz="2400" dirty="0" err="1">
                <a:solidFill>
                  <a:schemeClr val="tx1"/>
                </a:solidFill>
                <a:latin typeface="Times New Roman" pitchFamily="18" charset="0"/>
                <a:cs typeface="Times New Roman" pitchFamily="18" charset="0"/>
              </a:rPr>
              <a:t>Chainalysis</a:t>
            </a:r>
            <a:r>
              <a:rPr lang="en-US" sz="2400" dirty="0">
                <a:solidFill>
                  <a:schemeClr val="tx1"/>
                </a:solidFill>
                <a:latin typeface="Times New Roman" pitchFamily="18" charset="0"/>
                <a:cs typeface="Times New Roman" pitchFamily="18" charset="0"/>
              </a:rPr>
              <a:t>) </a:t>
            </a:r>
          </a:p>
          <a:p>
            <a:pPr marL="342900" indent="-342900" algn="just">
              <a:buFont typeface="Wingdings" panose="05000000000000000000" pitchFamily="2" charset="2"/>
              <a:buChar char="Ø"/>
            </a:pPr>
            <a:r>
              <a:rPr lang="en-US" sz="2400" dirty="0">
                <a:solidFill>
                  <a:schemeClr val="tx1"/>
                </a:solidFill>
                <a:latin typeface="Times New Roman" pitchFamily="18" charset="0"/>
                <a:cs typeface="Times New Roman" pitchFamily="18" charset="0"/>
              </a:rPr>
              <a:t>Agama (2024) quoted a survey that 33.4% of Nigerians owned and are using cryptocurrencies. </a:t>
            </a:r>
          </a:p>
          <a:p>
            <a:pPr algn="just"/>
            <a:endParaRPr lang="en-US" sz="2400" dirty="0">
              <a:solidFill>
                <a:schemeClr val="tx1"/>
              </a:solidFill>
              <a:latin typeface="Times New Roman" pitchFamily="18" charset="0"/>
              <a:cs typeface="Times New Roman" pitchFamily="18" charset="0"/>
            </a:endParaRPr>
          </a:p>
          <a:p>
            <a:pPr algn="just"/>
            <a:endParaRPr lang="en-US"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635980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2232</TotalTime>
  <Words>5265</Words>
  <Application>Microsoft Office PowerPoint</Application>
  <PresentationFormat>A4 Paper (210x297 mm)</PresentationFormat>
  <Paragraphs>396</Paragraphs>
  <Slides>38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Times New Roman</vt:lpstr>
      <vt:lpstr>Wingdings</vt:lpstr>
      <vt:lpstr>Office Theme</vt:lpstr>
      <vt:lpstr>CRYPTOCURRENCY AND MONEY LAUNDERING:  A RISK ASSESSMENT IN AFRICAN COUNTRIES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Table 4. Statistical evidence on the status of money laundering Risk Rating in Selected African countries from 2020 to 2023, including sources:</vt:lpstr>
      <vt:lpstr>PowerPoint Presentation</vt:lpstr>
      <vt:lpstr>RISKS POSED BY MONEY LAUNDERING ACTIVITIES INVOLVING CRYPTOCURRENCIES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DEEKAA IEREN</dc:creator>
  <cp:lastModifiedBy>Mayowa Odebode</cp:lastModifiedBy>
  <cp:revision>179</cp:revision>
  <dcterms:created xsi:type="dcterms:W3CDTF">2024-06-28T15:04:13Z</dcterms:created>
  <dcterms:modified xsi:type="dcterms:W3CDTF">2024-07-11T11:03:42Z</dcterms:modified>
</cp:coreProperties>
</file>